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7"/>
  </p:notesMasterIdLst>
  <p:sldIdLst>
    <p:sldId id="287" r:id="rId2"/>
    <p:sldId id="272" r:id="rId3"/>
    <p:sldId id="304" r:id="rId4"/>
    <p:sldId id="273" r:id="rId5"/>
    <p:sldId id="289" r:id="rId6"/>
    <p:sldId id="294" r:id="rId7"/>
    <p:sldId id="299" r:id="rId8"/>
    <p:sldId id="291" r:id="rId9"/>
    <p:sldId id="295" r:id="rId10"/>
    <p:sldId id="277" r:id="rId11"/>
    <p:sldId id="302" r:id="rId12"/>
    <p:sldId id="290" r:id="rId13"/>
    <p:sldId id="276" r:id="rId14"/>
    <p:sldId id="296" r:id="rId15"/>
    <p:sldId id="262" r:id="rId16"/>
    <p:sldId id="284" r:id="rId17"/>
    <p:sldId id="278" r:id="rId18"/>
    <p:sldId id="311" r:id="rId19"/>
    <p:sldId id="305" r:id="rId20"/>
    <p:sldId id="279" r:id="rId21"/>
    <p:sldId id="297" r:id="rId22"/>
    <p:sldId id="261" r:id="rId23"/>
    <p:sldId id="283" r:id="rId24"/>
    <p:sldId id="280" r:id="rId25"/>
    <p:sldId id="312" r:id="rId26"/>
    <p:sldId id="300" r:id="rId27"/>
    <p:sldId id="303" r:id="rId28"/>
    <p:sldId id="263" r:id="rId29"/>
    <p:sldId id="285" r:id="rId30"/>
    <p:sldId id="306" r:id="rId31"/>
    <p:sldId id="298" r:id="rId32"/>
    <p:sldId id="282" r:id="rId33"/>
    <p:sldId id="275" r:id="rId34"/>
    <p:sldId id="265" r:id="rId35"/>
    <p:sldId id="286" r:id="rId36"/>
    <p:sldId id="307" r:id="rId37"/>
    <p:sldId id="267" r:id="rId38"/>
    <p:sldId id="270" r:id="rId39"/>
    <p:sldId id="268" r:id="rId40"/>
    <p:sldId id="266" r:id="rId41"/>
    <p:sldId id="292" r:id="rId42"/>
    <p:sldId id="293" r:id="rId43"/>
    <p:sldId id="274" r:id="rId44"/>
    <p:sldId id="308"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895CCA6-5BAA-4C3C-94D6-CBC1DBF0CB51}">
          <p14:sldIdLst>
            <p14:sldId id="287"/>
            <p14:sldId id="272"/>
            <p14:sldId id="304"/>
            <p14:sldId id="273"/>
            <p14:sldId id="289"/>
            <p14:sldId id="294"/>
            <p14:sldId id="299"/>
            <p14:sldId id="291"/>
            <p14:sldId id="295"/>
            <p14:sldId id="277"/>
            <p14:sldId id="302"/>
            <p14:sldId id="290"/>
            <p14:sldId id="276"/>
            <p14:sldId id="296"/>
            <p14:sldId id="262"/>
            <p14:sldId id="284"/>
            <p14:sldId id="278"/>
            <p14:sldId id="311"/>
            <p14:sldId id="305"/>
            <p14:sldId id="279"/>
            <p14:sldId id="297"/>
            <p14:sldId id="261"/>
            <p14:sldId id="283"/>
            <p14:sldId id="280"/>
            <p14:sldId id="312"/>
            <p14:sldId id="300"/>
            <p14:sldId id="303"/>
            <p14:sldId id="263"/>
            <p14:sldId id="285"/>
            <p14:sldId id="306"/>
            <p14:sldId id="298"/>
            <p14:sldId id="282"/>
            <p14:sldId id="275"/>
            <p14:sldId id="265"/>
            <p14:sldId id="286"/>
            <p14:sldId id="307"/>
            <p14:sldId id="267"/>
            <p14:sldId id="270"/>
            <p14:sldId id="268"/>
            <p14:sldId id="266"/>
            <p14:sldId id="292"/>
            <p14:sldId id="293"/>
            <p14:sldId id="274"/>
            <p14:sldId id="308"/>
            <p14:sldId id="301"/>
          </p14:sldIdLst>
        </p14:section>
      </p14:sectionLst>
    </p:ex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286"/>
    <a:srgbClr val="F1E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82713" autoAdjust="0"/>
  </p:normalViewPr>
  <p:slideViewPr>
    <p:cSldViewPr>
      <p:cViewPr varScale="1">
        <p:scale>
          <a:sx n="123" d="100"/>
          <a:sy n="123" d="100"/>
        </p:scale>
        <p:origin x="-12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0127F-E908-4015-8E75-B28E56767D26}" type="datetimeFigureOut">
              <a:rPr lang="en-US" smtClean="0"/>
              <a:pPr/>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F5DAF-8839-47B7-8A87-FE0E1B550800}" type="slidenum">
              <a:rPr lang="en-US" smtClean="0"/>
              <a:pPr/>
              <a:t>‹#›</a:t>
            </a:fld>
            <a:endParaRPr lang="en-US"/>
          </a:p>
        </p:txBody>
      </p:sp>
    </p:spTree>
    <p:extLst>
      <p:ext uri="{BB962C8B-B14F-4D97-AF65-F5344CB8AC3E}">
        <p14:creationId xmlns:p14="http://schemas.microsoft.com/office/powerpoint/2010/main" val="291377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Image © </a:t>
            </a:r>
            <a:r>
              <a:rPr lang="en-US" sz="900" dirty="0" err="1" smtClean="0"/>
              <a:t>Vgorbash</a:t>
            </a:r>
            <a:r>
              <a:rPr lang="en-US" sz="900" dirty="0" smtClean="0"/>
              <a:t> | Dreamstime.com ID#25265270,</a:t>
            </a:r>
            <a:r>
              <a:rPr lang="en-US" sz="900" baseline="0" dirty="0" smtClean="0"/>
              <a:t> licensed.</a:t>
            </a:r>
            <a:endParaRPr lang="en-US" sz="900" dirty="0" smtClean="0"/>
          </a:p>
        </p:txBody>
      </p:sp>
      <p:sp>
        <p:nvSpPr>
          <p:cNvPr id="4" name="Slide Number Placeholder 3"/>
          <p:cNvSpPr>
            <a:spLocks noGrp="1"/>
          </p:cNvSpPr>
          <p:nvPr>
            <p:ph type="sldNum" sz="quarter" idx="10"/>
          </p:nvPr>
        </p:nvSpPr>
        <p:spPr/>
        <p:txBody>
          <a:bodyPr/>
          <a:lstStyle/>
          <a:p>
            <a:fld id="{0FDF5DAF-8839-47B7-8A87-FE0E1B550800}" type="slidenum">
              <a:rPr lang="en-US" smtClean="0"/>
              <a:pPr/>
              <a:t>1</a:t>
            </a:fld>
            <a:endParaRPr lang="en-US"/>
          </a:p>
        </p:txBody>
      </p:sp>
    </p:spTree>
    <p:extLst>
      <p:ext uri="{BB962C8B-B14F-4D97-AF65-F5344CB8AC3E}">
        <p14:creationId xmlns:p14="http://schemas.microsoft.com/office/powerpoint/2010/main" val="226533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E5B67-F8C4-432D-9B89-3CE544F9C6B7}" type="datetime1">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5584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6030C-DA06-4A4F-BEC6-5B4161B54CCE}" type="datetime1">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69737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62FCD-83BC-4045-806F-C4938219E679}" type="datetime1">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00980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D2082-CA7A-452C-8A61-6530441D3E16}" type="datetime1">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98731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A1F6B-08D3-44A8-831B-8C5E1FF85F3D}" type="datetime1">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40059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5D9BE-D319-441D-A1E4-9A304412E5D1}" type="datetime1">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8340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C647E-25E4-4754-BC97-03435D74A0D6}" type="datetime1">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11679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E43FF-42A0-44A4-9B84-FC6EFA75F537}" type="datetime1">
              <a:rPr lang="en-US" smtClean="0"/>
              <a:pPr/>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13608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165DA-47DE-4C98-A325-37EFEC561356}" type="datetime1">
              <a:rPr lang="en-US" smtClean="0"/>
              <a:pPr/>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75547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E336D-7015-411F-855F-FA2943154670}" type="datetime1">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33051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1C267-757D-48F5-A1F5-D8A3A453D16A}" type="datetime1">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2901-B4CB-4C25-A733-ECD0E94E327A}" type="slidenum">
              <a:rPr lang="en-US" smtClean="0"/>
              <a:pPr/>
              <a:t>‹#›</a:t>
            </a:fld>
            <a:endParaRPr lang="en-US"/>
          </a:p>
        </p:txBody>
      </p:sp>
    </p:spTree>
    <p:extLst>
      <p:ext uri="{BB962C8B-B14F-4D97-AF65-F5344CB8AC3E}">
        <p14:creationId xmlns:p14="http://schemas.microsoft.com/office/powerpoint/2010/main" val="289164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7D8F2-7008-43DB-8921-384B5A2F8684}" type="datetime1">
              <a:rPr lang="en-US" smtClean="0"/>
              <a:pPr/>
              <a:t>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72901-B4CB-4C25-A733-ECD0E94E327A}" type="slidenum">
              <a:rPr lang="en-US" smtClean="0"/>
              <a:pPr/>
              <a:t>‹#›</a:t>
            </a:fld>
            <a:endParaRPr lang="en-US"/>
          </a:p>
        </p:txBody>
      </p:sp>
    </p:spTree>
    <p:extLst>
      <p:ext uri="{BB962C8B-B14F-4D97-AF65-F5344CB8AC3E}">
        <p14:creationId xmlns:p14="http://schemas.microsoft.com/office/powerpoint/2010/main" val="212646469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1</a:t>
            </a:fld>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798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924800" cy="4708981"/>
          </a:xfrm>
          <a:prstGeom prst="rect">
            <a:avLst/>
          </a:prstGeom>
          <a:noFill/>
        </p:spPr>
        <p:txBody>
          <a:bodyPr wrap="square" rtlCol="0">
            <a:spAutoFit/>
          </a:bodyPr>
          <a:lstStyle/>
          <a:p>
            <a:r>
              <a:rPr lang="en-US" sz="3000" dirty="0" smtClean="0">
                <a:solidFill>
                  <a:srgbClr val="000000"/>
                </a:solidFill>
                <a:latin typeface="Arial" panose="020B0604020202020204" pitchFamily="34" charset="0"/>
                <a:cs typeface="Arial" panose="020B0604020202020204" pitchFamily="34" charset="0"/>
              </a:rPr>
              <a:t>“For example,” Nick continued, “if the valence shell of an atom can hold a maximum of 8 electrons but only contains 5 or 6, the atom will try to gain electrons by sharing or taking them from another atom in order to complete its valence shell. Also, if that same valence shell contains only 1 or 2 electrons, the atom will likely donate those extra electrons to another atom so that it will have a complete valence shell.”</a:t>
            </a:r>
          </a:p>
        </p:txBody>
      </p:sp>
      <p:sp>
        <p:nvSpPr>
          <p:cNvPr id="3" name="Slide Number Placeholder 2"/>
          <p:cNvSpPr>
            <a:spLocks noGrp="1"/>
          </p:cNvSpPr>
          <p:nvPr>
            <p:ph type="sldNum" sz="quarter" idx="12"/>
          </p:nvPr>
        </p:nvSpPr>
        <p:spPr/>
        <p:txBody>
          <a:bodyPr/>
          <a:lstStyle/>
          <a:p>
            <a:fld id="{FA972901-B4CB-4C25-A733-ECD0E94E327A}" type="slidenum">
              <a:rPr lang="en-US" smtClean="0"/>
              <a:pPr/>
              <a:t>10</a:t>
            </a:fld>
            <a:endParaRPr lang="en-US" dirty="0"/>
          </a:p>
        </p:txBody>
      </p:sp>
    </p:spTree>
    <p:extLst>
      <p:ext uri="{BB962C8B-B14F-4D97-AF65-F5344CB8AC3E}">
        <p14:creationId xmlns:p14="http://schemas.microsoft.com/office/powerpoint/2010/main" val="395957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11</a:t>
            </a:fld>
            <a:endParaRPr lang="en-US"/>
          </a:p>
        </p:txBody>
      </p:sp>
      <p:sp>
        <p:nvSpPr>
          <p:cNvPr id="3" name="TextBox 2"/>
          <p:cNvSpPr txBox="1"/>
          <p:nvPr/>
        </p:nvSpPr>
        <p:spPr>
          <a:xfrm>
            <a:off x="685800" y="914400"/>
            <a:ext cx="7696200" cy="4247317"/>
          </a:xfrm>
          <a:prstGeom prst="rect">
            <a:avLst/>
          </a:prstGeom>
          <a:noFill/>
        </p:spPr>
        <p:txBody>
          <a:bodyPr wrap="square" rtlCol="0">
            <a:spAutoFit/>
          </a:bodyPr>
          <a:lstStyle/>
          <a:p>
            <a:r>
              <a:rPr lang="en-US" sz="3000" dirty="0">
                <a:solidFill>
                  <a:srgbClr val="000000"/>
                </a:solidFill>
                <a:latin typeface="Arial" panose="020B0604020202020204" pitchFamily="34" charset="0"/>
                <a:cs typeface="Arial" panose="020B0604020202020204" pitchFamily="34" charset="0"/>
              </a:rPr>
              <a:t>Josh said cheerfully, </a:t>
            </a:r>
            <a:r>
              <a:rPr lang="en-US" sz="3000" dirty="0" smtClean="0">
                <a:solidFill>
                  <a:srgbClr val="000000"/>
                </a:solidFill>
                <a:latin typeface="Arial" panose="020B0604020202020204" pitchFamily="34" charset="0"/>
                <a:cs typeface="Arial" panose="020B0604020202020204" pitchFamily="34" charset="0"/>
              </a:rPr>
              <a:t>“Good, it seems you understand that atoms </a:t>
            </a:r>
            <a:r>
              <a:rPr lang="en-US" sz="3000" dirty="0">
                <a:solidFill>
                  <a:srgbClr val="000000"/>
                </a:solidFill>
                <a:latin typeface="Arial" panose="020B0604020202020204" pitchFamily="34" charset="0"/>
                <a:cs typeface="Arial" panose="020B0604020202020204" pitchFamily="34" charset="0"/>
              </a:rPr>
              <a:t>tend to </a:t>
            </a:r>
            <a:r>
              <a:rPr lang="en-US" sz="3000" dirty="0" smtClean="0">
                <a:solidFill>
                  <a:srgbClr val="000000"/>
                </a:solidFill>
                <a:latin typeface="Arial" panose="020B0604020202020204" pitchFamily="34" charset="0"/>
                <a:cs typeface="Arial" panose="020B0604020202020204" pitchFamily="34" charset="0"/>
              </a:rPr>
              <a:t>try to acquire </a:t>
            </a:r>
            <a:r>
              <a:rPr lang="en-US" sz="3000" dirty="0">
                <a:solidFill>
                  <a:srgbClr val="000000"/>
                </a:solidFill>
                <a:latin typeface="Arial" panose="020B0604020202020204" pitchFamily="34" charset="0"/>
                <a:cs typeface="Arial" panose="020B0604020202020204" pitchFamily="34" charset="0"/>
              </a:rPr>
              <a:t>the electronic </a:t>
            </a:r>
            <a:r>
              <a:rPr lang="en-US" sz="3000" dirty="0" smtClean="0">
                <a:solidFill>
                  <a:srgbClr val="000000"/>
                </a:solidFill>
                <a:latin typeface="Arial" panose="020B0604020202020204" pitchFamily="34" charset="0"/>
                <a:cs typeface="Arial" panose="020B0604020202020204" pitchFamily="34" charset="0"/>
              </a:rPr>
              <a:t>shell structure </a:t>
            </a:r>
            <a:r>
              <a:rPr lang="en-US" sz="3000" dirty="0">
                <a:solidFill>
                  <a:srgbClr val="000000"/>
                </a:solidFill>
                <a:latin typeface="Arial" panose="020B0604020202020204" pitchFamily="34" charset="0"/>
                <a:cs typeface="Arial" panose="020B0604020202020204" pitchFamily="34" charset="0"/>
              </a:rPr>
              <a:t>of the nearest noble </a:t>
            </a:r>
            <a:r>
              <a:rPr lang="en-US" sz="3000" dirty="0" smtClean="0">
                <a:solidFill>
                  <a:srgbClr val="000000"/>
                </a:solidFill>
                <a:latin typeface="Arial" panose="020B0604020202020204" pitchFamily="34" charset="0"/>
                <a:cs typeface="Arial" panose="020B0604020202020204" pitchFamily="34" charset="0"/>
              </a:rPr>
              <a:t>gas by gaining or losing electrons until their outer electron shell is full. </a:t>
            </a:r>
          </a:p>
          <a:p>
            <a:endParaRPr lang="en-US" sz="3000" dirty="0">
              <a:solidFill>
                <a:srgbClr val="000000"/>
              </a:solidFill>
              <a:latin typeface="Arial" panose="020B0604020202020204" pitchFamily="34" charset="0"/>
              <a:cs typeface="Arial" panose="020B0604020202020204" pitchFamily="34" charset="0"/>
            </a:endParaRPr>
          </a:p>
          <a:p>
            <a:r>
              <a:rPr lang="en-US" sz="3000" dirty="0" smtClean="0">
                <a:solidFill>
                  <a:srgbClr val="000000"/>
                </a:solidFill>
                <a:latin typeface="Arial" panose="020B0604020202020204" pitchFamily="34" charset="0"/>
                <a:cs typeface="Arial" panose="020B0604020202020204" pitchFamily="34" charset="0"/>
              </a:rPr>
              <a:t>“Now </a:t>
            </a:r>
            <a:r>
              <a:rPr lang="en-US" sz="3000" dirty="0">
                <a:solidFill>
                  <a:srgbClr val="000000"/>
                </a:solidFill>
                <a:latin typeface="Arial" panose="020B0604020202020204" pitchFamily="34" charset="0"/>
                <a:cs typeface="Arial" panose="020B0604020202020204" pitchFamily="34" charset="0"/>
              </a:rPr>
              <a:t>we can start discussing the different types of chemical bonds atoms form in order to fill their valence </a:t>
            </a:r>
            <a:r>
              <a:rPr lang="en-US" sz="3000" dirty="0" smtClean="0">
                <a:solidFill>
                  <a:srgbClr val="000000"/>
                </a:solidFill>
                <a:latin typeface="Arial" panose="020B0604020202020204" pitchFamily="34" charset="0"/>
                <a:cs typeface="Arial" panose="020B0604020202020204" pitchFamily="34" charset="0"/>
              </a:rPr>
              <a:t>shells.”</a:t>
            </a:r>
            <a:endParaRPr lang="en-US"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669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7924800" cy="1569660"/>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CQ#1: Assuming all of the following atoms are in a neutral state, which atom will likely be chemically inert?</a:t>
            </a:r>
            <a:endParaRPr lang="en-US" sz="3200" b="1" dirty="0">
              <a:latin typeface="Arial" panose="020B0604020202020204" pitchFamily="34" charset="0"/>
              <a:cs typeface="Arial" panose="020B0604020202020204" pitchFamily="34" charset="0"/>
            </a:endParaRPr>
          </a:p>
        </p:txBody>
      </p:sp>
      <p:sp>
        <p:nvSpPr>
          <p:cNvPr id="42" name="Oval 41"/>
          <p:cNvSpPr/>
          <p:nvPr/>
        </p:nvSpPr>
        <p:spPr>
          <a:xfrm>
            <a:off x="2301240" y="3063240"/>
            <a:ext cx="731520" cy="7315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81200" y="2743200"/>
            <a:ext cx="1371600" cy="1371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87040" y="3383280"/>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55520" y="3383280"/>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16801" y="2697148"/>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85890" y="3009747"/>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62436" y="3800029"/>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80124" y="3800029"/>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62436" y="2982797"/>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615882" y="4075523"/>
            <a:ext cx="91440" cy="91440"/>
          </a:xfrm>
          <a:prstGeom prst="ellipse">
            <a:avLst/>
          </a:prstGeom>
          <a:solidFill>
            <a:schemeClr val="accent1">
              <a:lumMod val="60000"/>
              <a:lumOff val="40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01240" y="5043715"/>
            <a:ext cx="731520" cy="7315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981200" y="4723675"/>
            <a:ext cx="1371600" cy="1371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987040" y="5363755"/>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55520" y="5363755"/>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25361" y="4677623"/>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06053" y="4674621"/>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07080" y="5272315"/>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309745" y="5453954"/>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35480" y="5272315"/>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5480" y="5455195"/>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525361" y="6041646"/>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706053" y="6041646"/>
            <a:ext cx="91440" cy="91440"/>
          </a:xfrm>
          <a:prstGeom prst="ellipse">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258196" y="5050710"/>
            <a:ext cx="731520" cy="7315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938156" y="4730670"/>
            <a:ext cx="1371600" cy="1371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943996" y="5370750"/>
            <a:ext cx="91440" cy="91440"/>
          </a:xfrm>
          <a:prstGeom prst="ellipse">
            <a:avLst/>
          </a:prstGeom>
          <a:solidFill>
            <a:schemeClr val="bg1">
              <a:lumMod val="5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212476" y="5370750"/>
            <a:ext cx="91440" cy="91440"/>
          </a:xfrm>
          <a:prstGeom prst="ellipse">
            <a:avLst/>
          </a:prstGeom>
          <a:solidFill>
            <a:schemeClr val="bg1">
              <a:lumMod val="5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573757" y="4684950"/>
            <a:ext cx="91440" cy="91440"/>
          </a:xfrm>
          <a:prstGeom prst="ellipse">
            <a:avLst/>
          </a:prstGeom>
          <a:solidFill>
            <a:schemeClr val="bg1">
              <a:lumMod val="50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58196" y="3114229"/>
            <a:ext cx="731520" cy="7315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938156" y="2794189"/>
            <a:ext cx="1371600" cy="1371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943996" y="3434269"/>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212476" y="3434269"/>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482317" y="2748137"/>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663009" y="2745135"/>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264036" y="3342829"/>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266701" y="3524468"/>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92436" y="3525709"/>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482317" y="4112160"/>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663009" y="4112160"/>
            <a:ext cx="91440" cy="91440"/>
          </a:xfrm>
          <a:prstGeom prst="ellipse">
            <a:avLst/>
          </a:prstGeom>
          <a:solidFill>
            <a:srgbClr val="FFC000"/>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68341" y="2694146"/>
            <a:ext cx="522900"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102" name="TextBox 101"/>
          <p:cNvSpPr txBox="1"/>
          <p:nvPr/>
        </p:nvSpPr>
        <p:spPr>
          <a:xfrm>
            <a:off x="1168341" y="4681616"/>
            <a:ext cx="522900"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103" name="TextBox 102"/>
          <p:cNvSpPr txBox="1"/>
          <p:nvPr/>
        </p:nvSpPr>
        <p:spPr>
          <a:xfrm>
            <a:off x="5099688" y="2748137"/>
            <a:ext cx="543739"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104" name="TextBox 103"/>
          <p:cNvSpPr txBox="1"/>
          <p:nvPr/>
        </p:nvSpPr>
        <p:spPr>
          <a:xfrm>
            <a:off x="5099688" y="4688595"/>
            <a:ext cx="543739"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sp>
        <p:nvSpPr>
          <p:cNvPr id="105" name="TextBox 104"/>
          <p:cNvSpPr txBox="1"/>
          <p:nvPr/>
        </p:nvSpPr>
        <p:spPr>
          <a:xfrm>
            <a:off x="2401364" y="5147689"/>
            <a:ext cx="543739"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Ar</a:t>
            </a:r>
            <a:endParaRPr lang="en-US" sz="2800" dirty="0">
              <a:latin typeface="Arial" panose="020B0604020202020204" pitchFamily="34" charset="0"/>
              <a:cs typeface="Arial" panose="020B0604020202020204" pitchFamily="34" charset="0"/>
            </a:endParaRPr>
          </a:p>
        </p:txBody>
      </p:sp>
      <p:sp>
        <p:nvSpPr>
          <p:cNvPr id="106" name="TextBox 105"/>
          <p:cNvSpPr txBox="1"/>
          <p:nvPr/>
        </p:nvSpPr>
        <p:spPr>
          <a:xfrm>
            <a:off x="6391360" y="5157420"/>
            <a:ext cx="465192"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Li</a:t>
            </a:r>
            <a:endParaRPr lang="en-US" sz="2800" dirty="0">
              <a:latin typeface="Arial" panose="020B0604020202020204" pitchFamily="34" charset="0"/>
              <a:cs typeface="Arial" panose="020B0604020202020204" pitchFamily="34" charset="0"/>
            </a:endParaRPr>
          </a:p>
        </p:txBody>
      </p:sp>
      <p:sp>
        <p:nvSpPr>
          <p:cNvPr id="108" name="TextBox 107"/>
          <p:cNvSpPr txBox="1"/>
          <p:nvPr/>
        </p:nvSpPr>
        <p:spPr>
          <a:xfrm>
            <a:off x="6424946" y="3211869"/>
            <a:ext cx="404278"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F</a:t>
            </a:r>
            <a:endParaRPr lang="en-US" sz="2800" dirty="0">
              <a:latin typeface="Arial" panose="020B0604020202020204" pitchFamily="34" charset="0"/>
              <a:cs typeface="Arial" panose="020B0604020202020204" pitchFamily="34" charset="0"/>
            </a:endParaRPr>
          </a:p>
        </p:txBody>
      </p:sp>
      <p:sp>
        <p:nvSpPr>
          <p:cNvPr id="109" name="TextBox 108"/>
          <p:cNvSpPr txBox="1"/>
          <p:nvPr/>
        </p:nvSpPr>
        <p:spPr>
          <a:xfrm>
            <a:off x="2454186" y="3164116"/>
            <a:ext cx="463588"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O</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549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399" cy="609397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“In some chemical bonds electrons are shared among atoms, but in other bonds one or more electrons are transferred from one atom to another,” stated Josh.</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“Can you tell me which of those things happens in an ionic bond?” asked Josh.</a:t>
            </a:r>
          </a:p>
          <a:p>
            <a:endParaRPr lang="en-US" sz="3000" dirty="0" smtClean="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Nick </a:t>
            </a:r>
            <a:r>
              <a:rPr lang="en-US" sz="3000" dirty="0" smtClean="0">
                <a:latin typeface="Arial" panose="020B0604020202020204" pitchFamily="34" charset="0"/>
                <a:cs typeface="Arial" panose="020B0604020202020204" pitchFamily="34" charset="0"/>
              </a:rPr>
              <a:t>responded, “An ionic bond is a chemical bond that involves the transfer of electrons from one atom to another so that both atoms will be left with a full valence shell.”</a:t>
            </a:r>
          </a:p>
        </p:txBody>
      </p:sp>
      <p:sp>
        <p:nvSpPr>
          <p:cNvPr id="3" name="Slide Number Placeholder 2"/>
          <p:cNvSpPr>
            <a:spLocks noGrp="1"/>
          </p:cNvSpPr>
          <p:nvPr>
            <p:ph type="sldNum" sz="quarter" idx="12"/>
          </p:nvPr>
        </p:nvSpPr>
        <p:spPr/>
        <p:txBody>
          <a:bodyPr/>
          <a:lstStyle/>
          <a:p>
            <a:fld id="{FA972901-B4CB-4C25-A733-ECD0E94E327A}" type="slidenum">
              <a:rPr lang="en-US" smtClean="0"/>
              <a:pPr/>
              <a:t>13</a:t>
            </a:fld>
            <a:endParaRPr lang="en-US"/>
          </a:p>
        </p:txBody>
      </p:sp>
    </p:spTree>
    <p:extLst>
      <p:ext uri="{BB962C8B-B14F-4D97-AF65-F5344CB8AC3E}">
        <p14:creationId xmlns:p14="http://schemas.microsoft.com/office/powerpoint/2010/main" val="413803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14</a:t>
            </a:fld>
            <a:endParaRPr lang="en-US"/>
          </a:p>
        </p:txBody>
      </p:sp>
      <p:sp>
        <p:nvSpPr>
          <p:cNvPr id="4" name="TextBox 3"/>
          <p:cNvSpPr txBox="1"/>
          <p:nvPr/>
        </p:nvSpPr>
        <p:spPr>
          <a:xfrm>
            <a:off x="685800" y="838200"/>
            <a:ext cx="7772400" cy="4708981"/>
          </a:xfrm>
          <a:prstGeom prst="rect">
            <a:avLst/>
          </a:prstGeom>
          <a:noFill/>
        </p:spPr>
        <p:txBody>
          <a:bodyPr wrap="square" rtlCol="0">
            <a:spAutoFit/>
          </a:bodyPr>
          <a:lstStyle/>
          <a:p>
            <a:r>
              <a:rPr lang="en-US" sz="3000" dirty="0" smtClean="0">
                <a:solidFill>
                  <a:srgbClr val="000000"/>
                </a:solidFill>
                <a:latin typeface="Arial" panose="020B0604020202020204" pitchFamily="34" charset="0"/>
                <a:cs typeface="Arial" panose="020B0604020202020204" pitchFamily="34" charset="0"/>
              </a:rPr>
              <a:t>“Additionally, ionic bonds are typically formed between metals and nonmetals. An example of an ionic bond is the bond between a sodium atom and a chlorine atom. A sodium atom has one electron in its valence shell and a chlorine atom has seven electrons in its valence shell. The sodium atom will donate its one valence electron to the chlorine atom so both of them will have completed valence shells.”</a:t>
            </a:r>
            <a:endParaRPr lang="en-US" sz="30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304800" y="2508619"/>
            <a:ext cx="1828800" cy="18288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p:cNvSpPr/>
          <p:nvPr/>
        </p:nvSpPr>
        <p:spPr>
          <a:xfrm>
            <a:off x="533400" y="2737219"/>
            <a:ext cx="1371600" cy="13716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760291" y="2963540"/>
            <a:ext cx="914400" cy="9144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Na</a:t>
            </a:r>
            <a:endParaRPr lang="en-US" dirty="0">
              <a:solidFill>
                <a:schemeClr val="tx1"/>
              </a:solidFill>
              <a:latin typeface="Arial" panose="020B0604020202020204" pitchFamily="34" charset="0"/>
              <a:cs typeface="Arial" panose="020B0604020202020204" pitchFamily="34" charset="0"/>
            </a:endParaRPr>
          </a:p>
        </p:txBody>
      </p:sp>
      <p:sp>
        <p:nvSpPr>
          <p:cNvPr id="9" name="Flowchart: Connector 8"/>
          <p:cNvSpPr/>
          <p:nvPr/>
        </p:nvSpPr>
        <p:spPr>
          <a:xfrm>
            <a:off x="2491099" y="2507765"/>
            <a:ext cx="1828800" cy="18288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719699" y="2736365"/>
            <a:ext cx="1371600" cy="13716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948299" y="2962686"/>
            <a:ext cx="914400" cy="9144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Cl</a:t>
            </a:r>
            <a:endParaRPr lang="en-US" dirty="0">
              <a:solidFill>
                <a:schemeClr val="tx1"/>
              </a:solidFill>
              <a:latin typeface="Arial" panose="020B0604020202020204" pitchFamily="34" charset="0"/>
              <a:cs typeface="Arial" panose="020B0604020202020204" pitchFamily="34" charset="0"/>
            </a:endParaRPr>
          </a:p>
        </p:txBody>
      </p:sp>
      <p:sp>
        <p:nvSpPr>
          <p:cNvPr id="12" name="Flowchart: Connector 11"/>
          <p:cNvSpPr/>
          <p:nvPr/>
        </p:nvSpPr>
        <p:spPr>
          <a:xfrm>
            <a:off x="3222619" y="3239285"/>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77197" y="2691499"/>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6280" y="3377299"/>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70359" y="4069511"/>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80160" y="406039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30680" y="3378866"/>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80160" y="2690645"/>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7680" y="3285005"/>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57144" y="3470306"/>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58568" y="3278197"/>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7680" y="3470306"/>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5871" y="2462899"/>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02579" y="337502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436265" y="406039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41398" y="3516026"/>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443956" y="2691499"/>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32002" y="4060394"/>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45579" y="332702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6979" y="339197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76115" y="3516026"/>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37426" y="269791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4544318" y="3350179"/>
            <a:ext cx="548640" cy="274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22505" y="401624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672839" y="332653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62699" y="4135028"/>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51333" y="3975308"/>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811139" y="410526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931065" y="2659457"/>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66348" y="279849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08176" y="2876659"/>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267346" y="2171305"/>
            <a:ext cx="1521152" cy="597889"/>
          </a:xfrm>
          <a:custGeom>
            <a:avLst/>
            <a:gdLst>
              <a:gd name="connsiteX0" fmla="*/ 0 w 1521152"/>
              <a:gd name="connsiteY0" fmla="*/ 307332 h 597889"/>
              <a:gd name="connsiteX1" fmla="*/ 521294 w 1521152"/>
              <a:gd name="connsiteY1" fmla="*/ 8229 h 597889"/>
              <a:gd name="connsiteX2" fmla="*/ 1521152 w 1521152"/>
              <a:gd name="connsiteY2" fmla="*/ 597889 h 597889"/>
            </a:gdLst>
            <a:ahLst/>
            <a:cxnLst>
              <a:cxn ang="0">
                <a:pos x="connsiteX0" y="connsiteY0"/>
              </a:cxn>
              <a:cxn ang="0">
                <a:pos x="connsiteX1" y="connsiteY1"/>
              </a:cxn>
              <a:cxn ang="0">
                <a:pos x="connsiteX2" y="connsiteY2"/>
              </a:cxn>
            </a:cxnLst>
            <a:rect l="l" t="t" r="r" b="b"/>
            <a:pathLst>
              <a:path w="1521152" h="597889">
                <a:moveTo>
                  <a:pt x="0" y="307332"/>
                </a:moveTo>
                <a:cubicBezTo>
                  <a:pt x="133884" y="133567"/>
                  <a:pt x="267769" y="-40197"/>
                  <a:pt x="521294" y="8229"/>
                </a:cubicBezTo>
                <a:cubicBezTo>
                  <a:pt x="774819" y="56655"/>
                  <a:pt x="1147985" y="327272"/>
                  <a:pt x="1521152" y="597889"/>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3668323" y="914400"/>
            <a:ext cx="230063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Ionic Bond</a:t>
            </a:r>
            <a:endParaRPr lang="en-US" sz="3200" b="1" dirty="0">
              <a:latin typeface="Arial" panose="020B0604020202020204" pitchFamily="34" charset="0"/>
              <a:cs typeface="Arial" panose="020B0604020202020204" pitchFamily="34" charset="0"/>
            </a:endParaRPr>
          </a:p>
        </p:txBody>
      </p:sp>
      <p:sp>
        <p:nvSpPr>
          <p:cNvPr id="77" name="Flowchart: Connector 76"/>
          <p:cNvSpPr/>
          <p:nvPr/>
        </p:nvSpPr>
        <p:spPr>
          <a:xfrm>
            <a:off x="1034611" y="3233525"/>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311160" y="2890895"/>
            <a:ext cx="1371600" cy="13716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5538051" y="3117216"/>
            <a:ext cx="914400" cy="9144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Na</a:t>
            </a:r>
            <a:endParaRPr lang="en-US" dirty="0">
              <a:solidFill>
                <a:schemeClr val="tx1"/>
              </a:solidFill>
              <a:latin typeface="Arial" panose="020B0604020202020204" pitchFamily="34" charset="0"/>
              <a:cs typeface="Arial" panose="020B0604020202020204" pitchFamily="34" charset="0"/>
            </a:endParaRPr>
          </a:p>
        </p:txBody>
      </p:sp>
      <p:sp>
        <p:nvSpPr>
          <p:cNvPr id="81" name="Flowchart: Connector 80"/>
          <p:cNvSpPr/>
          <p:nvPr/>
        </p:nvSpPr>
        <p:spPr>
          <a:xfrm>
            <a:off x="6990410" y="2645004"/>
            <a:ext cx="1828800" cy="18288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7219010" y="2873604"/>
            <a:ext cx="1371600" cy="13716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7447610" y="3099925"/>
            <a:ext cx="914400" cy="914400"/>
          </a:xfrm>
          <a:prstGeom prst="flowChartConnector">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Cl</a:t>
            </a:r>
            <a:endParaRPr lang="en-US" dirty="0">
              <a:solidFill>
                <a:schemeClr val="tx1"/>
              </a:solidFill>
              <a:latin typeface="Arial" panose="020B0604020202020204" pitchFamily="34" charset="0"/>
              <a:cs typeface="Arial" panose="020B0604020202020204" pitchFamily="34" charset="0"/>
            </a:endParaRPr>
          </a:p>
        </p:txBody>
      </p:sp>
      <p:sp>
        <p:nvSpPr>
          <p:cNvPr id="84" name="Flowchart: Connector 83"/>
          <p:cNvSpPr/>
          <p:nvPr/>
        </p:nvSpPr>
        <p:spPr>
          <a:xfrm>
            <a:off x="7721930" y="3376524"/>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54957" y="2845175"/>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494040" y="3530975"/>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48119" y="4223187"/>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057920" y="421407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408440" y="353254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057920" y="2844321"/>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265440" y="3438681"/>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2" name="Oval 91"/>
          <p:cNvSpPr/>
          <p:nvPr/>
        </p:nvSpPr>
        <p:spPr>
          <a:xfrm>
            <a:off x="6634904" y="362398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36328" y="3431873"/>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265440" y="362398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401890" y="3512259"/>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935576" y="41976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544890" y="3659537"/>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943267" y="2828738"/>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31313" y="4197633"/>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8544890" y="346426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316290" y="352921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175426" y="3653265"/>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736737" y="283515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521816" y="4153479"/>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172150" y="3463770"/>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8362010" y="4272267"/>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67719" y="4115231"/>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310450" y="4242502"/>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430376" y="2796696"/>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567750" y="2935426"/>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107487" y="3013898"/>
            <a:ext cx="91440" cy="914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Connector 149"/>
          <p:cNvSpPr/>
          <p:nvPr/>
        </p:nvSpPr>
        <p:spPr>
          <a:xfrm>
            <a:off x="5812371" y="3387201"/>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231920" y="2843849"/>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21930" y="2014597"/>
            <a:ext cx="295274" cy="523220"/>
          </a:xfrm>
          <a:prstGeom prst="rect">
            <a:avLst/>
          </a:prstGeom>
          <a:noFill/>
        </p:spPr>
        <p:txBody>
          <a:bodyPr wrap="none" rtlCol="0">
            <a:spAutoFit/>
          </a:bodyPr>
          <a:lstStyle/>
          <a:p>
            <a:r>
              <a:rPr lang="en-US" sz="2800" b="1" dirty="0" smtClean="0"/>
              <a:t>-</a:t>
            </a:r>
            <a:endParaRPr lang="en-US" sz="2800" b="1" dirty="0"/>
          </a:p>
        </p:txBody>
      </p:sp>
      <p:sp>
        <p:nvSpPr>
          <p:cNvPr id="8" name="TextBox 7"/>
          <p:cNvSpPr txBox="1"/>
          <p:nvPr/>
        </p:nvSpPr>
        <p:spPr>
          <a:xfrm>
            <a:off x="5785158" y="2014597"/>
            <a:ext cx="364202" cy="523220"/>
          </a:xfrm>
          <a:prstGeom prst="rect">
            <a:avLst/>
          </a:prstGeom>
          <a:noFill/>
        </p:spPr>
        <p:txBody>
          <a:bodyPr wrap="none" rtlCol="0">
            <a:spAutoFit/>
          </a:bodyPr>
          <a:lstStyle/>
          <a:p>
            <a:r>
              <a:rPr lang="en-US" sz="2800" b="1" dirty="0" smtClean="0"/>
              <a:t>+</a:t>
            </a:r>
            <a:endParaRPr lang="en-US" sz="2800" b="1" dirty="0"/>
          </a:p>
        </p:txBody>
      </p:sp>
      <p:sp>
        <p:nvSpPr>
          <p:cNvPr id="5" name="Slide Number Placeholder 4"/>
          <p:cNvSpPr>
            <a:spLocks noGrp="1"/>
          </p:cNvSpPr>
          <p:nvPr>
            <p:ph type="sldNum" sz="quarter" idx="12"/>
          </p:nvPr>
        </p:nvSpPr>
        <p:spPr/>
        <p:txBody>
          <a:bodyPr/>
          <a:lstStyle/>
          <a:p>
            <a:fld id="{FA972901-B4CB-4C25-A733-ECD0E94E327A}" type="slidenum">
              <a:rPr lang="en-US" smtClean="0"/>
              <a:pPr/>
              <a:t>15</a:t>
            </a:fld>
            <a:endParaRPr lang="en-US"/>
          </a:p>
        </p:txBody>
      </p:sp>
    </p:spTree>
    <p:extLst>
      <p:ext uri="{BB962C8B-B14F-4D97-AF65-F5344CB8AC3E}">
        <p14:creationId xmlns:p14="http://schemas.microsoft.com/office/powerpoint/2010/main" val="1187093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1569660"/>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CQ#2: What is likely to happen to the electrons when a potassium atom bonds with a chlorine atom?</a:t>
            </a:r>
            <a:endParaRPr lang="en-US" sz="3200" b="1" dirty="0">
              <a:latin typeface="Arial" panose="020B0604020202020204" pitchFamily="34" charset="0"/>
              <a:cs typeface="Arial" panose="020B0604020202020204" pitchFamily="34" charset="0"/>
            </a:endParaRPr>
          </a:p>
        </p:txBody>
      </p:sp>
      <p:sp>
        <p:nvSpPr>
          <p:cNvPr id="3" name="TextBox 2"/>
          <p:cNvSpPr txBox="1"/>
          <p:nvPr/>
        </p:nvSpPr>
        <p:spPr>
          <a:xfrm>
            <a:off x="533400" y="2438400"/>
            <a:ext cx="7848600" cy="3970318"/>
          </a:xfrm>
          <a:prstGeom prst="rect">
            <a:avLst/>
          </a:prstGeom>
          <a:noFill/>
        </p:spPr>
        <p:txBody>
          <a:bodyPr wrap="square" rtlCol="0">
            <a:spAutoFit/>
          </a:bodyPr>
          <a:lstStyle/>
          <a:p>
            <a:pPr marL="514350" indent="-514350">
              <a:buAutoNum type="alphaUcPeriod"/>
            </a:pPr>
            <a:r>
              <a:rPr lang="en-US" sz="2800" dirty="0" smtClean="0">
                <a:latin typeface="Arial" panose="020B0604020202020204" pitchFamily="34" charset="0"/>
                <a:cs typeface="Arial" panose="020B0604020202020204" pitchFamily="34" charset="0"/>
              </a:rPr>
              <a:t>Chlorine loses an electron and potassium gains an electron.</a:t>
            </a:r>
          </a:p>
          <a:p>
            <a:pPr marL="514350" indent="-514350">
              <a:buAutoNum type="alphaUcPeriod"/>
            </a:pPr>
            <a:endParaRPr lang="en-US" sz="2800" dirty="0" smtClean="0">
              <a:latin typeface="Arial" panose="020B0604020202020204" pitchFamily="34" charset="0"/>
              <a:cs typeface="Arial" panose="020B0604020202020204" pitchFamily="34" charset="0"/>
            </a:endParaRPr>
          </a:p>
          <a:p>
            <a:pPr marL="514350" indent="-514350">
              <a:buAutoNum type="alphaUcPeriod"/>
            </a:pPr>
            <a:r>
              <a:rPr lang="en-US" sz="2800" dirty="0" smtClean="0">
                <a:latin typeface="Arial" panose="020B0604020202020204" pitchFamily="34" charset="0"/>
                <a:cs typeface="Arial" panose="020B0604020202020204" pitchFamily="34" charset="0"/>
              </a:rPr>
              <a:t>Potassium and chlorine share electrons.</a:t>
            </a:r>
          </a:p>
          <a:p>
            <a:pPr marL="514350" indent="-514350">
              <a:buAutoNum type="alphaUcPeriod"/>
            </a:pPr>
            <a:endParaRPr lang="en-US" sz="2800" dirty="0" smtClean="0">
              <a:latin typeface="Arial" panose="020B0604020202020204" pitchFamily="34" charset="0"/>
              <a:cs typeface="Arial" panose="020B0604020202020204" pitchFamily="34" charset="0"/>
            </a:endParaRPr>
          </a:p>
          <a:p>
            <a:pPr marL="514350" indent="-514350">
              <a:buAutoNum type="alphaUcPeriod"/>
            </a:pPr>
            <a:r>
              <a:rPr lang="en-US" sz="2800" dirty="0" smtClean="0">
                <a:latin typeface="Arial" panose="020B0604020202020204" pitchFamily="34" charset="0"/>
                <a:cs typeface="Arial" panose="020B0604020202020204" pitchFamily="34" charset="0"/>
              </a:rPr>
              <a:t>Potassium loses an electron and chlorine gains an electron.</a:t>
            </a:r>
          </a:p>
          <a:p>
            <a:pPr marL="514350" indent="-514350">
              <a:buAutoNum type="alphaUcPeriod"/>
            </a:pPr>
            <a:endParaRPr lang="en-US" sz="2800" dirty="0" smtClean="0">
              <a:latin typeface="Arial" panose="020B0604020202020204" pitchFamily="34" charset="0"/>
              <a:cs typeface="Arial" panose="020B0604020202020204" pitchFamily="34" charset="0"/>
            </a:endParaRPr>
          </a:p>
          <a:p>
            <a:pPr marL="514350" indent="-514350">
              <a:buAutoNum type="alphaUcPeriod"/>
            </a:pPr>
            <a:r>
              <a:rPr lang="en-US" sz="2800" dirty="0" smtClean="0">
                <a:latin typeface="Arial" panose="020B0604020202020204" pitchFamily="34" charset="0"/>
                <a:cs typeface="Arial" panose="020B0604020202020204" pitchFamily="34" charset="0"/>
              </a:rPr>
              <a:t>None of the above.</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A972901-B4CB-4C25-A733-ECD0E94E327A}" type="slidenum">
              <a:rPr lang="en-US" smtClean="0"/>
              <a:pPr/>
              <a:t>16</a:t>
            </a:fld>
            <a:endParaRPr lang="en-US"/>
          </a:p>
        </p:txBody>
      </p:sp>
    </p:spTree>
    <p:extLst>
      <p:ext uri="{BB962C8B-B14F-4D97-AF65-F5344CB8AC3E}">
        <p14:creationId xmlns:p14="http://schemas.microsoft.com/office/powerpoint/2010/main" val="30819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696200" cy="517064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“Good. Now let me give you some examples of why ionic bonds are relevant to our lives. Ionic bonds form salts and other compounds that are important for the human body. When the ionic bonds in the salt sodium chloride are broken to form sodium ions and chloride ions, the sodium ions are used to help regulate blood volume and blood pressure, and the chloride ions can be used to help balance the pH of the body and to transmit nerve impulses. </a:t>
            </a:r>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17</a:t>
            </a:fld>
            <a:endParaRPr lang="en-US" dirty="0"/>
          </a:p>
        </p:txBody>
      </p:sp>
    </p:spTree>
    <p:extLst>
      <p:ext uri="{BB962C8B-B14F-4D97-AF65-F5344CB8AC3E}">
        <p14:creationId xmlns:p14="http://schemas.microsoft.com/office/powerpoint/2010/main" val="1644288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609397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“Ionic bonds also help to form and maintain the three-dimensional shapes of proteins, which can affect the way that proteins such as enzymes and antibodies function,” Josh stated.</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“In fact, several human diseases are actually caused by </a:t>
            </a:r>
            <a:r>
              <a:rPr lang="en-US" sz="3000" dirty="0">
                <a:latin typeface="Arial" panose="020B0604020202020204" pitchFamily="34" charset="0"/>
                <a:cs typeface="Arial" panose="020B0604020202020204" pitchFamily="34" charset="0"/>
              </a:rPr>
              <a:t>misfolded </a:t>
            </a:r>
            <a:r>
              <a:rPr lang="en-US" sz="3000" dirty="0" smtClean="0">
                <a:latin typeface="Arial" panose="020B0604020202020204" pitchFamily="34" charset="0"/>
                <a:cs typeface="Arial" panose="020B0604020202020204" pitchFamily="34" charset="0"/>
              </a:rPr>
              <a:t>proteins. These include Alzheimer’s disease, Creutzfeldt-Jakob disease, and fatal </a:t>
            </a:r>
            <a:r>
              <a:rPr lang="en-US" sz="3000" dirty="0">
                <a:latin typeface="Arial" panose="020B0604020202020204" pitchFamily="34" charset="0"/>
                <a:cs typeface="Arial" panose="020B0604020202020204" pitchFamily="34" charset="0"/>
              </a:rPr>
              <a:t>familial </a:t>
            </a:r>
            <a:r>
              <a:rPr lang="en-US" sz="3000" dirty="0" smtClean="0">
                <a:latin typeface="Arial" panose="020B0604020202020204" pitchFamily="34" charset="0"/>
                <a:cs typeface="Arial" panose="020B0604020202020204" pitchFamily="34" charset="0"/>
              </a:rPr>
              <a:t>insomnia,” </a:t>
            </a:r>
            <a:r>
              <a:rPr lang="en-US" sz="3000" dirty="0">
                <a:latin typeface="Arial" panose="020B0604020202020204" pitchFamily="34" charset="0"/>
                <a:cs typeface="Arial" panose="020B0604020202020204" pitchFamily="34" charset="0"/>
              </a:rPr>
              <a:t>Josh added</a:t>
            </a:r>
            <a:r>
              <a:rPr lang="en-US" sz="3000" dirty="0" smtClean="0">
                <a:latin typeface="Arial" panose="020B0604020202020204" pitchFamily="34" charset="0"/>
                <a:cs typeface="Arial" panose="020B0604020202020204" pitchFamily="34" charset="0"/>
              </a:rPr>
              <a:t>.</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“Very interesting!” exclaimed Nick.</a:t>
            </a:r>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18</a:t>
            </a:fld>
            <a:endParaRPr lang="en-US" dirty="0"/>
          </a:p>
        </p:txBody>
      </p:sp>
    </p:spTree>
    <p:extLst>
      <p:ext uri="{BB962C8B-B14F-4D97-AF65-F5344CB8AC3E}">
        <p14:creationId xmlns:p14="http://schemas.microsoft.com/office/powerpoint/2010/main" val="1066547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19</a:t>
            </a:fld>
            <a:endParaRPr lang="en-US"/>
          </a:p>
        </p:txBody>
      </p:sp>
      <p:sp>
        <p:nvSpPr>
          <p:cNvPr id="3" name="Rectangle 2"/>
          <p:cNvSpPr/>
          <p:nvPr/>
        </p:nvSpPr>
        <p:spPr>
          <a:xfrm>
            <a:off x="685800" y="762000"/>
            <a:ext cx="7848600" cy="4708981"/>
          </a:xfrm>
          <a:prstGeom prst="rect">
            <a:avLst/>
          </a:prstGeom>
        </p:spPr>
        <p:txBody>
          <a:bodyPr wrap="square">
            <a:spAutoFit/>
          </a:bodyPr>
          <a:lstStyle/>
          <a:p>
            <a:pPr lvl="0"/>
            <a:r>
              <a:rPr lang="en-US" sz="3000" dirty="0" smtClean="0">
                <a:solidFill>
                  <a:prstClr val="black"/>
                </a:solidFill>
                <a:latin typeface="Arial" panose="020B0604020202020204" pitchFamily="34" charset="0"/>
                <a:cs typeface="Arial" panose="020B0604020202020204" pitchFamily="34" charset="0"/>
              </a:rPr>
              <a:t>“Now </a:t>
            </a:r>
            <a:r>
              <a:rPr lang="en-US" sz="3000" dirty="0">
                <a:solidFill>
                  <a:prstClr val="black"/>
                </a:solidFill>
                <a:latin typeface="Arial" panose="020B0604020202020204" pitchFamily="34" charset="0"/>
                <a:cs typeface="Arial" panose="020B0604020202020204" pitchFamily="34" charset="0"/>
              </a:rPr>
              <a:t>let me explain covalent bonds. There are two types of covalent bonds, nonpolar and polar. A nonpolar covalent bond is a chemical bond that occurs when two atoms share electrons equally because the electronegativity of both atoms is </a:t>
            </a:r>
            <a:r>
              <a:rPr lang="en-US" sz="3000" dirty="0" smtClean="0">
                <a:solidFill>
                  <a:prstClr val="black"/>
                </a:solidFill>
                <a:latin typeface="Arial" panose="020B0604020202020204" pitchFamily="34" charset="0"/>
                <a:cs typeface="Arial" panose="020B0604020202020204" pitchFamily="34" charset="0"/>
              </a:rPr>
              <a:t>relatively equal</a:t>
            </a:r>
            <a:r>
              <a:rPr lang="en-US" sz="3000" dirty="0">
                <a:solidFill>
                  <a:prstClr val="black"/>
                </a:solidFill>
                <a:latin typeface="Arial" panose="020B0604020202020204" pitchFamily="34" charset="0"/>
                <a:cs typeface="Arial" panose="020B0604020202020204" pitchFamily="34" charset="0"/>
              </a:rPr>
              <a:t>.”</a:t>
            </a:r>
          </a:p>
          <a:p>
            <a:pPr lvl="0"/>
            <a:endParaRPr lang="en-US" sz="3000" dirty="0">
              <a:solidFill>
                <a:prstClr val="black"/>
              </a:solidFill>
              <a:latin typeface="Arial" panose="020B0604020202020204" pitchFamily="34" charset="0"/>
              <a:cs typeface="Arial" panose="020B0604020202020204" pitchFamily="34" charset="0"/>
            </a:endParaRPr>
          </a:p>
          <a:p>
            <a:pPr lvl="0"/>
            <a:r>
              <a:rPr lang="en-US" sz="3000" dirty="0">
                <a:solidFill>
                  <a:prstClr val="black"/>
                </a:solidFill>
                <a:latin typeface="Arial" panose="020B0604020202020204" pitchFamily="34" charset="0"/>
                <a:cs typeface="Arial" panose="020B0604020202020204" pitchFamily="34" charset="0"/>
              </a:rPr>
              <a:t>“Oh wait, what does electronegativity mean?” Nick interrupted.</a:t>
            </a:r>
          </a:p>
        </p:txBody>
      </p:sp>
    </p:spTree>
    <p:extLst>
      <p:ext uri="{BB962C8B-B14F-4D97-AF65-F5344CB8AC3E}">
        <p14:creationId xmlns:p14="http://schemas.microsoft.com/office/powerpoint/2010/main" val="180049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696200" cy="4708981"/>
          </a:xfrm>
          <a:prstGeom prst="rect">
            <a:avLst/>
          </a:prstGeom>
          <a:noFill/>
        </p:spPr>
        <p:txBody>
          <a:bodyPr wrap="square" rtlCol="0">
            <a:spAutoFit/>
          </a:bodyPr>
          <a:lstStyle/>
          <a:p>
            <a:r>
              <a:rPr lang="en-US" sz="3000" dirty="0">
                <a:latin typeface="Arial" pitchFamily="34" charset="0"/>
                <a:cs typeface="Arial" pitchFamily="34" charset="0"/>
              </a:rPr>
              <a:t>Nick has </a:t>
            </a:r>
            <a:r>
              <a:rPr lang="en-US" sz="3000" dirty="0" smtClean="0">
                <a:latin typeface="Arial" pitchFamily="34" charset="0"/>
                <a:cs typeface="Arial" pitchFamily="34" charset="0"/>
              </a:rPr>
              <a:t>been assigned to write a research paper describing the fundamentals of chemical bonds and how they are important to human life. He </a:t>
            </a:r>
            <a:r>
              <a:rPr lang="en-US" sz="3000" dirty="0">
                <a:latin typeface="Arial" pitchFamily="34" charset="0"/>
                <a:cs typeface="Arial" pitchFamily="34" charset="0"/>
              </a:rPr>
              <a:t>is </a:t>
            </a:r>
            <a:r>
              <a:rPr lang="en-US" sz="3000" dirty="0" smtClean="0">
                <a:latin typeface="Arial" pitchFamily="34" charset="0"/>
                <a:cs typeface="Arial" pitchFamily="34" charset="0"/>
              </a:rPr>
              <a:t>concerned that he cannot remember all of the important information about the </a:t>
            </a:r>
            <a:r>
              <a:rPr lang="en-US" sz="3000" dirty="0">
                <a:latin typeface="Arial" pitchFamily="34" charset="0"/>
                <a:cs typeface="Arial" pitchFamily="34" charset="0"/>
              </a:rPr>
              <a:t>different types of</a:t>
            </a:r>
            <a:r>
              <a:rPr lang="en-US" sz="3000" dirty="0" smtClean="0">
                <a:latin typeface="Arial" pitchFamily="34" charset="0"/>
                <a:cs typeface="Arial" pitchFamily="34" charset="0"/>
              </a:rPr>
              <a:t> chemical bonds, so he asks his </a:t>
            </a:r>
            <a:r>
              <a:rPr lang="en-US" sz="3000" dirty="0">
                <a:latin typeface="Arial" pitchFamily="34" charset="0"/>
                <a:cs typeface="Arial" pitchFamily="34" charset="0"/>
              </a:rPr>
              <a:t>tutor, Josh, </a:t>
            </a:r>
            <a:r>
              <a:rPr lang="en-US" sz="3000" dirty="0" smtClean="0">
                <a:latin typeface="Arial" pitchFamily="34" charset="0"/>
                <a:cs typeface="Arial" pitchFamily="34" charset="0"/>
              </a:rPr>
              <a:t>to help him review the different types of chemical bonds prior to choosing his research topic. </a:t>
            </a:r>
            <a:endParaRPr lang="en-US" sz="3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2</a:t>
            </a:fld>
            <a:endParaRPr lang="en-US"/>
          </a:p>
        </p:txBody>
      </p:sp>
    </p:spTree>
    <p:extLst>
      <p:ext uri="{BB962C8B-B14F-4D97-AF65-F5344CB8AC3E}">
        <p14:creationId xmlns:p14="http://schemas.microsoft.com/office/powerpoint/2010/main" val="173222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517064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“Electronegativity is the capability of an atom to attract electrons to itself. An atom with high electronegativity has a stronger electron attraction than an atom with low electronegativity,” Josh explained.</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“All right, I get it,” Nick nodded.</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“Shall I continue?”</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“Yeah, go on,” responded Nick.</a:t>
            </a:r>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20</a:t>
            </a:fld>
            <a:endParaRPr lang="en-US"/>
          </a:p>
        </p:txBody>
      </p:sp>
    </p:spTree>
    <p:extLst>
      <p:ext uri="{BB962C8B-B14F-4D97-AF65-F5344CB8AC3E}">
        <p14:creationId xmlns:p14="http://schemas.microsoft.com/office/powerpoint/2010/main" val="336045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21</a:t>
            </a:fld>
            <a:endParaRPr lang="en-US"/>
          </a:p>
        </p:txBody>
      </p:sp>
      <p:sp>
        <p:nvSpPr>
          <p:cNvPr id="5" name="TextBox 4"/>
          <p:cNvSpPr txBox="1"/>
          <p:nvPr/>
        </p:nvSpPr>
        <p:spPr>
          <a:xfrm>
            <a:off x="762000" y="838200"/>
            <a:ext cx="7620000" cy="1938992"/>
          </a:xfrm>
          <a:prstGeom prst="rect">
            <a:avLst/>
          </a:prstGeom>
          <a:noFill/>
        </p:spPr>
        <p:txBody>
          <a:bodyPr wrap="square" rtlCol="0">
            <a:spAutoFit/>
          </a:bodyPr>
          <a:lstStyle/>
          <a:p>
            <a:r>
              <a:rPr lang="en-US" sz="3000" dirty="0" smtClean="0">
                <a:solidFill>
                  <a:srgbClr val="000000"/>
                </a:solidFill>
                <a:latin typeface="Arial" panose="020B0604020202020204" pitchFamily="34" charset="0"/>
                <a:cs typeface="Arial" panose="020B0604020202020204" pitchFamily="34" charset="0"/>
              </a:rPr>
              <a:t>“For example, when two hydrogen atoms bond together, they share their electrons equally because they have the same electronegativity.”</a:t>
            </a:r>
            <a:endParaRPr lang="en-US" sz="30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1508" y="1143000"/>
            <a:ext cx="5596404" cy="646331"/>
          </a:xfrm>
          <a:prstGeom prst="rect">
            <a:avLst/>
          </a:prstGeom>
          <a:noFill/>
        </p:spPr>
        <p:txBody>
          <a:bodyPr wrap="none" rtlCol="0">
            <a:spAutoFit/>
          </a:bodyPr>
          <a:lstStyle/>
          <a:p>
            <a:pPr algn="ctr"/>
            <a:r>
              <a:rPr lang="en-US" sz="3600" b="1" dirty="0" smtClean="0">
                <a:latin typeface="Arial" pitchFamily="34" charset="0"/>
                <a:cs typeface="Arial" pitchFamily="34" charset="0"/>
              </a:rPr>
              <a:t>Nonpolar Covalent Bond</a:t>
            </a:r>
            <a:endParaRPr lang="en-US" sz="3600" b="1" dirty="0">
              <a:latin typeface="Arial" pitchFamily="34" charset="0"/>
              <a:cs typeface="Arial" pitchFamily="34" charset="0"/>
            </a:endParaRPr>
          </a:p>
        </p:txBody>
      </p:sp>
      <p:sp>
        <p:nvSpPr>
          <p:cNvPr id="6" name="Flowchart: Connector 5"/>
          <p:cNvSpPr/>
          <p:nvPr/>
        </p:nvSpPr>
        <p:spPr>
          <a:xfrm>
            <a:off x="2595962" y="3150196"/>
            <a:ext cx="1737360" cy="1737360"/>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Arial" pitchFamily="34" charset="0"/>
              <a:cs typeface="Arial" pitchFamily="34" charset="0"/>
            </a:endParaRPr>
          </a:p>
        </p:txBody>
      </p:sp>
      <p:sp>
        <p:nvSpPr>
          <p:cNvPr id="7" name="Flowchart: Connector 6"/>
          <p:cNvSpPr/>
          <p:nvPr/>
        </p:nvSpPr>
        <p:spPr>
          <a:xfrm>
            <a:off x="4335780" y="3137906"/>
            <a:ext cx="1737360" cy="1737360"/>
          </a:xfrm>
          <a:prstGeom prst="flowChartConnec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Arial" pitchFamily="34" charset="0"/>
              <a:cs typeface="Arial" pitchFamily="34" charset="0"/>
            </a:endParaRPr>
          </a:p>
        </p:txBody>
      </p:sp>
      <p:sp>
        <p:nvSpPr>
          <p:cNvPr id="8" name="Flowchart: Connector 7"/>
          <p:cNvSpPr/>
          <p:nvPr/>
        </p:nvSpPr>
        <p:spPr>
          <a:xfrm>
            <a:off x="4264742" y="4114800"/>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p:txBody>
      </p:sp>
      <p:sp>
        <p:nvSpPr>
          <p:cNvPr id="9" name="Flowchart: Connector 8"/>
          <p:cNvSpPr/>
          <p:nvPr/>
        </p:nvSpPr>
        <p:spPr>
          <a:xfrm>
            <a:off x="4264742" y="3772824"/>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p:txBody>
      </p:sp>
      <p:sp>
        <p:nvSpPr>
          <p:cNvPr id="2" name="Oval 1"/>
          <p:cNvSpPr/>
          <p:nvPr/>
        </p:nvSpPr>
        <p:spPr>
          <a:xfrm>
            <a:off x="3098882" y="3653116"/>
            <a:ext cx="731520" cy="73152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H</a:t>
            </a:r>
            <a:endParaRPr lang="en-US" sz="3200"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4838700" y="3640826"/>
            <a:ext cx="731520" cy="73152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H</a:t>
            </a:r>
            <a:endParaRPr lang="en-US" sz="32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22</a:t>
            </a:fld>
            <a:endParaRPr lang="en-US"/>
          </a:p>
        </p:txBody>
      </p:sp>
    </p:spTree>
    <p:extLst>
      <p:ext uri="{BB962C8B-B14F-4D97-AF65-F5344CB8AC3E}">
        <p14:creationId xmlns:p14="http://schemas.microsoft.com/office/powerpoint/2010/main" val="3119073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CQ#3: Which of the following molecules contains a nonpolar covalent bond?</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A972901-B4CB-4C25-A733-ECD0E94E327A}" type="slidenum">
              <a:rPr lang="en-US" smtClean="0"/>
              <a:pPr/>
              <a:t>23</a:t>
            </a:fld>
            <a:endParaRPr lang="en-US"/>
          </a:p>
        </p:txBody>
      </p:sp>
      <p:sp>
        <p:nvSpPr>
          <p:cNvPr id="5" name="TextBox 4"/>
          <p:cNvSpPr txBox="1"/>
          <p:nvPr/>
        </p:nvSpPr>
        <p:spPr>
          <a:xfrm>
            <a:off x="685800" y="2209800"/>
            <a:ext cx="1527982" cy="3108543"/>
          </a:xfrm>
          <a:prstGeom prst="rect">
            <a:avLst/>
          </a:prstGeom>
          <a:noFill/>
        </p:spPr>
        <p:txBody>
          <a:bodyPr wrap="none" rtlCol="0">
            <a:spAutoFit/>
          </a:bodyPr>
          <a:lstStyle/>
          <a:p>
            <a:pPr marL="342900" indent="-342900">
              <a:buAutoNum type="alphaUcPeriod"/>
            </a:pPr>
            <a:r>
              <a:rPr lang="en-US" sz="2800" dirty="0" smtClean="0">
                <a:latin typeface="Arial" panose="020B0604020202020204" pitchFamily="34" charset="0"/>
                <a:cs typeface="Arial" panose="020B0604020202020204" pitchFamily="34" charset="0"/>
              </a:rPr>
              <a:t> NaCl</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CO</a:t>
            </a:r>
            <a:r>
              <a:rPr lang="en-US" sz="2800" baseline="-25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MgO</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C</a:t>
            </a:r>
            <a:r>
              <a:rPr lang="en-US" sz="2800" baseline="-25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H</a:t>
            </a:r>
            <a:r>
              <a:rPr lang="en-US" sz="2800" baseline="-25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501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772400" cy="5170646"/>
          </a:xfrm>
          <a:prstGeom prst="rect">
            <a:avLst/>
          </a:prstGeom>
          <a:noFill/>
        </p:spPr>
        <p:txBody>
          <a:bodyPr wrap="square" rtlCol="0">
            <a:spAutoFit/>
          </a:bodyPr>
          <a:lstStyle/>
          <a:p>
            <a:r>
              <a:rPr lang="en-US" sz="3000" dirty="0">
                <a:solidFill>
                  <a:srgbClr val="000000"/>
                </a:solidFill>
                <a:latin typeface="Arial" panose="020B0604020202020204" pitchFamily="34" charset="0"/>
                <a:cs typeface="Arial" panose="020B0604020202020204" pitchFamily="34" charset="0"/>
              </a:rPr>
              <a:t>“A polar covalent bond is a chemical bond that occurs when electrons are not shared equally between two atoms. The </a:t>
            </a:r>
            <a:r>
              <a:rPr lang="en-US" sz="3000" dirty="0" smtClean="0">
                <a:latin typeface="Arial" panose="020B0604020202020204" pitchFamily="34" charset="0"/>
                <a:cs typeface="Arial" panose="020B0604020202020204" pitchFamily="34" charset="0"/>
              </a:rPr>
              <a:t>atom </a:t>
            </a:r>
            <a:r>
              <a:rPr lang="en-US" sz="3000" dirty="0">
                <a:latin typeface="Arial" panose="020B0604020202020204" pitchFamily="34" charset="0"/>
                <a:cs typeface="Arial" panose="020B0604020202020204" pitchFamily="34" charset="0"/>
              </a:rPr>
              <a:t>that is more electronegative has a stronger attraction for electrons, so electrons spend more time in the electron cloud of that </a:t>
            </a:r>
            <a:r>
              <a:rPr lang="en-US" sz="3000" dirty="0" smtClean="0">
                <a:latin typeface="Arial" panose="020B0604020202020204" pitchFamily="34" charset="0"/>
                <a:cs typeface="Arial" panose="020B0604020202020204" pitchFamily="34" charset="0"/>
              </a:rPr>
              <a:t>atom. </a:t>
            </a:r>
            <a:r>
              <a:rPr lang="en-US" sz="3000" dirty="0" smtClean="0">
                <a:solidFill>
                  <a:srgbClr val="000000"/>
                </a:solidFill>
                <a:latin typeface="Arial" panose="020B0604020202020204" pitchFamily="34" charset="0"/>
                <a:cs typeface="Arial" panose="020B0604020202020204" pitchFamily="34" charset="0"/>
              </a:rPr>
              <a:t>The unequal sharing of electrons creates a partial negative or positive charge for each atom. The atom with the higher electronegativity will gain a partial negative charge,” Josh stated.</a:t>
            </a:r>
          </a:p>
        </p:txBody>
      </p:sp>
      <p:sp>
        <p:nvSpPr>
          <p:cNvPr id="3" name="Slide Number Placeholder 2"/>
          <p:cNvSpPr>
            <a:spLocks noGrp="1"/>
          </p:cNvSpPr>
          <p:nvPr>
            <p:ph type="sldNum" sz="quarter" idx="12"/>
          </p:nvPr>
        </p:nvSpPr>
        <p:spPr/>
        <p:txBody>
          <a:bodyPr/>
          <a:lstStyle/>
          <a:p>
            <a:fld id="{FA972901-B4CB-4C25-A733-ECD0E94E327A}" type="slidenum">
              <a:rPr lang="en-US" smtClean="0"/>
              <a:pPr/>
              <a:t>24</a:t>
            </a:fld>
            <a:endParaRPr lang="en-US"/>
          </a:p>
        </p:txBody>
      </p:sp>
    </p:spTree>
    <p:extLst>
      <p:ext uri="{BB962C8B-B14F-4D97-AF65-F5344CB8AC3E}">
        <p14:creationId xmlns:p14="http://schemas.microsoft.com/office/powerpoint/2010/main" val="42782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25</a:t>
            </a:fld>
            <a:endParaRPr lang="en-US"/>
          </a:p>
        </p:txBody>
      </p:sp>
      <p:sp>
        <p:nvSpPr>
          <p:cNvPr id="3" name="Rectangle 2"/>
          <p:cNvSpPr/>
          <p:nvPr/>
        </p:nvSpPr>
        <p:spPr>
          <a:xfrm>
            <a:off x="838200" y="914400"/>
            <a:ext cx="7543800" cy="2400657"/>
          </a:xfrm>
          <a:prstGeom prst="rect">
            <a:avLst/>
          </a:prstGeom>
        </p:spPr>
        <p:txBody>
          <a:bodyPr wrap="square">
            <a:spAutoFit/>
          </a:bodyPr>
          <a:lstStyle/>
          <a:p>
            <a:r>
              <a:rPr lang="en-US" sz="3000" dirty="0" smtClean="0">
                <a:solidFill>
                  <a:srgbClr val="222222"/>
                </a:solidFill>
                <a:latin typeface="Arial" panose="020B0604020202020204" pitchFamily="34" charset="0"/>
                <a:cs typeface="Arial" panose="020B0604020202020204" pitchFamily="34" charset="0"/>
              </a:rPr>
              <a:t>“Polar </a:t>
            </a:r>
            <a:r>
              <a:rPr lang="en-US" sz="3000" dirty="0">
                <a:solidFill>
                  <a:srgbClr val="222222"/>
                </a:solidFill>
                <a:latin typeface="Arial" panose="020B0604020202020204" pitchFamily="34" charset="0"/>
                <a:cs typeface="Arial" panose="020B0604020202020204" pitchFamily="34" charset="0"/>
              </a:rPr>
              <a:t>covalent bonds result in charge separation within a molecule, but not in a transfer of electrons from one atom to another, and will not result in the formation of ions if the atoms are separated</a:t>
            </a:r>
            <a:r>
              <a:rPr lang="en-US" sz="3000" dirty="0" smtClean="0">
                <a:solidFill>
                  <a:srgbClr val="222222"/>
                </a:solidFill>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079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26</a:t>
            </a:fld>
            <a:endParaRPr lang="en-US"/>
          </a:p>
        </p:txBody>
      </p:sp>
      <p:sp>
        <p:nvSpPr>
          <p:cNvPr id="3" name="Rectangle 2"/>
          <p:cNvSpPr/>
          <p:nvPr/>
        </p:nvSpPr>
        <p:spPr>
          <a:xfrm>
            <a:off x="685800" y="685800"/>
            <a:ext cx="7696200" cy="4708981"/>
          </a:xfrm>
          <a:prstGeom prst="rect">
            <a:avLst/>
          </a:prstGeom>
        </p:spPr>
        <p:txBody>
          <a:bodyPr wrap="square">
            <a:spAutoFit/>
          </a:bodyPr>
          <a:lstStyle/>
          <a:p>
            <a:r>
              <a:rPr lang="en-US" sz="3000" dirty="0">
                <a:solidFill>
                  <a:srgbClr val="000000"/>
                </a:solidFill>
                <a:latin typeface="Arial" panose="020B0604020202020204" pitchFamily="34" charset="0"/>
                <a:cs typeface="Arial" panose="020B0604020202020204" pitchFamily="34" charset="0"/>
              </a:rPr>
              <a:t>“For example, in HCl, a hydrogen atom and a chlorine atom share a pair of </a:t>
            </a:r>
            <a:r>
              <a:rPr lang="en-US" sz="3000" dirty="0" smtClean="0">
                <a:solidFill>
                  <a:srgbClr val="000000"/>
                </a:solidFill>
                <a:latin typeface="Arial" panose="020B0604020202020204" pitchFamily="34" charset="0"/>
                <a:cs typeface="Arial" panose="020B0604020202020204" pitchFamily="34" charset="0"/>
              </a:rPr>
              <a:t>electrons. Chlorine is more electronegative than hydrogen, so the negatively-charged electrons that the atoms share will spend more time in the electron cloud of chlorine. Because of this, the </a:t>
            </a:r>
            <a:r>
              <a:rPr lang="en-US" sz="3000" dirty="0">
                <a:solidFill>
                  <a:srgbClr val="000000"/>
                </a:solidFill>
                <a:latin typeface="Arial" panose="020B0604020202020204" pitchFamily="34" charset="0"/>
                <a:cs typeface="Arial" panose="020B0604020202020204" pitchFamily="34" charset="0"/>
              </a:rPr>
              <a:t>hydrogen atom will have a partial positive charge and the chlorine atom will have a partial negative </a:t>
            </a:r>
            <a:r>
              <a:rPr lang="en-US" sz="3000" dirty="0" smtClean="0">
                <a:solidFill>
                  <a:srgbClr val="000000"/>
                </a:solidFill>
                <a:latin typeface="Arial" panose="020B0604020202020204" pitchFamily="34" charset="0"/>
                <a:cs typeface="Arial" panose="020B0604020202020204" pitchFamily="34" charset="0"/>
              </a:rPr>
              <a:t>charge.”</a:t>
            </a:r>
            <a:endParaRPr lang="en-US"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539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27</a:t>
            </a:fld>
            <a:endParaRPr lang="en-US"/>
          </a:p>
        </p:txBody>
      </p:sp>
      <p:sp>
        <p:nvSpPr>
          <p:cNvPr id="3" name="TextBox 2"/>
          <p:cNvSpPr txBox="1"/>
          <p:nvPr/>
        </p:nvSpPr>
        <p:spPr>
          <a:xfrm>
            <a:off x="609600" y="762000"/>
            <a:ext cx="7848600" cy="3785652"/>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“This is an example of a dipole moment. A dipole moment is a measurement of the charge separation between atoms in a molecule. It is a vector quantity meaning it has both direction and magnitude. When there is a larger difference in electronegativities between atoms, the dipole moment is larger,” Josh added.</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16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197405" y="2286000"/>
            <a:ext cx="2651760" cy="265176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35355" y="2644852"/>
            <a:ext cx="1828800" cy="18288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Connector 1"/>
          <p:cNvSpPr/>
          <p:nvPr/>
        </p:nvSpPr>
        <p:spPr>
          <a:xfrm>
            <a:off x="2746045" y="2835717"/>
            <a:ext cx="1554480" cy="155448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Cl</a:t>
            </a:r>
          </a:p>
        </p:txBody>
      </p:sp>
      <p:sp>
        <p:nvSpPr>
          <p:cNvPr id="3" name="Flowchart: Connector 2"/>
          <p:cNvSpPr/>
          <p:nvPr/>
        </p:nvSpPr>
        <p:spPr>
          <a:xfrm>
            <a:off x="4992555" y="3109672"/>
            <a:ext cx="914400" cy="914400"/>
          </a:xfrm>
          <a:prstGeom prst="flowChartConnecto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H</a:t>
            </a:r>
            <a:endParaRPr lang="en-US" sz="3200" b="1" dirty="0">
              <a:latin typeface="Arial" pitchFamily="34" charset="0"/>
              <a:cs typeface="Arial" pitchFamily="34" charset="0"/>
            </a:endParaRPr>
          </a:p>
        </p:txBody>
      </p:sp>
      <p:sp>
        <p:nvSpPr>
          <p:cNvPr id="4" name="Flowchart: Connector 3"/>
          <p:cNvSpPr/>
          <p:nvPr/>
        </p:nvSpPr>
        <p:spPr>
          <a:xfrm>
            <a:off x="3564052" y="2576272"/>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Flowchart: Connector 4"/>
          <p:cNvSpPr/>
          <p:nvPr/>
        </p:nvSpPr>
        <p:spPr>
          <a:xfrm>
            <a:off x="4572387" y="3615093"/>
            <a:ext cx="137160" cy="137160"/>
          </a:xfrm>
          <a:prstGeom prst="flowChartConnector">
            <a:avLst/>
          </a:prstGeom>
          <a:solidFill>
            <a:srgbClr val="7030A0"/>
          </a:solidFill>
          <a:ln>
            <a:solidFill>
              <a:srgbClr val="7030A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Flowchart: Connector 5"/>
          <p:cNvSpPr/>
          <p:nvPr/>
        </p:nvSpPr>
        <p:spPr>
          <a:xfrm>
            <a:off x="4572387" y="3338272"/>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Flowchart: Connector 6"/>
          <p:cNvSpPr/>
          <p:nvPr/>
        </p:nvSpPr>
        <p:spPr>
          <a:xfrm>
            <a:off x="3294439" y="2576272"/>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Flowchart: Connector 7"/>
          <p:cNvSpPr/>
          <p:nvPr/>
        </p:nvSpPr>
        <p:spPr>
          <a:xfrm>
            <a:off x="2513425" y="3359138"/>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Flowchart: Connector 8"/>
          <p:cNvSpPr/>
          <p:nvPr/>
        </p:nvSpPr>
        <p:spPr>
          <a:xfrm>
            <a:off x="2520048" y="3615093"/>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Flowchart: Connector 9"/>
          <p:cNvSpPr/>
          <p:nvPr/>
        </p:nvSpPr>
        <p:spPr>
          <a:xfrm>
            <a:off x="3294439" y="4466744"/>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1" name="Flowchart: Connector 10"/>
          <p:cNvSpPr/>
          <p:nvPr/>
        </p:nvSpPr>
        <p:spPr>
          <a:xfrm>
            <a:off x="3564052" y="4473652"/>
            <a:ext cx="137160" cy="137160"/>
          </a:xfrm>
          <a:prstGeom prst="flowChartConnector">
            <a:avLst/>
          </a:prstGeom>
          <a:solidFill>
            <a:srgbClr val="FF0000"/>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Rectangle 13"/>
          <p:cNvSpPr/>
          <p:nvPr/>
        </p:nvSpPr>
        <p:spPr>
          <a:xfrm>
            <a:off x="6629399" y="5298686"/>
            <a:ext cx="91440" cy="914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29399" y="5603486"/>
            <a:ext cx="91440" cy="9144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93790" y="5510706"/>
            <a:ext cx="166654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Hydrogen’s electron</a:t>
            </a:r>
          </a:p>
        </p:txBody>
      </p:sp>
      <p:sp>
        <p:nvSpPr>
          <p:cNvPr id="17" name="Rectangle 16"/>
          <p:cNvSpPr/>
          <p:nvPr/>
        </p:nvSpPr>
        <p:spPr>
          <a:xfrm>
            <a:off x="6781800" y="5209400"/>
            <a:ext cx="1573572" cy="276999"/>
          </a:xfrm>
          <a:prstGeom prst="rect">
            <a:avLst/>
          </a:prstGeom>
        </p:spPr>
        <p:txBody>
          <a:bodyPr wrap="none">
            <a:spAutoFit/>
          </a:bodyPr>
          <a:lstStyle/>
          <a:p>
            <a:pPr lvl="0"/>
            <a:r>
              <a:rPr lang="en-US" sz="1200" b="1" dirty="0">
                <a:solidFill>
                  <a:prstClr val="black"/>
                </a:solidFill>
                <a:latin typeface="Arial" panose="020B0604020202020204" pitchFamily="34" charset="0"/>
                <a:cs typeface="Arial" panose="020B0604020202020204" pitchFamily="34" charset="0"/>
              </a:rPr>
              <a:t>Chlorine’s electron</a:t>
            </a:r>
          </a:p>
        </p:txBody>
      </p:sp>
      <p:sp>
        <p:nvSpPr>
          <p:cNvPr id="18" name="Rectangle 17"/>
          <p:cNvSpPr/>
          <p:nvPr/>
        </p:nvSpPr>
        <p:spPr>
          <a:xfrm>
            <a:off x="2065474" y="990600"/>
            <a:ext cx="4724371" cy="646331"/>
          </a:xfrm>
          <a:prstGeom prst="rect">
            <a:avLst/>
          </a:prstGeom>
        </p:spPr>
        <p:txBody>
          <a:bodyPr wrap="none">
            <a:spAutoFit/>
          </a:bodyPr>
          <a:lstStyle/>
          <a:p>
            <a:pPr algn="ctr"/>
            <a:r>
              <a:rPr lang="en-US" sz="3600" b="1" dirty="0">
                <a:latin typeface="Arial" pitchFamily="34" charset="0"/>
                <a:cs typeface="Arial" pitchFamily="34" charset="0"/>
              </a:rPr>
              <a:t>Polar Covalent Bond</a:t>
            </a:r>
          </a:p>
        </p:txBody>
      </p:sp>
      <p:sp>
        <p:nvSpPr>
          <p:cNvPr id="19" name="Slide Number Placeholder 18"/>
          <p:cNvSpPr>
            <a:spLocks noGrp="1"/>
          </p:cNvSpPr>
          <p:nvPr>
            <p:ph type="sldNum" sz="quarter" idx="12"/>
          </p:nvPr>
        </p:nvSpPr>
        <p:spPr/>
        <p:txBody>
          <a:bodyPr/>
          <a:lstStyle/>
          <a:p>
            <a:fld id="{FA972901-B4CB-4C25-A733-ECD0E94E327A}" type="slidenum">
              <a:rPr lang="en-US" smtClean="0"/>
              <a:pPr/>
              <a:t>28</a:t>
            </a:fld>
            <a:endParaRPr lang="en-US"/>
          </a:p>
        </p:txBody>
      </p:sp>
      <p:sp>
        <p:nvSpPr>
          <p:cNvPr id="21" name="TextBox 20"/>
          <p:cNvSpPr txBox="1"/>
          <p:nvPr/>
        </p:nvSpPr>
        <p:spPr>
          <a:xfrm>
            <a:off x="1600200" y="3429000"/>
            <a:ext cx="454830" cy="369332"/>
          </a:xfrm>
          <a:prstGeom prst="rect">
            <a:avLst/>
          </a:prstGeom>
          <a:noFill/>
        </p:spPr>
        <p:txBody>
          <a:bodyPr wrap="square" rtlCol="0">
            <a:spAutoFit/>
          </a:bodyPr>
          <a:lstStyle/>
          <a:p>
            <a:r>
              <a:rPr lang="el-GR" b="1" dirty="0"/>
              <a:t>δ</a:t>
            </a:r>
            <a:r>
              <a:rPr lang="en-US" b="1" dirty="0"/>
              <a:t>-</a:t>
            </a:r>
          </a:p>
        </p:txBody>
      </p:sp>
      <p:sp>
        <p:nvSpPr>
          <p:cNvPr id="22" name="TextBox 21"/>
          <p:cNvSpPr txBox="1"/>
          <p:nvPr/>
        </p:nvSpPr>
        <p:spPr>
          <a:xfrm>
            <a:off x="6629400" y="3352800"/>
            <a:ext cx="420308" cy="369332"/>
          </a:xfrm>
          <a:prstGeom prst="rect">
            <a:avLst/>
          </a:prstGeom>
          <a:noFill/>
        </p:spPr>
        <p:txBody>
          <a:bodyPr wrap="none" rtlCol="0">
            <a:spAutoFit/>
          </a:bodyPr>
          <a:lstStyle/>
          <a:p>
            <a:r>
              <a:rPr lang="el-GR" b="1" dirty="0" smtClean="0"/>
              <a:t>δ</a:t>
            </a:r>
            <a:r>
              <a:rPr lang="en-US" b="1" dirty="0" smtClean="0"/>
              <a:t>+</a:t>
            </a:r>
            <a:endParaRPr lang="en-US" b="1" dirty="0"/>
          </a:p>
        </p:txBody>
      </p:sp>
    </p:spTree>
    <p:extLst>
      <p:ext uri="{BB962C8B-B14F-4D97-AF65-F5344CB8AC3E}">
        <p14:creationId xmlns:p14="http://schemas.microsoft.com/office/powerpoint/2010/main" val="739621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CQ#4: Which of the following molecules contains a polar covalent bond(s)?</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A972901-B4CB-4C25-A733-ECD0E94E327A}" type="slidenum">
              <a:rPr lang="en-US" smtClean="0"/>
              <a:pPr/>
              <a:t>29</a:t>
            </a:fld>
            <a:endParaRPr lang="en-US"/>
          </a:p>
        </p:txBody>
      </p:sp>
      <p:sp>
        <p:nvSpPr>
          <p:cNvPr id="5" name="TextBox 4"/>
          <p:cNvSpPr txBox="1"/>
          <p:nvPr/>
        </p:nvSpPr>
        <p:spPr>
          <a:xfrm>
            <a:off x="609600" y="2209800"/>
            <a:ext cx="3124200" cy="3108543"/>
          </a:xfrm>
          <a:prstGeom prst="rect">
            <a:avLst/>
          </a:prstGeom>
          <a:noFill/>
        </p:spPr>
        <p:txBody>
          <a:bodyPr wrap="square" rtlCol="0">
            <a:spAutoFit/>
          </a:bodyPr>
          <a:lstStyle/>
          <a:p>
            <a:pPr marL="342900" indent="-342900">
              <a:buAutoNum type="alphaUcPeriod"/>
            </a:pPr>
            <a:r>
              <a:rPr lang="en-US" sz="2800" dirty="0" smtClean="0">
                <a:latin typeface="Arial" panose="020B0604020202020204" pitchFamily="34" charset="0"/>
                <a:cs typeface="Arial" panose="020B0604020202020204" pitchFamily="34" charset="0"/>
              </a:rPr>
              <a:t> Li</a:t>
            </a:r>
            <a:r>
              <a:rPr lang="en-US" sz="2800" baseline="-25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O</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NaCl</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NO</a:t>
            </a:r>
            <a:r>
              <a:rPr lang="en-US" sz="2800" baseline="-25000" dirty="0" smtClean="0">
                <a:latin typeface="Arial" panose="020B0604020202020204" pitchFamily="34" charset="0"/>
                <a:cs typeface="Arial" panose="020B0604020202020204" pitchFamily="34" charset="0"/>
              </a:rPr>
              <a:t>3</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NaF</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74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3</a:t>
            </a:fld>
            <a:endParaRPr lang="en-US"/>
          </a:p>
        </p:txBody>
      </p:sp>
      <p:sp>
        <p:nvSpPr>
          <p:cNvPr id="3" name="Rectangle 2"/>
          <p:cNvSpPr/>
          <p:nvPr/>
        </p:nvSpPr>
        <p:spPr>
          <a:xfrm>
            <a:off x="762000" y="685800"/>
            <a:ext cx="7543800" cy="4708981"/>
          </a:xfrm>
          <a:prstGeom prst="rect">
            <a:avLst/>
          </a:prstGeom>
        </p:spPr>
        <p:txBody>
          <a:bodyPr wrap="square">
            <a:spAutoFit/>
          </a:bodyPr>
          <a:lstStyle/>
          <a:p>
            <a:r>
              <a:rPr lang="en-US" sz="3000" dirty="0">
                <a:latin typeface="Arial" pitchFamily="34" charset="0"/>
                <a:cs typeface="Arial" pitchFamily="34" charset="0"/>
              </a:rPr>
              <a:t>“Hey </a:t>
            </a:r>
            <a:r>
              <a:rPr lang="en-US" sz="3000" dirty="0" smtClean="0">
                <a:latin typeface="Arial" pitchFamily="34" charset="0"/>
                <a:cs typeface="Arial" pitchFamily="34" charset="0"/>
              </a:rPr>
              <a:t>Josh,” </a:t>
            </a:r>
            <a:r>
              <a:rPr lang="en-US" sz="3000" dirty="0">
                <a:latin typeface="Arial" pitchFamily="34" charset="0"/>
                <a:cs typeface="Arial" pitchFamily="34" charset="0"/>
              </a:rPr>
              <a:t>said Nick, “I have </a:t>
            </a:r>
            <a:r>
              <a:rPr lang="en-US" sz="3000" dirty="0" smtClean="0">
                <a:latin typeface="Arial" pitchFamily="34" charset="0"/>
                <a:cs typeface="Arial" pitchFamily="34" charset="0"/>
              </a:rPr>
              <a:t>to write a research paper about why chemical bonds are significant to living organisms, but </a:t>
            </a:r>
            <a:r>
              <a:rPr lang="en-US" sz="3000" dirty="0">
                <a:latin typeface="Arial" pitchFamily="34" charset="0"/>
                <a:cs typeface="Arial" pitchFamily="34" charset="0"/>
              </a:rPr>
              <a:t>I’m confused about </a:t>
            </a:r>
            <a:r>
              <a:rPr lang="en-US" sz="3000" dirty="0" smtClean="0">
                <a:latin typeface="Arial" pitchFamily="34" charset="0"/>
                <a:cs typeface="Arial" pitchFamily="34" charset="0"/>
              </a:rPr>
              <a:t>some of the details. </a:t>
            </a:r>
            <a:r>
              <a:rPr lang="en-US" sz="3000" dirty="0">
                <a:latin typeface="Arial" pitchFamily="34" charset="0"/>
                <a:cs typeface="Arial" pitchFamily="34" charset="0"/>
              </a:rPr>
              <a:t>Can you please explain </a:t>
            </a:r>
            <a:r>
              <a:rPr lang="en-US" sz="3000" dirty="0" smtClean="0">
                <a:latin typeface="Arial" pitchFamily="34" charset="0"/>
                <a:cs typeface="Arial" pitchFamily="34" charset="0"/>
              </a:rPr>
              <a:t>the basics of each type of bond and give me examples of why they are significant to our lives?”</a:t>
            </a:r>
            <a:endParaRPr lang="en-US" sz="3000" dirty="0">
              <a:latin typeface="Arial" pitchFamily="34" charset="0"/>
              <a:cs typeface="Arial" pitchFamily="34" charset="0"/>
            </a:endParaRPr>
          </a:p>
          <a:p>
            <a:endParaRPr lang="en-US" sz="3000" dirty="0">
              <a:latin typeface="Arial" pitchFamily="34" charset="0"/>
              <a:cs typeface="Arial" pitchFamily="34" charset="0"/>
            </a:endParaRPr>
          </a:p>
          <a:p>
            <a:r>
              <a:rPr lang="en-US" sz="3000" dirty="0">
                <a:latin typeface="Arial" pitchFamily="34" charset="0"/>
                <a:cs typeface="Arial" pitchFamily="34" charset="0"/>
              </a:rPr>
              <a:t>“Sure,” Josh replied, “Let’s meet in the library.” </a:t>
            </a:r>
          </a:p>
        </p:txBody>
      </p:sp>
    </p:spTree>
    <p:extLst>
      <p:ext uri="{BB962C8B-B14F-4D97-AF65-F5344CB8AC3E}">
        <p14:creationId xmlns:p14="http://schemas.microsoft.com/office/powerpoint/2010/main" val="2089608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30</a:t>
            </a:fld>
            <a:endParaRPr lang="en-US"/>
          </a:p>
        </p:txBody>
      </p:sp>
      <p:sp>
        <p:nvSpPr>
          <p:cNvPr id="3" name="TextBox 2"/>
          <p:cNvSpPr txBox="1"/>
          <p:nvPr/>
        </p:nvSpPr>
        <p:spPr>
          <a:xfrm>
            <a:off x="685800" y="838200"/>
            <a:ext cx="7696200" cy="3785652"/>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“Covalent bonds usually involve carbon, oxygen, nitrogen, and hydrogen, which are all essential for living organisms. Just these four elements account for 96% of the atoms in our bodies! Sugars, such as glucose and fructose, which are important sources of energy for living things, are also held together by covalent bonds.”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21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620000" cy="2862322"/>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“Are the bonds between the carbon atom and the hydrogen atoms in methane (CH</a:t>
            </a:r>
            <a:r>
              <a:rPr lang="en-US" sz="3000" baseline="-25000" dirty="0" smtClean="0">
                <a:latin typeface="Arial" panose="020B0604020202020204" pitchFamily="34" charset="0"/>
                <a:cs typeface="Arial" panose="020B0604020202020204" pitchFamily="34" charset="0"/>
              </a:rPr>
              <a:t>4</a:t>
            </a:r>
            <a:r>
              <a:rPr lang="en-US" sz="3000" dirty="0" smtClean="0">
                <a:latin typeface="Arial" panose="020B0604020202020204" pitchFamily="34" charset="0"/>
                <a:cs typeface="Arial" panose="020B0604020202020204" pitchFamily="34" charset="0"/>
              </a:rPr>
              <a:t>) nonpolar covalent bonds?” Nick asked curiously.</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“What do you think?” responded Josh.</a:t>
            </a:r>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31</a:t>
            </a:fld>
            <a:endParaRPr lang="en-US"/>
          </a:p>
        </p:txBody>
      </p:sp>
    </p:spTree>
    <p:extLst>
      <p:ext uri="{BB962C8B-B14F-4D97-AF65-F5344CB8AC3E}">
        <p14:creationId xmlns:p14="http://schemas.microsoft.com/office/powerpoint/2010/main" val="427821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44936"/>
            <a:ext cx="7620000" cy="609397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“I think they are nonpolar,” muttered Nick.</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“Correct!” replied Josh cheerfully </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Josh continued, “On to the last type of bond. A hydrogen bond is an attractive force between </a:t>
            </a:r>
            <a:r>
              <a:rPr lang="en-US" sz="3000" dirty="0" smtClean="0">
                <a:solidFill>
                  <a:prstClr val="black"/>
                </a:solidFill>
                <a:latin typeface="Arial" pitchFamily="34" charset="0"/>
                <a:cs typeface="Arial" pitchFamily="34" charset="0"/>
              </a:rPr>
              <a:t>a hydrogen </a:t>
            </a:r>
            <a:r>
              <a:rPr lang="en-US" sz="3000" smtClean="0">
                <a:solidFill>
                  <a:prstClr val="black"/>
                </a:solidFill>
                <a:latin typeface="Arial" pitchFamily="34" charset="0"/>
                <a:cs typeface="Arial" pitchFamily="34" charset="0"/>
              </a:rPr>
              <a:t>atom bonded </a:t>
            </a:r>
            <a:r>
              <a:rPr lang="en-US" sz="3000" dirty="0" smtClean="0">
                <a:solidFill>
                  <a:prstClr val="black"/>
                </a:solidFill>
                <a:latin typeface="Arial" pitchFamily="34" charset="0"/>
                <a:cs typeface="Arial" pitchFamily="34" charset="0"/>
              </a:rPr>
              <a:t>to an electronegative atom in one molecule and attracted to an electronegative atom in an adjacent molecule</a:t>
            </a:r>
            <a:r>
              <a:rPr lang="en-US" sz="3000" dirty="0" smtClean="0">
                <a:latin typeface="Arial" panose="020B0604020202020204" pitchFamily="34" charset="0"/>
                <a:cs typeface="Arial" panose="020B0604020202020204" pitchFamily="34" charset="0"/>
              </a:rPr>
              <a:t>.”</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“I see. It’s slowly making sense to me now,” said Nick.</a:t>
            </a:r>
            <a:endParaRPr lang="en-US" sz="3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32</a:t>
            </a:fld>
            <a:endParaRPr lang="en-US"/>
          </a:p>
        </p:txBody>
      </p:sp>
    </p:spTree>
    <p:extLst>
      <p:ext uri="{BB962C8B-B14F-4D97-AF65-F5344CB8AC3E}">
        <p14:creationId xmlns:p14="http://schemas.microsoft.com/office/powerpoint/2010/main" val="277344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1297077" y="2809165"/>
            <a:ext cx="1463040" cy="146304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3600" b="1" dirty="0">
              <a:latin typeface="Arial" panose="020B0604020202020204" pitchFamily="34" charset="0"/>
              <a:cs typeface="Arial" panose="020B0604020202020204" pitchFamily="34" charset="0"/>
            </a:endParaRPr>
          </a:p>
        </p:txBody>
      </p:sp>
      <p:sp>
        <p:nvSpPr>
          <p:cNvPr id="6" name="Flowchart: Connector 5"/>
          <p:cNvSpPr/>
          <p:nvPr/>
        </p:nvSpPr>
        <p:spPr>
          <a:xfrm>
            <a:off x="2787179" y="2835515"/>
            <a:ext cx="1463040" cy="146304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3600" b="1" dirty="0">
              <a:latin typeface="Arial" panose="020B0604020202020204" pitchFamily="34" charset="0"/>
              <a:cs typeface="Arial" panose="020B0604020202020204" pitchFamily="34" charset="0"/>
            </a:endParaRPr>
          </a:p>
        </p:txBody>
      </p:sp>
      <p:sp>
        <p:nvSpPr>
          <p:cNvPr id="4" name="Flowchart: Connector 3"/>
          <p:cNvSpPr/>
          <p:nvPr/>
        </p:nvSpPr>
        <p:spPr>
          <a:xfrm>
            <a:off x="1827059" y="1646795"/>
            <a:ext cx="1920240" cy="192024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sz="36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3122776" y="381000"/>
            <a:ext cx="3257623" cy="584775"/>
          </a:xfrm>
          <a:prstGeom prst="rect">
            <a:avLst/>
          </a:prstGeom>
          <a:noFill/>
        </p:spPr>
        <p:txBody>
          <a:bodyPr wrap="none" rtlCol="0">
            <a:spAutoFit/>
          </a:bodyPr>
          <a:lstStyle/>
          <a:p>
            <a:pPr algn="ctr"/>
            <a:r>
              <a:rPr lang="en-US" sz="3200" b="1" dirty="0" smtClean="0">
                <a:latin typeface="Arial" panose="020B0604020202020204" pitchFamily="34" charset="0"/>
                <a:cs typeface="Arial" panose="020B0604020202020204" pitchFamily="34" charset="0"/>
              </a:rPr>
              <a:t>Hydrogen Bond</a:t>
            </a:r>
            <a:endParaRPr lang="en-US" sz="3200" b="1" dirty="0">
              <a:latin typeface="Arial" panose="020B0604020202020204" pitchFamily="34" charset="0"/>
              <a:cs typeface="Arial" panose="020B0604020202020204" pitchFamily="34" charset="0"/>
            </a:endParaRPr>
          </a:p>
        </p:txBody>
      </p:sp>
      <p:sp>
        <p:nvSpPr>
          <p:cNvPr id="2" name="TextBox 1"/>
          <p:cNvSpPr txBox="1"/>
          <p:nvPr/>
        </p:nvSpPr>
        <p:spPr>
          <a:xfrm>
            <a:off x="2590800" y="1214735"/>
            <a:ext cx="442750"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sp>
        <p:nvSpPr>
          <p:cNvPr id="3" name="TextBox 2"/>
          <p:cNvSpPr txBox="1"/>
          <p:nvPr/>
        </p:nvSpPr>
        <p:spPr>
          <a:xfrm>
            <a:off x="762000" y="3429000"/>
            <a:ext cx="502061"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sp>
        <p:nvSpPr>
          <p:cNvPr id="10" name="TextBox 9"/>
          <p:cNvSpPr txBox="1"/>
          <p:nvPr/>
        </p:nvSpPr>
        <p:spPr>
          <a:xfrm>
            <a:off x="4222339" y="3429000"/>
            <a:ext cx="502061"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cxnSp>
        <p:nvCxnSpPr>
          <p:cNvPr id="21" name="Straight Connector 20"/>
          <p:cNvCxnSpPr/>
          <p:nvPr/>
        </p:nvCxnSpPr>
        <p:spPr>
          <a:xfrm>
            <a:off x="4250219" y="3862449"/>
            <a:ext cx="778981" cy="480951"/>
          </a:xfrm>
          <a:prstGeom prst="line">
            <a:avLst/>
          </a:prstGeom>
          <a:ln w="444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59437" y="3547838"/>
            <a:ext cx="518091"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H</a:t>
            </a:r>
            <a:endParaRPr lang="en-US" sz="3600" b="1" dirty="0">
              <a:latin typeface="Arial" panose="020B0604020202020204" pitchFamily="34" charset="0"/>
              <a:cs typeface="Arial" panose="020B0604020202020204" pitchFamily="34" charset="0"/>
            </a:endParaRPr>
          </a:p>
        </p:txBody>
      </p:sp>
      <p:sp>
        <p:nvSpPr>
          <p:cNvPr id="8" name="Rectangle 7"/>
          <p:cNvSpPr/>
          <p:nvPr/>
        </p:nvSpPr>
        <p:spPr>
          <a:xfrm>
            <a:off x="1769551" y="3524835"/>
            <a:ext cx="518091" cy="646331"/>
          </a:xfrm>
          <a:prstGeom prst="rect">
            <a:avLst/>
          </a:prstGeom>
        </p:spPr>
        <p:txBody>
          <a:bodyPr wrap="none">
            <a:spAutoFit/>
          </a:bodyPr>
          <a:lstStyle/>
          <a:p>
            <a:r>
              <a:rPr lang="en-US" sz="3600" b="1" dirty="0" smtClean="0">
                <a:latin typeface="Arial" panose="020B0604020202020204" pitchFamily="34" charset="0"/>
                <a:cs typeface="Arial" panose="020B0604020202020204" pitchFamily="34" charset="0"/>
              </a:rPr>
              <a:t>H</a:t>
            </a:r>
            <a:endParaRPr lang="en-US" sz="3600" b="1" dirty="0">
              <a:latin typeface="Arial" panose="020B0604020202020204" pitchFamily="34" charset="0"/>
              <a:cs typeface="Arial" panose="020B0604020202020204" pitchFamily="34" charset="0"/>
            </a:endParaRPr>
          </a:p>
        </p:txBody>
      </p:sp>
      <p:sp>
        <p:nvSpPr>
          <p:cNvPr id="17" name="Rectangle 16"/>
          <p:cNvSpPr/>
          <p:nvPr/>
        </p:nvSpPr>
        <p:spPr>
          <a:xfrm>
            <a:off x="2515309" y="2162834"/>
            <a:ext cx="543739" cy="646331"/>
          </a:xfrm>
          <a:prstGeom prst="rect">
            <a:avLst/>
          </a:prstGeom>
        </p:spPr>
        <p:txBody>
          <a:bodyPr wrap="none">
            <a:spAutoFit/>
          </a:bodyPr>
          <a:lstStyle/>
          <a:p>
            <a:r>
              <a:rPr lang="en-US" sz="3600" b="1" dirty="0" smtClean="0">
                <a:solidFill>
                  <a:schemeClr val="bg1"/>
                </a:solidFill>
                <a:latin typeface="Arial" panose="020B0604020202020204" pitchFamily="34" charset="0"/>
                <a:cs typeface="Arial" panose="020B0604020202020204" pitchFamily="34" charset="0"/>
              </a:rPr>
              <a:t>O</a:t>
            </a:r>
            <a:endParaRPr lang="en-US" sz="3600" b="1" dirty="0">
              <a:solidFill>
                <a:schemeClr val="bg1"/>
              </a:solidFill>
              <a:latin typeface="Arial" panose="020B0604020202020204" pitchFamily="34" charset="0"/>
              <a:cs typeface="Arial" panose="020B0604020202020204" pitchFamily="34" charset="0"/>
            </a:endParaRPr>
          </a:p>
        </p:txBody>
      </p:sp>
      <p:sp>
        <p:nvSpPr>
          <p:cNvPr id="22" name="Slide Number Placeholder 21"/>
          <p:cNvSpPr>
            <a:spLocks noGrp="1"/>
          </p:cNvSpPr>
          <p:nvPr>
            <p:ph type="sldNum" sz="quarter" idx="12"/>
          </p:nvPr>
        </p:nvSpPr>
        <p:spPr>
          <a:xfrm>
            <a:off x="6399059" y="6356350"/>
            <a:ext cx="2133600" cy="365125"/>
          </a:xfrm>
        </p:spPr>
        <p:txBody>
          <a:bodyPr/>
          <a:lstStyle/>
          <a:p>
            <a:fld id="{FA972901-B4CB-4C25-A733-ECD0E94E327A}" type="slidenum">
              <a:rPr lang="en-US" smtClean="0"/>
              <a:pPr/>
              <a:t>33</a:t>
            </a:fld>
            <a:endParaRPr lang="en-US"/>
          </a:p>
        </p:txBody>
      </p:sp>
      <p:sp>
        <p:nvSpPr>
          <p:cNvPr id="23" name="TextBox 22"/>
          <p:cNvSpPr txBox="1"/>
          <p:nvPr/>
        </p:nvSpPr>
        <p:spPr>
          <a:xfrm>
            <a:off x="5860175" y="2355461"/>
            <a:ext cx="2421483"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Hydrogen Bond</a:t>
            </a:r>
            <a:endParaRPr lang="en-US" sz="2000" b="1" dirty="0">
              <a:latin typeface="Arial" panose="020B0604020202020204" pitchFamily="34" charset="0"/>
              <a:cs typeface="Arial" panose="020B0604020202020204" pitchFamily="34" charset="0"/>
            </a:endParaRPr>
          </a:p>
        </p:txBody>
      </p:sp>
      <p:sp>
        <p:nvSpPr>
          <p:cNvPr id="24" name="Flowchart: Connector 4"/>
          <p:cNvSpPr/>
          <p:nvPr/>
        </p:nvSpPr>
        <p:spPr>
          <a:xfrm>
            <a:off x="4345077" y="5048570"/>
            <a:ext cx="1463040" cy="146304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3600" b="1" dirty="0">
              <a:latin typeface="Arial" panose="020B0604020202020204" pitchFamily="34" charset="0"/>
              <a:cs typeface="Arial" panose="020B0604020202020204" pitchFamily="34" charset="0"/>
            </a:endParaRPr>
          </a:p>
        </p:txBody>
      </p:sp>
      <p:sp>
        <p:nvSpPr>
          <p:cNvPr id="25" name="Flowchart: Connector 5"/>
          <p:cNvSpPr/>
          <p:nvPr/>
        </p:nvSpPr>
        <p:spPr>
          <a:xfrm>
            <a:off x="5835179" y="5074920"/>
            <a:ext cx="1463040" cy="146304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3600" b="1" dirty="0">
              <a:latin typeface="Arial" panose="020B0604020202020204" pitchFamily="34" charset="0"/>
              <a:cs typeface="Arial" panose="020B0604020202020204" pitchFamily="34" charset="0"/>
            </a:endParaRPr>
          </a:p>
        </p:txBody>
      </p:sp>
      <p:sp>
        <p:nvSpPr>
          <p:cNvPr id="26" name="Flowchart: Connector 3"/>
          <p:cNvSpPr/>
          <p:nvPr/>
        </p:nvSpPr>
        <p:spPr>
          <a:xfrm>
            <a:off x="4875059" y="3886200"/>
            <a:ext cx="1920240" cy="192024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sz="36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5638800" y="3454140"/>
            <a:ext cx="442750"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sp>
        <p:nvSpPr>
          <p:cNvPr id="28" name="TextBox 27"/>
          <p:cNvSpPr txBox="1"/>
          <p:nvPr/>
        </p:nvSpPr>
        <p:spPr>
          <a:xfrm>
            <a:off x="3810000" y="5668405"/>
            <a:ext cx="502061"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sp>
        <p:nvSpPr>
          <p:cNvPr id="29" name="TextBox 28"/>
          <p:cNvSpPr txBox="1"/>
          <p:nvPr/>
        </p:nvSpPr>
        <p:spPr>
          <a:xfrm>
            <a:off x="7270339" y="5668405"/>
            <a:ext cx="502061" cy="461665"/>
          </a:xfrm>
          <a:prstGeom prst="rect">
            <a:avLst/>
          </a:prstGeom>
          <a:noFill/>
        </p:spPr>
        <p:txBody>
          <a:bodyPr wrap="none" rtlCol="0">
            <a:spAutoFit/>
          </a:bodyPr>
          <a:lstStyle/>
          <a:p>
            <a:r>
              <a:rPr lang="el-GR" sz="2400" b="1" dirty="0" smtClean="0"/>
              <a:t>δ</a:t>
            </a:r>
            <a:r>
              <a:rPr lang="en-US" sz="2400" b="1" dirty="0" smtClean="0"/>
              <a:t>+</a:t>
            </a:r>
            <a:endParaRPr lang="en-US" sz="2400" b="1" dirty="0"/>
          </a:p>
        </p:txBody>
      </p:sp>
      <p:sp>
        <p:nvSpPr>
          <p:cNvPr id="31" name="TextBox 30"/>
          <p:cNvSpPr txBox="1"/>
          <p:nvPr/>
        </p:nvSpPr>
        <p:spPr>
          <a:xfrm>
            <a:off x="6307437" y="5787243"/>
            <a:ext cx="518091"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H</a:t>
            </a:r>
            <a:endParaRPr lang="en-US" sz="3600" b="1" dirty="0">
              <a:latin typeface="Arial" panose="020B0604020202020204" pitchFamily="34" charset="0"/>
              <a:cs typeface="Arial" panose="020B0604020202020204" pitchFamily="34" charset="0"/>
            </a:endParaRPr>
          </a:p>
        </p:txBody>
      </p:sp>
      <p:sp>
        <p:nvSpPr>
          <p:cNvPr id="32" name="Rectangle 31"/>
          <p:cNvSpPr/>
          <p:nvPr/>
        </p:nvSpPr>
        <p:spPr>
          <a:xfrm>
            <a:off x="4817551" y="5764240"/>
            <a:ext cx="518091" cy="646331"/>
          </a:xfrm>
          <a:prstGeom prst="rect">
            <a:avLst/>
          </a:prstGeom>
        </p:spPr>
        <p:txBody>
          <a:bodyPr wrap="none">
            <a:spAutoFit/>
          </a:bodyPr>
          <a:lstStyle/>
          <a:p>
            <a:r>
              <a:rPr lang="en-US" sz="3600" b="1" dirty="0" smtClean="0">
                <a:latin typeface="Arial" panose="020B0604020202020204" pitchFamily="34" charset="0"/>
                <a:cs typeface="Arial" panose="020B0604020202020204" pitchFamily="34" charset="0"/>
              </a:rPr>
              <a:t>H</a:t>
            </a:r>
            <a:endParaRPr lang="en-US" sz="3600" b="1" dirty="0">
              <a:latin typeface="Arial" panose="020B0604020202020204" pitchFamily="34" charset="0"/>
              <a:cs typeface="Arial" panose="020B0604020202020204" pitchFamily="34" charset="0"/>
            </a:endParaRPr>
          </a:p>
        </p:txBody>
      </p:sp>
      <p:sp>
        <p:nvSpPr>
          <p:cNvPr id="33" name="Rectangle 32"/>
          <p:cNvSpPr/>
          <p:nvPr/>
        </p:nvSpPr>
        <p:spPr>
          <a:xfrm>
            <a:off x="5563309" y="4402239"/>
            <a:ext cx="543739" cy="646331"/>
          </a:xfrm>
          <a:prstGeom prst="rect">
            <a:avLst/>
          </a:prstGeom>
        </p:spPr>
        <p:txBody>
          <a:bodyPr wrap="none">
            <a:spAutoFit/>
          </a:bodyPr>
          <a:lstStyle/>
          <a:p>
            <a:r>
              <a:rPr lang="en-US" sz="3600" b="1" dirty="0" smtClean="0">
                <a:solidFill>
                  <a:schemeClr val="bg1"/>
                </a:solidFill>
                <a:latin typeface="Arial" panose="020B0604020202020204" pitchFamily="34" charset="0"/>
                <a:cs typeface="Arial" panose="020B0604020202020204" pitchFamily="34" charset="0"/>
              </a:rPr>
              <a:t>O</a:t>
            </a:r>
            <a:endParaRPr lang="en-US" sz="3600" b="1"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4715125" y="2710512"/>
            <a:ext cx="1103191" cy="129058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871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2286000"/>
            <a:ext cx="184731" cy="369332"/>
          </a:xfrm>
          <a:prstGeom prst="rect">
            <a:avLst/>
          </a:prstGeom>
          <a:noFill/>
        </p:spPr>
        <p:txBody>
          <a:bodyPr wrap="none" rtlCol="0">
            <a:spAutoFit/>
          </a:bodyPr>
          <a:lstStyle/>
          <a:p>
            <a:endParaRPr lang="en-US" dirty="0"/>
          </a:p>
        </p:txBody>
      </p:sp>
      <p:sp>
        <p:nvSpPr>
          <p:cNvPr id="5" name="TextBox 4"/>
          <p:cNvSpPr txBox="1"/>
          <p:nvPr/>
        </p:nvSpPr>
        <p:spPr>
          <a:xfrm>
            <a:off x="304800" y="194438"/>
            <a:ext cx="80772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CQ#5: Which of the following is true about hydrogen bonds?</a:t>
            </a:r>
            <a:endParaRPr lang="en-US" sz="32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A972901-B4CB-4C25-A733-ECD0E94E327A}" type="slidenum">
              <a:rPr lang="en-US" smtClean="0"/>
              <a:pPr/>
              <a:t>34</a:t>
            </a:fld>
            <a:endParaRPr lang="en-US"/>
          </a:p>
        </p:txBody>
      </p:sp>
      <p:sp>
        <p:nvSpPr>
          <p:cNvPr id="2" name="TextBox 1"/>
          <p:cNvSpPr txBox="1"/>
          <p:nvPr/>
        </p:nvSpPr>
        <p:spPr>
          <a:xfrm>
            <a:off x="228600" y="1371600"/>
            <a:ext cx="8839200" cy="5693866"/>
          </a:xfrm>
          <a:prstGeom prst="rect">
            <a:avLst/>
          </a:prstGeom>
          <a:noFill/>
        </p:spPr>
        <p:txBody>
          <a:bodyPr wrap="square" rtlCol="0">
            <a:spAutoFit/>
          </a:bodyPr>
          <a:lstStyle/>
          <a:p>
            <a:pPr marL="514350" indent="-514350">
              <a:buFont typeface="+mj-lt"/>
              <a:buAutoNum type="alphaUcPeriod"/>
            </a:pPr>
            <a:r>
              <a:rPr lang="en-US" sz="2800" dirty="0" smtClean="0">
                <a:latin typeface="Arial" panose="020B0604020202020204" pitchFamily="34" charset="0"/>
                <a:cs typeface="Arial" panose="020B0604020202020204" pitchFamily="34" charset="0"/>
              </a:rPr>
              <a:t>A hydrogen atom donates an electron to another atom.</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hydrogen atom attached to an electronegative atom in one molecule is attracted to an electronegative atom </a:t>
            </a: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an adjacent </a:t>
            </a:r>
            <a:r>
              <a:rPr lang="en-US" sz="2800" dirty="0" smtClean="0">
                <a:latin typeface="Arial" panose="020B0604020202020204" pitchFamily="34" charset="0"/>
                <a:cs typeface="Arial" panose="020B0604020202020204" pitchFamily="34" charset="0"/>
              </a:rPr>
              <a:t>molecule.</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smtClean="0">
                <a:latin typeface="Arial" panose="020B0604020202020204" pitchFamily="34" charset="0"/>
                <a:cs typeface="Arial" panose="020B0604020202020204" pitchFamily="34" charset="0"/>
              </a:rPr>
              <a:t>A hydrogen atom creates a covalent bond with another atom.</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hydrogen atom inherits an electron from another atom.</a:t>
            </a:r>
          </a:p>
          <a:p>
            <a:pPr marL="342900" indent="-342900">
              <a:buAutoNum type="alphaUcPeriod"/>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160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35</a:t>
            </a:fld>
            <a:endParaRPr lang="en-US"/>
          </a:p>
        </p:txBody>
      </p:sp>
      <p:sp>
        <p:nvSpPr>
          <p:cNvPr id="4" name="TextBox 3"/>
          <p:cNvSpPr txBox="1"/>
          <p:nvPr/>
        </p:nvSpPr>
        <p:spPr>
          <a:xfrm>
            <a:off x="685800" y="685800"/>
            <a:ext cx="7772400" cy="5170646"/>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“Great! An example of how hydrogen bonds are significant to living organisms is that they are vital components of DNA. Hydrogen bonds hold both strands of the DNA double-helix together. It is essential that hydrogen bonds can easily be broken and reformed like unzipping and zipping a zipper in order for DNA to be replicated or transcribed, while the stronger phosphodiester bonds in the DNA backbone continue to hold each strand together.”</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587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36</a:t>
            </a:fld>
            <a:endParaRPr lang="en-US"/>
          </a:p>
        </p:txBody>
      </p:sp>
      <p:sp>
        <p:nvSpPr>
          <p:cNvPr id="3" name="Rectangle 2"/>
          <p:cNvSpPr/>
          <p:nvPr/>
        </p:nvSpPr>
        <p:spPr>
          <a:xfrm>
            <a:off x="685800" y="914400"/>
            <a:ext cx="7696200" cy="2862322"/>
          </a:xfrm>
          <a:prstGeom prst="rect">
            <a:avLst/>
          </a:prstGeom>
        </p:spPr>
        <p:txBody>
          <a:bodyPr wrap="square">
            <a:spAutoFit/>
          </a:bodyPr>
          <a:lstStyle/>
          <a:p>
            <a:pPr lvl="0"/>
            <a:r>
              <a:rPr lang="en-US" sz="3000" dirty="0" smtClean="0">
                <a:solidFill>
                  <a:prstClr val="black"/>
                </a:solidFill>
                <a:latin typeface="Arial" panose="020B0604020202020204" pitchFamily="34" charset="0"/>
                <a:cs typeface="Arial" panose="020B0604020202020204" pitchFamily="34" charset="0"/>
              </a:rPr>
              <a:t>“Now</a:t>
            </a:r>
            <a:r>
              <a:rPr lang="en-US" sz="3000" dirty="0">
                <a:solidFill>
                  <a:prstClr val="black"/>
                </a:solidFill>
                <a:latin typeface="Arial" panose="020B0604020202020204" pitchFamily="34" charset="0"/>
                <a:cs typeface="Arial" panose="020B0604020202020204" pitchFamily="34" charset="0"/>
              </a:rPr>
              <a:t>, I’m going to ask you a </a:t>
            </a:r>
            <a:r>
              <a:rPr lang="en-US" sz="3000" dirty="0" smtClean="0">
                <a:solidFill>
                  <a:prstClr val="black"/>
                </a:solidFill>
                <a:latin typeface="Arial" panose="020B0604020202020204" pitchFamily="34" charset="0"/>
                <a:cs typeface="Arial" panose="020B0604020202020204" pitchFamily="34" charset="0"/>
              </a:rPr>
              <a:t>few review </a:t>
            </a:r>
            <a:r>
              <a:rPr lang="en-US" sz="3000" dirty="0">
                <a:solidFill>
                  <a:prstClr val="black"/>
                </a:solidFill>
                <a:latin typeface="Arial" panose="020B0604020202020204" pitchFamily="34" charset="0"/>
                <a:cs typeface="Arial" panose="020B0604020202020204" pitchFamily="34" charset="0"/>
              </a:rPr>
              <a:t>questions to reinforce your </a:t>
            </a:r>
            <a:r>
              <a:rPr lang="en-US" sz="3000" dirty="0" smtClean="0">
                <a:solidFill>
                  <a:prstClr val="black"/>
                </a:solidFill>
                <a:latin typeface="Arial" panose="020B0604020202020204" pitchFamily="34" charset="0"/>
                <a:cs typeface="Arial" panose="020B0604020202020204" pitchFamily="34" charset="0"/>
              </a:rPr>
              <a:t>knowledge</a:t>
            </a:r>
            <a:r>
              <a:rPr lang="en-US" sz="3000" dirty="0">
                <a:solidFill>
                  <a:prstClr val="black"/>
                </a:solidFill>
                <a:latin typeface="Arial" panose="020B0604020202020204" pitchFamily="34" charset="0"/>
                <a:cs typeface="Arial" panose="020B0604020202020204" pitchFamily="34" charset="0"/>
              </a:rPr>
              <a:t>,” said Josh.</a:t>
            </a:r>
          </a:p>
          <a:p>
            <a:pPr lvl="0"/>
            <a:endParaRPr lang="en-US" sz="3000" dirty="0">
              <a:solidFill>
                <a:prstClr val="black"/>
              </a:solidFill>
              <a:latin typeface="Arial" panose="020B0604020202020204" pitchFamily="34" charset="0"/>
              <a:cs typeface="Arial" panose="020B0604020202020204" pitchFamily="34" charset="0"/>
            </a:endParaRPr>
          </a:p>
          <a:p>
            <a:pPr lvl="0"/>
            <a:r>
              <a:rPr lang="en-US" sz="3000" dirty="0">
                <a:solidFill>
                  <a:prstClr val="black"/>
                </a:solidFill>
                <a:latin typeface="Arial" panose="020B0604020202020204" pitchFamily="34" charset="0"/>
                <a:cs typeface="Arial" panose="020B0604020202020204" pitchFamily="34" charset="0"/>
              </a:rPr>
              <a:t>Nick replied, </a:t>
            </a:r>
            <a:r>
              <a:rPr lang="en-US" sz="3000" dirty="0" smtClean="0">
                <a:solidFill>
                  <a:prstClr val="black"/>
                </a:solidFill>
                <a:latin typeface="Arial" panose="020B0604020202020204" pitchFamily="34" charset="0"/>
                <a:cs typeface="Arial" panose="020B0604020202020204" pitchFamily="34" charset="0"/>
              </a:rPr>
              <a:t>“Ok</a:t>
            </a:r>
            <a:r>
              <a:rPr lang="en-US" sz="3000" dirty="0">
                <a:solidFill>
                  <a:prstClr val="black"/>
                </a:solidFill>
                <a:latin typeface="Arial" panose="020B0604020202020204" pitchFamily="34" charset="0"/>
                <a:cs typeface="Arial" panose="020B0604020202020204" pitchFamily="34" charset="0"/>
              </a:rPr>
              <a:t>, that will definitely </a:t>
            </a:r>
            <a:r>
              <a:rPr lang="en-US" sz="3000" dirty="0" smtClean="0">
                <a:solidFill>
                  <a:prstClr val="black"/>
                </a:solidFill>
                <a:latin typeface="Arial" panose="020B0604020202020204" pitchFamily="34" charset="0"/>
                <a:cs typeface="Arial" panose="020B0604020202020204" pitchFamily="34" charset="0"/>
              </a:rPr>
              <a:t>help me</a:t>
            </a:r>
            <a:r>
              <a:rPr lang="en-US" sz="3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6713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6525336" y="2793126"/>
            <a:ext cx="640080" cy="8165"/>
          </a:xfrm>
          <a:custGeom>
            <a:avLst/>
            <a:gdLst>
              <a:gd name="connsiteX0" fmla="*/ 0 w 465364"/>
              <a:gd name="connsiteY0" fmla="*/ 0 h 8165"/>
              <a:gd name="connsiteX1" fmla="*/ 0 w 465364"/>
              <a:gd name="connsiteY1" fmla="*/ 0 h 8165"/>
              <a:gd name="connsiteX2" fmla="*/ 465364 w 465364"/>
              <a:gd name="connsiteY2" fmla="*/ 8165 h 8165"/>
              <a:gd name="connsiteX3" fmla="*/ 465364 w 465364"/>
              <a:gd name="connsiteY3" fmla="*/ 8165 h 8165"/>
            </a:gdLst>
            <a:ahLst/>
            <a:cxnLst>
              <a:cxn ang="0">
                <a:pos x="connsiteX0" y="connsiteY0"/>
              </a:cxn>
              <a:cxn ang="0">
                <a:pos x="connsiteX1" y="connsiteY1"/>
              </a:cxn>
              <a:cxn ang="0">
                <a:pos x="connsiteX2" y="connsiteY2"/>
              </a:cxn>
              <a:cxn ang="0">
                <a:pos x="connsiteX3" y="connsiteY3"/>
              </a:cxn>
            </a:cxnLst>
            <a:rect l="l" t="t" r="r" b="b"/>
            <a:pathLst>
              <a:path w="465364" h="8165">
                <a:moveTo>
                  <a:pt x="0" y="0"/>
                </a:moveTo>
                <a:lnTo>
                  <a:pt x="0" y="0"/>
                </a:lnTo>
                <a:lnTo>
                  <a:pt x="465364" y="8165"/>
                </a:lnTo>
                <a:lnTo>
                  <a:pt x="465364" y="816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260656" y="5216425"/>
            <a:ext cx="365760" cy="0"/>
          </a:xfrm>
          <a:custGeom>
            <a:avLst/>
            <a:gdLst>
              <a:gd name="connsiteX0" fmla="*/ 0 w 261257"/>
              <a:gd name="connsiteY0" fmla="*/ 0 h 0"/>
              <a:gd name="connsiteX1" fmla="*/ 0 w 261257"/>
              <a:gd name="connsiteY1" fmla="*/ 0 h 0"/>
              <a:gd name="connsiteX2" fmla="*/ 261257 w 261257"/>
              <a:gd name="connsiteY2" fmla="*/ 0 h 0"/>
              <a:gd name="connsiteX3" fmla="*/ 261257 w 261257"/>
              <a:gd name="connsiteY3" fmla="*/ 0 h 0"/>
            </a:gdLst>
            <a:ahLst/>
            <a:cxnLst>
              <a:cxn ang="0">
                <a:pos x="connsiteX0" y="connsiteY0"/>
              </a:cxn>
              <a:cxn ang="0">
                <a:pos x="connsiteX1" y="connsiteY1"/>
              </a:cxn>
              <a:cxn ang="0">
                <a:pos x="connsiteX2" y="connsiteY2"/>
              </a:cxn>
              <a:cxn ang="0">
                <a:pos x="connsiteX3" y="connsiteY3"/>
              </a:cxn>
            </a:cxnLst>
            <a:rect l="l" t="t" r="r" b="b"/>
            <a:pathLst>
              <a:path w="261257">
                <a:moveTo>
                  <a:pt x="0" y="0"/>
                </a:moveTo>
                <a:lnTo>
                  <a:pt x="0" y="0"/>
                </a:lnTo>
                <a:lnTo>
                  <a:pt x="261257" y="0"/>
                </a:ln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457200"/>
            <a:ext cx="8991600" cy="1015663"/>
          </a:xfrm>
          <a:prstGeom prst="rect">
            <a:avLst/>
          </a:prstGeom>
          <a:noFill/>
        </p:spPr>
        <p:txBody>
          <a:bodyPr wrap="square" rtlCol="0">
            <a:spAutoFit/>
          </a:bodyPr>
          <a:lstStyle/>
          <a:p>
            <a:r>
              <a:rPr lang="en-US" sz="3000" b="1" dirty="0" smtClean="0">
                <a:latin typeface="Arial" pitchFamily="34" charset="0"/>
                <a:cs typeface="Arial" pitchFamily="34" charset="0"/>
              </a:rPr>
              <a:t>CQ#6: “Can you tell me which of the following contains a nonpolar covalent bond?”</a:t>
            </a:r>
            <a:endParaRPr lang="en-US" sz="3000" b="1" dirty="0">
              <a:latin typeface="Arial" pitchFamily="34" charset="0"/>
              <a:cs typeface="Arial" pitchFamily="34" charset="0"/>
            </a:endParaRPr>
          </a:p>
        </p:txBody>
      </p:sp>
      <p:sp>
        <p:nvSpPr>
          <p:cNvPr id="65" name="Oval 64"/>
          <p:cNvSpPr/>
          <p:nvPr/>
        </p:nvSpPr>
        <p:spPr>
          <a:xfrm>
            <a:off x="5410200" y="2215347"/>
            <a:ext cx="1188720" cy="118872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66" name="Oval 65"/>
          <p:cNvSpPr/>
          <p:nvPr/>
        </p:nvSpPr>
        <p:spPr>
          <a:xfrm>
            <a:off x="2596243" y="4588846"/>
            <a:ext cx="1188720" cy="118872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64" name="Oval 63"/>
          <p:cNvSpPr/>
          <p:nvPr/>
        </p:nvSpPr>
        <p:spPr>
          <a:xfrm>
            <a:off x="1400371" y="4741246"/>
            <a:ext cx="914400" cy="91440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68" name="Oval 67"/>
          <p:cNvSpPr/>
          <p:nvPr/>
        </p:nvSpPr>
        <p:spPr>
          <a:xfrm>
            <a:off x="7089321" y="2200552"/>
            <a:ext cx="1188720" cy="118872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70" name="TextBox 69"/>
          <p:cNvSpPr txBox="1"/>
          <p:nvPr/>
        </p:nvSpPr>
        <p:spPr>
          <a:xfrm>
            <a:off x="695162" y="2115726"/>
            <a:ext cx="543739"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A.</a:t>
            </a:r>
            <a:endParaRPr lang="en-US" sz="2800" b="1" dirty="0">
              <a:latin typeface="Arial" panose="020B0604020202020204" pitchFamily="34" charset="0"/>
              <a:cs typeface="Arial" panose="020B0604020202020204" pitchFamily="34" charset="0"/>
            </a:endParaRPr>
          </a:p>
        </p:txBody>
      </p:sp>
      <p:sp>
        <p:nvSpPr>
          <p:cNvPr id="71" name="TextBox 70"/>
          <p:cNvSpPr txBox="1"/>
          <p:nvPr/>
        </p:nvSpPr>
        <p:spPr>
          <a:xfrm>
            <a:off x="695162" y="4741246"/>
            <a:ext cx="543739"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B.</a:t>
            </a:r>
            <a:endParaRPr lang="en-US" sz="2800" b="1" dirty="0">
              <a:latin typeface="Arial" panose="020B0604020202020204" pitchFamily="34" charset="0"/>
              <a:cs typeface="Arial" panose="020B0604020202020204" pitchFamily="34" charset="0"/>
            </a:endParaRPr>
          </a:p>
        </p:txBody>
      </p:sp>
      <p:sp>
        <p:nvSpPr>
          <p:cNvPr id="72" name="TextBox 71"/>
          <p:cNvSpPr txBox="1"/>
          <p:nvPr/>
        </p:nvSpPr>
        <p:spPr>
          <a:xfrm>
            <a:off x="4699613" y="2192626"/>
            <a:ext cx="543739"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C.</a:t>
            </a:r>
            <a:endParaRPr lang="en-US" sz="2800" b="1" dirty="0">
              <a:latin typeface="Arial" panose="020B0604020202020204" pitchFamily="34" charset="0"/>
              <a:cs typeface="Arial" panose="020B0604020202020204" pitchFamily="34" charset="0"/>
            </a:endParaRPr>
          </a:p>
        </p:txBody>
      </p:sp>
      <p:sp>
        <p:nvSpPr>
          <p:cNvPr id="32" name="Flowchart: Connector 31"/>
          <p:cNvSpPr/>
          <p:nvPr/>
        </p:nvSpPr>
        <p:spPr>
          <a:xfrm>
            <a:off x="5497885" y="4735803"/>
            <a:ext cx="914400" cy="914400"/>
          </a:xfrm>
          <a:prstGeom prst="flowChartConnector">
            <a:avLst/>
          </a:prstGeom>
          <a:solidFill>
            <a:schemeClr val="accent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33" name="Flowchart: Connector 32"/>
          <p:cNvSpPr/>
          <p:nvPr/>
        </p:nvSpPr>
        <p:spPr>
          <a:xfrm>
            <a:off x="6882371" y="4486330"/>
            <a:ext cx="1371600" cy="1371600"/>
          </a:xfrm>
          <a:prstGeom prst="flowChartConnector">
            <a:avLst/>
          </a:prstGeom>
          <a:solidFill>
            <a:schemeClr val="accent1">
              <a:alpha val="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7110971" y="4712651"/>
            <a:ext cx="914400" cy="914400"/>
          </a:xfrm>
          <a:prstGeom prst="flowChartConnector">
            <a:avLst/>
          </a:prstGeom>
          <a:solidFill>
            <a:schemeClr val="accent1">
              <a:alpha val="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35" name="Flowchart: Connector 34"/>
          <p:cNvSpPr/>
          <p:nvPr/>
        </p:nvSpPr>
        <p:spPr>
          <a:xfrm>
            <a:off x="7385291" y="4989250"/>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53874" y="514956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368274" y="5151129"/>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65251" y="5124985"/>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98937" y="5810359"/>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208251" y="5272263"/>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06628" y="4441464"/>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394674" y="5810359"/>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208251" y="5076987"/>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979651" y="5141936"/>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8787" y="5265991"/>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00098" y="4447876"/>
            <a:ext cx="91440" cy="9144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835511" y="5076496"/>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772205" y="5005788"/>
            <a:ext cx="365760" cy="36576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699611" y="4788684"/>
            <a:ext cx="543739"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D.</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37</a:t>
            </a:fld>
            <a:endParaRPr lang="en-US"/>
          </a:p>
        </p:txBody>
      </p:sp>
      <p:sp>
        <p:nvSpPr>
          <p:cNvPr id="4" name="TextBox 3"/>
          <p:cNvSpPr txBox="1"/>
          <p:nvPr/>
        </p:nvSpPr>
        <p:spPr>
          <a:xfrm>
            <a:off x="5841695" y="2638946"/>
            <a:ext cx="32573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F</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7554120" y="2655923"/>
            <a:ext cx="32573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F</a:t>
            </a:r>
          </a:p>
        </p:txBody>
      </p:sp>
      <p:sp>
        <p:nvSpPr>
          <p:cNvPr id="6" name="Rectangle 5"/>
          <p:cNvSpPr/>
          <p:nvPr/>
        </p:nvSpPr>
        <p:spPr>
          <a:xfrm>
            <a:off x="1681882" y="5031759"/>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H</a:t>
            </a:r>
            <a:endParaRPr lang="en-US" b="1" dirty="0">
              <a:latin typeface="Arial" panose="020B0604020202020204" pitchFamily="34" charset="0"/>
              <a:cs typeface="Arial" panose="020B0604020202020204" pitchFamily="34" charset="0"/>
            </a:endParaRPr>
          </a:p>
        </p:txBody>
      </p:sp>
      <p:sp>
        <p:nvSpPr>
          <p:cNvPr id="7" name="Rectangle 6"/>
          <p:cNvSpPr/>
          <p:nvPr/>
        </p:nvSpPr>
        <p:spPr>
          <a:xfrm>
            <a:off x="2982854" y="4998540"/>
            <a:ext cx="41549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Cl</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7419148" y="4998540"/>
            <a:ext cx="32573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F</a:t>
            </a:r>
          </a:p>
        </p:txBody>
      </p:sp>
      <p:sp>
        <p:nvSpPr>
          <p:cNvPr id="9" name="Rectangle 8"/>
          <p:cNvSpPr/>
          <p:nvPr/>
        </p:nvSpPr>
        <p:spPr>
          <a:xfrm>
            <a:off x="5760160" y="5026707"/>
            <a:ext cx="389850"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Li</a:t>
            </a:r>
            <a:endParaRPr lang="en-US" b="1" dirty="0">
              <a:latin typeface="Arial" panose="020B0604020202020204" pitchFamily="34" charset="0"/>
              <a:cs typeface="Arial" panose="020B0604020202020204" pitchFamily="34" charset="0"/>
            </a:endParaRPr>
          </a:p>
        </p:txBody>
      </p:sp>
      <p:sp>
        <p:nvSpPr>
          <p:cNvPr id="60" name="Flowchart: Connector 59"/>
          <p:cNvSpPr/>
          <p:nvPr/>
        </p:nvSpPr>
        <p:spPr>
          <a:xfrm>
            <a:off x="2175511" y="2007454"/>
            <a:ext cx="1463040" cy="1463040"/>
          </a:xfrm>
          <a:prstGeom prst="flowChartConnector">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2541271" y="2373214"/>
            <a:ext cx="731520" cy="731520"/>
          </a:xfrm>
          <a:prstGeom prst="flowChartConnector">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92D050"/>
              </a:solidFill>
              <a:latin typeface="Arial" panose="020B0604020202020204" pitchFamily="34" charset="0"/>
              <a:cs typeface="Arial" panose="020B0604020202020204" pitchFamily="34" charset="0"/>
            </a:endParaRPr>
          </a:p>
        </p:txBody>
      </p:sp>
      <p:sp>
        <p:nvSpPr>
          <p:cNvPr id="62" name="Flowchart: Connector 61"/>
          <p:cNvSpPr/>
          <p:nvPr/>
        </p:nvSpPr>
        <p:spPr>
          <a:xfrm>
            <a:off x="1626871" y="2921854"/>
            <a:ext cx="914400" cy="914400"/>
          </a:xfrm>
          <a:prstGeom prst="flowChartConnector">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92D050"/>
              </a:solidFill>
              <a:latin typeface="Arial" panose="020B0604020202020204" pitchFamily="34" charset="0"/>
              <a:cs typeface="Arial" panose="020B0604020202020204" pitchFamily="34" charset="0"/>
            </a:endParaRPr>
          </a:p>
        </p:txBody>
      </p:sp>
      <p:sp>
        <p:nvSpPr>
          <p:cNvPr id="63" name="Flowchart: Connector 62"/>
          <p:cNvSpPr/>
          <p:nvPr/>
        </p:nvSpPr>
        <p:spPr>
          <a:xfrm>
            <a:off x="3272791" y="2921854"/>
            <a:ext cx="914400" cy="914400"/>
          </a:xfrm>
          <a:prstGeom prst="flowChartConnector">
            <a:avLst/>
          </a:prstGeom>
          <a:solidFill>
            <a:schemeClr val="accent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92D050"/>
              </a:solidFill>
              <a:latin typeface="Arial" panose="020B0604020202020204" pitchFamily="34" charset="0"/>
              <a:cs typeface="Arial" panose="020B0604020202020204" pitchFamily="34" charset="0"/>
            </a:endParaRPr>
          </a:p>
        </p:txBody>
      </p:sp>
      <p:sp>
        <p:nvSpPr>
          <p:cNvPr id="73" name="Oval 72"/>
          <p:cNvSpPr/>
          <p:nvPr/>
        </p:nvSpPr>
        <p:spPr>
          <a:xfrm>
            <a:off x="2289011" y="3034028"/>
            <a:ext cx="91440" cy="914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433611" y="3034028"/>
            <a:ext cx="91440" cy="914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342171" y="314620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380451" y="314620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861311" y="232749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89011" y="223605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61311" y="305901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433611" y="223605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449831" y="209464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72791" y="208697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908382" y="3237642"/>
            <a:ext cx="35137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H</a:t>
            </a:r>
            <a:endParaRPr lang="en-US" dirty="0">
              <a:latin typeface="Arial" panose="020B0604020202020204" pitchFamily="34" charset="0"/>
              <a:cs typeface="Arial" panose="020B0604020202020204" pitchFamily="34" charset="0"/>
            </a:endParaRPr>
          </a:p>
        </p:txBody>
      </p:sp>
      <p:sp>
        <p:nvSpPr>
          <p:cNvPr id="84" name="TextBox 83"/>
          <p:cNvSpPr txBox="1"/>
          <p:nvPr/>
        </p:nvSpPr>
        <p:spPr>
          <a:xfrm>
            <a:off x="3554302" y="3237642"/>
            <a:ext cx="35137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H</a:t>
            </a:r>
            <a:endParaRPr lang="en-US" dirty="0">
              <a:latin typeface="Arial" panose="020B0604020202020204" pitchFamily="34" charset="0"/>
              <a:cs typeface="Arial" panose="020B0604020202020204" pitchFamily="34" charset="0"/>
            </a:endParaRPr>
          </a:p>
        </p:txBody>
      </p:sp>
      <p:sp>
        <p:nvSpPr>
          <p:cNvPr id="85" name="TextBox 84"/>
          <p:cNvSpPr txBox="1"/>
          <p:nvPr/>
        </p:nvSpPr>
        <p:spPr>
          <a:xfrm>
            <a:off x="2724930" y="2552522"/>
            <a:ext cx="36420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695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 y="304800"/>
            <a:ext cx="8458200" cy="1077218"/>
          </a:xfrm>
          <a:prstGeom prst="rect">
            <a:avLst/>
          </a:prstGeom>
          <a:noFill/>
        </p:spPr>
        <p:txBody>
          <a:bodyPr wrap="square" rtlCol="0">
            <a:spAutoFit/>
          </a:bodyPr>
          <a:lstStyle/>
          <a:p>
            <a:r>
              <a:rPr lang="en-US" sz="3200" b="1" dirty="0" smtClean="0">
                <a:latin typeface="Arial" pitchFamily="34" charset="0"/>
                <a:cs typeface="Arial" pitchFamily="34" charset="0"/>
              </a:rPr>
              <a:t>CQ#7: “What about this: which of the following occurs in a hydrogen bond?”</a:t>
            </a:r>
          </a:p>
        </p:txBody>
      </p:sp>
      <p:sp>
        <p:nvSpPr>
          <p:cNvPr id="3" name="TextBox 2"/>
          <p:cNvSpPr txBox="1"/>
          <p:nvPr/>
        </p:nvSpPr>
        <p:spPr>
          <a:xfrm>
            <a:off x="838199" y="1752600"/>
            <a:ext cx="7467599" cy="5262979"/>
          </a:xfrm>
          <a:prstGeom prst="rect">
            <a:avLst/>
          </a:prstGeom>
          <a:noFill/>
        </p:spPr>
        <p:txBody>
          <a:bodyPr wrap="square" rtlCol="0">
            <a:spAutoFit/>
          </a:bodyPr>
          <a:lstStyle/>
          <a:p>
            <a:pPr marL="514350" indent="-514350">
              <a:buFont typeface="+mj-lt"/>
              <a:buAutoNum type="alphaUcPeriod"/>
            </a:pPr>
            <a:r>
              <a:rPr lang="en-US" sz="2800" dirty="0" smtClean="0">
                <a:latin typeface="Arial" pitchFamily="34" charset="0"/>
                <a:cs typeface="Arial" pitchFamily="34" charset="0"/>
              </a:rPr>
              <a:t>A hydrogen atom shares an electron equally with another atom.</a:t>
            </a:r>
          </a:p>
          <a:p>
            <a:pPr marL="514350" indent="-514350">
              <a:buFont typeface="+mj-lt"/>
              <a:buAutoNum type="alphaUcPeriod"/>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B.  One atom gives another atom an electron.</a:t>
            </a:r>
          </a:p>
          <a:p>
            <a:pPr marL="342900" indent="-342900">
              <a:buAutoNum type="alphaUcPeriod"/>
            </a:pPr>
            <a:endParaRPr lang="en-US" sz="2800" dirty="0" smtClean="0">
              <a:latin typeface="Arial" pitchFamily="34" charset="0"/>
              <a:cs typeface="Arial" pitchFamily="34" charset="0"/>
            </a:endParaRPr>
          </a:p>
          <a:p>
            <a:pPr marL="514350" indent="-514350">
              <a:buAutoNum type="alphaUcPeriod" startAt="3"/>
            </a:pPr>
            <a:r>
              <a:rPr lang="en-US" sz="2800" dirty="0" smtClean="0">
                <a:latin typeface="Arial" pitchFamily="34" charset="0"/>
                <a:cs typeface="Arial" pitchFamily="34" charset="0"/>
              </a:rPr>
              <a:t>Two positively charged atoms attract.</a:t>
            </a:r>
          </a:p>
          <a:p>
            <a:pPr marL="514350" indent="-514350">
              <a:buAutoNum type="alphaUcPeriod" startAt="3"/>
            </a:pPr>
            <a:endParaRPr lang="en-US" sz="2800" dirty="0" smtClean="0">
              <a:latin typeface="Arial" pitchFamily="34" charset="0"/>
              <a:cs typeface="Arial" pitchFamily="34" charset="0"/>
            </a:endParaRPr>
          </a:p>
          <a:p>
            <a:pPr marL="514350" indent="-514350">
              <a:buAutoNum type="alphaUcPeriod" startAt="3"/>
            </a:pPr>
            <a:r>
              <a:rPr lang="en-US" sz="2800" dirty="0" smtClean="0">
                <a:latin typeface="Arial" pitchFamily="34" charset="0"/>
                <a:cs typeface="Arial" pitchFamily="34" charset="0"/>
              </a:rPr>
              <a:t>A hydrogen atom bonded to an  </a:t>
            </a:r>
            <a:br>
              <a:rPr lang="en-US" sz="2800" dirty="0" smtClean="0">
                <a:latin typeface="Arial" pitchFamily="34" charset="0"/>
                <a:cs typeface="Arial" pitchFamily="34" charset="0"/>
              </a:rPr>
            </a:br>
            <a:r>
              <a:rPr lang="en-US" sz="2800" dirty="0" smtClean="0">
                <a:latin typeface="Arial" pitchFamily="34" charset="0"/>
                <a:cs typeface="Arial" pitchFamily="34" charset="0"/>
              </a:rPr>
              <a:t>electronegative atom in one molecule is </a:t>
            </a:r>
            <a:br>
              <a:rPr lang="en-US" sz="2800" dirty="0" smtClean="0">
                <a:latin typeface="Arial" pitchFamily="34" charset="0"/>
                <a:cs typeface="Arial" pitchFamily="34" charset="0"/>
              </a:rPr>
            </a:br>
            <a:r>
              <a:rPr lang="en-US" sz="2800" dirty="0" smtClean="0">
                <a:latin typeface="Arial" pitchFamily="34" charset="0"/>
                <a:cs typeface="Arial" pitchFamily="34" charset="0"/>
              </a:rPr>
              <a:t>attracted to an electronegative atom in </a:t>
            </a:r>
            <a:br>
              <a:rPr lang="en-US" sz="2800" dirty="0" smtClean="0">
                <a:latin typeface="Arial" pitchFamily="34" charset="0"/>
                <a:cs typeface="Arial" pitchFamily="34" charset="0"/>
              </a:rPr>
            </a:br>
            <a:r>
              <a:rPr lang="en-US" sz="2800" dirty="0" smtClean="0">
                <a:latin typeface="Arial" pitchFamily="34" charset="0"/>
                <a:cs typeface="Arial" pitchFamily="34" charset="0"/>
              </a:rPr>
              <a:t>another molecule.</a:t>
            </a:r>
          </a:p>
          <a:p>
            <a:pPr marL="342900" indent="-342900"/>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A972901-B4CB-4C25-A733-ECD0E94E327A}" type="slidenum">
              <a:rPr lang="en-US" smtClean="0"/>
              <a:pPr/>
              <a:t>38</a:t>
            </a:fld>
            <a:endParaRPr lang="en-US"/>
          </a:p>
        </p:txBody>
      </p:sp>
    </p:spTree>
    <p:extLst>
      <p:ext uri="{BB962C8B-B14F-4D97-AF65-F5344CB8AC3E}">
        <p14:creationId xmlns:p14="http://schemas.microsoft.com/office/powerpoint/2010/main" val="1271544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1077218"/>
          </a:xfrm>
          <a:prstGeom prst="rect">
            <a:avLst/>
          </a:prstGeom>
          <a:noFill/>
        </p:spPr>
        <p:txBody>
          <a:bodyPr wrap="square" rtlCol="0">
            <a:spAutoFit/>
          </a:bodyPr>
          <a:lstStyle/>
          <a:p>
            <a:r>
              <a:rPr lang="en-US" sz="3200" b="1" dirty="0" smtClean="0">
                <a:latin typeface="Arial" pitchFamily="34" charset="0"/>
                <a:cs typeface="Arial" pitchFamily="34" charset="0"/>
              </a:rPr>
              <a:t>CQ#8: “What happens to the electrons in an ionic bond?”</a:t>
            </a:r>
            <a:endParaRPr lang="en-US" sz="3200" b="1" dirty="0">
              <a:latin typeface="Arial" pitchFamily="34" charset="0"/>
              <a:cs typeface="Arial" pitchFamily="34" charset="0"/>
            </a:endParaRPr>
          </a:p>
        </p:txBody>
      </p:sp>
      <p:sp>
        <p:nvSpPr>
          <p:cNvPr id="3" name="TextBox 2"/>
          <p:cNvSpPr txBox="1"/>
          <p:nvPr/>
        </p:nvSpPr>
        <p:spPr>
          <a:xfrm>
            <a:off x="583223" y="1524000"/>
            <a:ext cx="8077200" cy="4462760"/>
          </a:xfrm>
          <a:prstGeom prst="rect">
            <a:avLst/>
          </a:prstGeom>
          <a:noFill/>
        </p:spPr>
        <p:txBody>
          <a:bodyPr wrap="square" rtlCol="0">
            <a:spAutoFit/>
          </a:bodyPr>
          <a:lstStyle/>
          <a:p>
            <a:pPr marL="342900" indent="-342900">
              <a:buAutoNum type="alphaUcPeriod"/>
            </a:pPr>
            <a:r>
              <a:rPr lang="en-US" sz="2800" dirty="0" smtClean="0">
                <a:latin typeface="Arial" pitchFamily="34" charset="0"/>
                <a:cs typeface="Arial" pitchFamily="34" charset="0"/>
              </a:rPr>
              <a:t> Valence </a:t>
            </a:r>
            <a:r>
              <a:rPr lang="en-US" sz="2800" dirty="0">
                <a:latin typeface="Arial" pitchFamily="34" charset="0"/>
                <a:cs typeface="Arial" pitchFamily="34" charset="0"/>
              </a:rPr>
              <a:t>electrons from one atom are donated</a:t>
            </a:r>
            <a:r>
              <a:rPr lang="en-US" sz="2800" dirty="0" smtClean="0">
                <a:latin typeface="Arial" pitchFamily="34" charset="0"/>
                <a:cs typeface="Arial" pitchFamily="34" charset="0"/>
              </a:rPr>
              <a:t>  </a:t>
            </a:r>
            <a:br>
              <a:rPr lang="en-US" sz="2800" dirty="0" smtClean="0">
                <a:latin typeface="Arial" pitchFamily="34" charset="0"/>
                <a:cs typeface="Arial" pitchFamily="34" charset="0"/>
              </a:rPr>
            </a:br>
            <a:r>
              <a:rPr lang="en-US" sz="2800" dirty="0" smtClean="0">
                <a:latin typeface="Arial" pitchFamily="34" charset="0"/>
                <a:cs typeface="Arial" pitchFamily="34" charset="0"/>
              </a:rPr>
              <a:t> to </a:t>
            </a:r>
            <a:r>
              <a:rPr lang="en-US" sz="2800" dirty="0">
                <a:latin typeface="Arial" pitchFamily="34" charset="0"/>
                <a:cs typeface="Arial" pitchFamily="34" charset="0"/>
              </a:rPr>
              <a:t>another </a:t>
            </a:r>
            <a:r>
              <a:rPr lang="en-US" sz="2800" dirty="0" smtClean="0">
                <a:latin typeface="Arial" pitchFamily="34" charset="0"/>
                <a:cs typeface="Arial" pitchFamily="34" charset="0"/>
              </a:rPr>
              <a:t>atom.</a:t>
            </a:r>
          </a:p>
          <a:p>
            <a:pPr marL="342900" indent="-342900">
              <a:buAutoNum type="alphaUcPeriod"/>
            </a:pPr>
            <a:endParaRPr lang="en-US" sz="2000" dirty="0" smtClean="0">
              <a:latin typeface="Arial" pitchFamily="34" charset="0"/>
              <a:cs typeface="Arial" pitchFamily="34" charset="0"/>
            </a:endParaRPr>
          </a:p>
          <a:p>
            <a:pPr marL="342900" indent="-342900">
              <a:buFontTx/>
              <a:buAutoNum type="alphaUcPeriod"/>
            </a:pPr>
            <a:r>
              <a:rPr lang="en-US" sz="2800" dirty="0" smtClean="0">
                <a:latin typeface="Arial" pitchFamily="34" charset="0"/>
                <a:cs typeface="Arial" pitchFamily="34" charset="0"/>
              </a:rPr>
              <a:t> Electrons </a:t>
            </a:r>
            <a:r>
              <a:rPr lang="en-US" sz="2800" dirty="0">
                <a:latin typeface="Arial" pitchFamily="34" charset="0"/>
                <a:cs typeface="Arial" pitchFamily="34" charset="0"/>
              </a:rPr>
              <a:t>are shared equally between two or</a:t>
            </a:r>
            <a:r>
              <a:rPr lang="en-US" sz="2800" dirty="0" smtClean="0">
                <a:latin typeface="Arial" pitchFamily="34" charset="0"/>
                <a:cs typeface="Arial" pitchFamily="34" charset="0"/>
              </a:rPr>
              <a:t> </a:t>
            </a:r>
            <a:br>
              <a:rPr lang="en-US" sz="2800" dirty="0" smtClean="0">
                <a:latin typeface="Arial" pitchFamily="34" charset="0"/>
                <a:cs typeface="Arial" pitchFamily="34" charset="0"/>
              </a:rPr>
            </a:br>
            <a:r>
              <a:rPr lang="en-US" sz="2800" dirty="0" smtClean="0">
                <a:latin typeface="Arial" pitchFamily="34" charset="0"/>
                <a:cs typeface="Arial" pitchFamily="34" charset="0"/>
              </a:rPr>
              <a:t> more atoms.</a:t>
            </a:r>
          </a:p>
          <a:p>
            <a:pPr marL="342900" indent="-342900">
              <a:buFontTx/>
              <a:buAutoNum type="alphaUcPeriod"/>
            </a:pPr>
            <a:endParaRPr lang="en-US" sz="2000" dirty="0">
              <a:latin typeface="Arial" pitchFamily="34" charset="0"/>
              <a:cs typeface="Arial" pitchFamily="34" charset="0"/>
            </a:endParaRPr>
          </a:p>
          <a:p>
            <a:pPr marL="342900" indent="-342900">
              <a:buAutoNum type="alphaUcPeriod"/>
            </a:pPr>
            <a:r>
              <a:rPr lang="en-US" sz="2800" dirty="0" smtClean="0">
                <a:latin typeface="Arial" pitchFamily="34" charset="0"/>
                <a:cs typeface="Arial" pitchFamily="34" charset="0"/>
              </a:rPr>
              <a:t> Electrons are shared unequally between two </a:t>
            </a:r>
            <a:br>
              <a:rPr lang="en-US" sz="2800" dirty="0" smtClean="0">
                <a:latin typeface="Arial" pitchFamily="34" charset="0"/>
                <a:cs typeface="Arial" pitchFamily="34" charset="0"/>
              </a:rPr>
            </a:br>
            <a:r>
              <a:rPr lang="en-US" sz="2800" dirty="0" smtClean="0">
                <a:latin typeface="Arial" pitchFamily="34" charset="0"/>
                <a:cs typeface="Arial" pitchFamily="34" charset="0"/>
              </a:rPr>
              <a:t> or more atoms.</a:t>
            </a:r>
          </a:p>
          <a:p>
            <a:pPr marL="342900" indent="-342900">
              <a:buAutoNum type="alphaUcPeriod"/>
            </a:pPr>
            <a:endParaRPr lang="en-US" sz="2000" dirty="0" smtClean="0">
              <a:latin typeface="Arial" pitchFamily="34" charset="0"/>
              <a:cs typeface="Arial" pitchFamily="34" charset="0"/>
            </a:endParaRPr>
          </a:p>
          <a:p>
            <a:pPr marL="342900" indent="-342900">
              <a:buAutoNum type="alphaUcPeriod"/>
            </a:pPr>
            <a:r>
              <a:rPr lang="en-US" sz="2800" dirty="0" smtClean="0">
                <a:latin typeface="Arial" pitchFamily="34" charset="0"/>
                <a:cs typeface="Arial" pitchFamily="34" charset="0"/>
              </a:rPr>
              <a:t> An atom in one molecule is attracted to a more  </a:t>
            </a:r>
            <a:br>
              <a:rPr lang="en-US" sz="2800" dirty="0" smtClean="0">
                <a:latin typeface="Arial" pitchFamily="34" charset="0"/>
                <a:cs typeface="Arial" pitchFamily="34" charset="0"/>
              </a:rPr>
            </a:br>
            <a:r>
              <a:rPr lang="en-US" sz="2800" dirty="0" smtClean="0">
                <a:latin typeface="Arial" pitchFamily="34" charset="0"/>
                <a:cs typeface="Arial" pitchFamily="34" charset="0"/>
              </a:rPr>
              <a:t> electronegative atom in another molecule.</a:t>
            </a:r>
          </a:p>
        </p:txBody>
      </p:sp>
      <p:sp>
        <p:nvSpPr>
          <p:cNvPr id="4" name="Slide Number Placeholder 3"/>
          <p:cNvSpPr>
            <a:spLocks noGrp="1"/>
          </p:cNvSpPr>
          <p:nvPr>
            <p:ph type="sldNum" sz="quarter" idx="12"/>
          </p:nvPr>
        </p:nvSpPr>
        <p:spPr/>
        <p:txBody>
          <a:bodyPr/>
          <a:lstStyle/>
          <a:p>
            <a:fld id="{FA972901-B4CB-4C25-A733-ECD0E94E327A}" type="slidenum">
              <a:rPr lang="en-US" smtClean="0"/>
              <a:pPr/>
              <a:t>39</a:t>
            </a:fld>
            <a:endParaRPr lang="en-US"/>
          </a:p>
        </p:txBody>
      </p:sp>
    </p:spTree>
    <p:extLst>
      <p:ext uri="{BB962C8B-B14F-4D97-AF65-F5344CB8AC3E}">
        <p14:creationId xmlns:p14="http://schemas.microsoft.com/office/powerpoint/2010/main" val="42678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436" y="381000"/>
            <a:ext cx="7848601" cy="5632311"/>
          </a:xfrm>
          <a:prstGeom prst="rect">
            <a:avLst/>
          </a:prstGeom>
          <a:noFill/>
        </p:spPr>
        <p:txBody>
          <a:bodyPr wrap="square" rtlCol="0">
            <a:spAutoFit/>
          </a:bodyPr>
          <a:lstStyle/>
          <a:p>
            <a:r>
              <a:rPr lang="en-US" sz="3000" dirty="0" smtClean="0">
                <a:latin typeface="Arial" pitchFamily="34" charset="0"/>
                <a:cs typeface="Arial" pitchFamily="34" charset="0"/>
              </a:rPr>
              <a:t>When Nick arrived at the library, he found a table and took out all his books. He saw Josh and waved to him to come over. Josh started to read Nick’s notes to refresh his memory. </a:t>
            </a:r>
          </a:p>
          <a:p>
            <a:endParaRPr lang="en-US" sz="3000" dirty="0">
              <a:latin typeface="Arial" pitchFamily="34" charset="0"/>
              <a:cs typeface="Arial" pitchFamily="34" charset="0"/>
            </a:endParaRPr>
          </a:p>
          <a:p>
            <a:r>
              <a:rPr lang="en-US" sz="3000" dirty="0" smtClean="0">
                <a:latin typeface="Arial" pitchFamily="34" charset="0"/>
                <a:cs typeface="Arial" pitchFamily="34" charset="0"/>
              </a:rPr>
              <a:t>“Ok, let’s get started. I see that in class you learned about ionic bonds, polar and nonpolar covalent bonds, and hydrogen bonds.”</a:t>
            </a:r>
          </a:p>
          <a:p>
            <a:endParaRPr lang="en-US" sz="3000" dirty="0">
              <a:latin typeface="Arial" pitchFamily="34" charset="0"/>
              <a:cs typeface="Arial" pitchFamily="34" charset="0"/>
            </a:endParaRPr>
          </a:p>
          <a:p>
            <a:r>
              <a:rPr lang="en-US" sz="3000" dirty="0" smtClean="0">
                <a:latin typeface="Arial" pitchFamily="34" charset="0"/>
                <a:cs typeface="Arial" pitchFamily="34" charset="0"/>
              </a:rPr>
              <a:t>“Yeah, I remember how ionic bonds work but  </a:t>
            </a:r>
            <a:br>
              <a:rPr lang="en-US" sz="3000" dirty="0" smtClean="0">
                <a:latin typeface="Arial" pitchFamily="34" charset="0"/>
                <a:cs typeface="Arial" pitchFamily="34" charset="0"/>
              </a:rPr>
            </a:br>
            <a:r>
              <a:rPr lang="en-US" sz="3000" dirty="0" smtClean="0">
                <a:latin typeface="Arial" pitchFamily="34" charset="0"/>
                <a:cs typeface="Arial" pitchFamily="34" charset="0"/>
              </a:rPr>
              <a:t>  I forgot the rest of the bonds,” Nick uttered. </a:t>
            </a:r>
            <a:endParaRPr lang="en-US" sz="3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A972901-B4CB-4C25-A733-ECD0E94E327A}" type="slidenum">
              <a:rPr lang="en-US" smtClean="0"/>
              <a:pPr/>
              <a:t>4</a:t>
            </a:fld>
            <a:endParaRPr lang="en-US"/>
          </a:p>
        </p:txBody>
      </p:sp>
    </p:spTree>
    <p:extLst>
      <p:ext uri="{BB962C8B-B14F-4D97-AF65-F5344CB8AC3E}">
        <p14:creationId xmlns:p14="http://schemas.microsoft.com/office/powerpoint/2010/main" val="3851521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5400000">
            <a:off x="4437176" y="2331720"/>
            <a:ext cx="365760" cy="0"/>
          </a:xfrm>
          <a:custGeom>
            <a:avLst/>
            <a:gdLst>
              <a:gd name="connsiteX0" fmla="*/ 0 w 261257"/>
              <a:gd name="connsiteY0" fmla="*/ 0 h 0"/>
              <a:gd name="connsiteX1" fmla="*/ 0 w 261257"/>
              <a:gd name="connsiteY1" fmla="*/ 0 h 0"/>
              <a:gd name="connsiteX2" fmla="*/ 261257 w 261257"/>
              <a:gd name="connsiteY2" fmla="*/ 0 h 0"/>
              <a:gd name="connsiteX3" fmla="*/ 261257 w 261257"/>
              <a:gd name="connsiteY3" fmla="*/ 0 h 0"/>
            </a:gdLst>
            <a:ahLst/>
            <a:cxnLst>
              <a:cxn ang="0">
                <a:pos x="connsiteX0" y="connsiteY0"/>
              </a:cxn>
              <a:cxn ang="0">
                <a:pos x="connsiteX1" y="connsiteY1"/>
              </a:cxn>
              <a:cxn ang="0">
                <a:pos x="connsiteX2" y="connsiteY2"/>
              </a:cxn>
              <a:cxn ang="0">
                <a:pos x="connsiteX3" y="connsiteY3"/>
              </a:cxn>
            </a:cxnLst>
            <a:rect l="l" t="t" r="r" b="b"/>
            <a:pathLst>
              <a:path w="261257">
                <a:moveTo>
                  <a:pt x="0" y="0"/>
                </a:moveTo>
                <a:lnTo>
                  <a:pt x="0" y="0"/>
                </a:lnTo>
                <a:lnTo>
                  <a:pt x="261257" y="0"/>
                </a:ln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940096" y="1871950"/>
            <a:ext cx="365760" cy="0"/>
          </a:xfrm>
          <a:custGeom>
            <a:avLst/>
            <a:gdLst>
              <a:gd name="connsiteX0" fmla="*/ 0 w 261257"/>
              <a:gd name="connsiteY0" fmla="*/ 0 h 0"/>
              <a:gd name="connsiteX1" fmla="*/ 0 w 261257"/>
              <a:gd name="connsiteY1" fmla="*/ 0 h 0"/>
              <a:gd name="connsiteX2" fmla="*/ 261257 w 261257"/>
              <a:gd name="connsiteY2" fmla="*/ 0 h 0"/>
              <a:gd name="connsiteX3" fmla="*/ 261257 w 261257"/>
              <a:gd name="connsiteY3" fmla="*/ 0 h 0"/>
            </a:gdLst>
            <a:ahLst/>
            <a:cxnLst>
              <a:cxn ang="0">
                <a:pos x="connsiteX0" y="connsiteY0"/>
              </a:cxn>
              <a:cxn ang="0">
                <a:pos x="connsiteX1" y="connsiteY1"/>
              </a:cxn>
              <a:cxn ang="0">
                <a:pos x="connsiteX2" y="connsiteY2"/>
              </a:cxn>
              <a:cxn ang="0">
                <a:pos x="connsiteX3" y="connsiteY3"/>
              </a:cxn>
            </a:cxnLst>
            <a:rect l="l" t="t" r="r" b="b"/>
            <a:pathLst>
              <a:path w="261257">
                <a:moveTo>
                  <a:pt x="0" y="0"/>
                </a:moveTo>
                <a:lnTo>
                  <a:pt x="0" y="0"/>
                </a:lnTo>
                <a:lnTo>
                  <a:pt x="261257" y="0"/>
                </a:ln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958205" y="1880987"/>
            <a:ext cx="365760" cy="0"/>
          </a:xfrm>
          <a:custGeom>
            <a:avLst/>
            <a:gdLst>
              <a:gd name="connsiteX0" fmla="*/ 0 w 261257"/>
              <a:gd name="connsiteY0" fmla="*/ 0 h 0"/>
              <a:gd name="connsiteX1" fmla="*/ 0 w 261257"/>
              <a:gd name="connsiteY1" fmla="*/ 0 h 0"/>
              <a:gd name="connsiteX2" fmla="*/ 261257 w 261257"/>
              <a:gd name="connsiteY2" fmla="*/ 0 h 0"/>
              <a:gd name="connsiteX3" fmla="*/ 261257 w 261257"/>
              <a:gd name="connsiteY3" fmla="*/ 0 h 0"/>
            </a:gdLst>
            <a:ahLst/>
            <a:cxnLst>
              <a:cxn ang="0">
                <a:pos x="connsiteX0" y="connsiteY0"/>
              </a:cxn>
              <a:cxn ang="0">
                <a:pos x="connsiteX1" y="connsiteY1"/>
              </a:cxn>
              <a:cxn ang="0">
                <a:pos x="connsiteX2" y="connsiteY2"/>
              </a:cxn>
              <a:cxn ang="0">
                <a:pos x="connsiteX3" y="connsiteY3"/>
              </a:cxn>
            </a:cxnLst>
            <a:rect l="l" t="t" r="r" b="b"/>
            <a:pathLst>
              <a:path w="261257">
                <a:moveTo>
                  <a:pt x="0" y="0"/>
                </a:moveTo>
                <a:lnTo>
                  <a:pt x="0" y="0"/>
                </a:lnTo>
                <a:lnTo>
                  <a:pt x="261257" y="0"/>
                </a:lnTo>
                <a:lnTo>
                  <a:pt x="261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318125" y="1534418"/>
            <a:ext cx="640080" cy="64008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228600" y="228600"/>
            <a:ext cx="8686800" cy="1077218"/>
          </a:xfrm>
          <a:prstGeom prst="rect">
            <a:avLst/>
          </a:prstGeom>
          <a:noFill/>
        </p:spPr>
        <p:txBody>
          <a:bodyPr wrap="square" rtlCol="0">
            <a:spAutoFit/>
          </a:bodyPr>
          <a:lstStyle/>
          <a:p>
            <a:r>
              <a:rPr lang="en-US" sz="3200" b="1" dirty="0" smtClean="0">
                <a:latin typeface="Arial" pitchFamily="34" charset="0"/>
                <a:cs typeface="Arial" pitchFamily="34" charset="0"/>
              </a:rPr>
              <a:t>CQ#9: “Which type of bond occurs within this molecule?”</a:t>
            </a:r>
            <a:endParaRPr lang="en-US" sz="3200" b="1" dirty="0">
              <a:latin typeface="Arial" pitchFamily="34" charset="0"/>
              <a:cs typeface="Arial" pitchFamily="34" charset="0"/>
            </a:endParaRPr>
          </a:p>
        </p:txBody>
      </p:sp>
      <p:sp>
        <p:nvSpPr>
          <p:cNvPr id="3" name="Flowchart: Connector 2"/>
          <p:cNvSpPr/>
          <p:nvPr/>
        </p:nvSpPr>
        <p:spPr>
          <a:xfrm>
            <a:off x="4300016" y="2487614"/>
            <a:ext cx="640080" cy="64008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2400" b="1" dirty="0">
              <a:latin typeface="Arial" panose="020B0604020202020204" pitchFamily="34" charset="0"/>
              <a:cs typeface="Arial" panose="020B0604020202020204" pitchFamily="34" charset="0"/>
            </a:endParaRPr>
          </a:p>
        </p:txBody>
      </p:sp>
      <p:sp>
        <p:nvSpPr>
          <p:cNvPr id="4" name="Flowchart: Connector 3"/>
          <p:cNvSpPr/>
          <p:nvPr/>
        </p:nvSpPr>
        <p:spPr>
          <a:xfrm>
            <a:off x="5260136" y="1512798"/>
            <a:ext cx="640080" cy="64008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2400" b="1" dirty="0">
              <a:latin typeface="Arial" panose="020B0604020202020204" pitchFamily="34" charset="0"/>
              <a:cs typeface="Arial" panose="020B0604020202020204" pitchFamily="34" charset="0"/>
            </a:endParaRPr>
          </a:p>
        </p:txBody>
      </p:sp>
      <p:sp>
        <p:nvSpPr>
          <p:cNvPr id="5" name="Flowchart: Connector 4"/>
          <p:cNvSpPr/>
          <p:nvPr/>
        </p:nvSpPr>
        <p:spPr>
          <a:xfrm>
            <a:off x="4300016" y="1511633"/>
            <a:ext cx="640080" cy="640080"/>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814396" y="3331029"/>
            <a:ext cx="4685898" cy="3108543"/>
          </a:xfrm>
          <a:prstGeom prst="rect">
            <a:avLst/>
          </a:prstGeom>
          <a:noFill/>
        </p:spPr>
        <p:txBody>
          <a:bodyPr wrap="none" rtlCol="0">
            <a:spAutoFit/>
          </a:bodyPr>
          <a:lstStyle/>
          <a:p>
            <a:pPr marL="342900" indent="-342900">
              <a:buAutoNum type="alphaUcPeriod"/>
            </a:pPr>
            <a:r>
              <a:rPr lang="en-US" sz="2800" dirty="0" smtClean="0">
                <a:latin typeface="Arial" panose="020B0604020202020204" pitchFamily="34" charset="0"/>
                <a:cs typeface="Arial" panose="020B0604020202020204" pitchFamily="34" charset="0"/>
              </a:rPr>
              <a:t> hydrogen bonds</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ionic bonds</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non-polar covalent bonds</a:t>
            </a:r>
          </a:p>
          <a:p>
            <a:pPr marL="342900" indent="-342900">
              <a:buAutoNum type="alphaUcPeriod"/>
            </a:pPr>
            <a:endParaRPr lang="en-US" sz="2800" dirty="0" smtClean="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polar covalent bonds</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A972901-B4CB-4C25-A733-ECD0E94E327A}" type="slidenum">
              <a:rPr lang="en-US" smtClean="0"/>
              <a:pPr/>
              <a:t>40</a:t>
            </a:fld>
            <a:endParaRPr lang="en-US"/>
          </a:p>
        </p:txBody>
      </p:sp>
      <p:sp>
        <p:nvSpPr>
          <p:cNvPr id="7" name="TextBox 6"/>
          <p:cNvSpPr txBox="1"/>
          <p:nvPr/>
        </p:nvSpPr>
        <p:spPr>
          <a:xfrm>
            <a:off x="5376434" y="1600840"/>
            <a:ext cx="407484"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H</a:t>
            </a:r>
            <a:endParaRPr lang="en-US" sz="2400" b="1" dirty="0">
              <a:latin typeface="Arial" panose="020B0604020202020204" pitchFamily="34" charset="0"/>
              <a:cs typeface="Arial" panose="020B0604020202020204" pitchFamily="34" charset="0"/>
            </a:endParaRPr>
          </a:p>
        </p:txBody>
      </p:sp>
      <p:sp>
        <p:nvSpPr>
          <p:cNvPr id="15" name="Rectangle 14"/>
          <p:cNvSpPr/>
          <p:nvPr/>
        </p:nvSpPr>
        <p:spPr>
          <a:xfrm>
            <a:off x="3434423" y="1623625"/>
            <a:ext cx="40748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H</a:t>
            </a:r>
          </a:p>
        </p:txBody>
      </p:sp>
      <p:sp>
        <p:nvSpPr>
          <p:cNvPr id="16" name="Rectangle 15"/>
          <p:cNvSpPr/>
          <p:nvPr/>
        </p:nvSpPr>
        <p:spPr>
          <a:xfrm>
            <a:off x="4416314" y="2576821"/>
            <a:ext cx="40748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H</a:t>
            </a:r>
          </a:p>
        </p:txBody>
      </p:sp>
      <p:sp>
        <p:nvSpPr>
          <p:cNvPr id="17" name="Rectangle 16"/>
          <p:cNvSpPr/>
          <p:nvPr/>
        </p:nvSpPr>
        <p:spPr>
          <a:xfrm>
            <a:off x="4416314" y="1602005"/>
            <a:ext cx="407484" cy="461665"/>
          </a:xfrm>
          <a:prstGeom prst="rect">
            <a:avLst/>
          </a:prstGeom>
        </p:spPr>
        <p:txBody>
          <a:bodyPr wrap="none">
            <a:spAutoFit/>
          </a:bodyPr>
          <a:lstStyle/>
          <a:p>
            <a:r>
              <a:rPr lang="en-US" sz="2400" b="1" dirty="0" smtClean="0">
                <a:latin typeface="Arial" panose="020B0604020202020204" pitchFamily="34" charset="0"/>
                <a:cs typeface="Arial" panose="020B0604020202020204" pitchFamily="34" charset="0"/>
              </a:rPr>
              <a:t>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615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41</a:t>
            </a:fld>
            <a:endParaRPr lang="en-US"/>
          </a:p>
        </p:txBody>
      </p:sp>
      <p:sp>
        <p:nvSpPr>
          <p:cNvPr id="3" name="TextBox 2"/>
          <p:cNvSpPr txBox="1"/>
          <p:nvPr/>
        </p:nvSpPr>
        <p:spPr>
          <a:xfrm>
            <a:off x="533400" y="152400"/>
            <a:ext cx="81534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CQ#10: “How many valence electrons are present on this atom?”</a:t>
            </a:r>
            <a:endParaRPr lang="en-US" sz="3200" b="1" dirty="0">
              <a:latin typeface="Arial" panose="020B0604020202020204" pitchFamily="34" charset="0"/>
              <a:cs typeface="Arial" panose="020B0604020202020204" pitchFamily="34" charset="0"/>
            </a:endParaRPr>
          </a:p>
        </p:txBody>
      </p:sp>
      <p:sp>
        <p:nvSpPr>
          <p:cNvPr id="4" name="Oval 3"/>
          <p:cNvSpPr/>
          <p:nvPr/>
        </p:nvSpPr>
        <p:spPr>
          <a:xfrm>
            <a:off x="3682637" y="1340576"/>
            <a:ext cx="1554480" cy="155448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11237" y="1569176"/>
            <a:ext cx="1097280" cy="109728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39837" y="1793966"/>
            <a:ext cx="640080" cy="64008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43994" y="207209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4094117" y="206828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4962797" y="216353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4315641" y="152345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4518116" y="152345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4962797" y="197684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p:cNvSpPr/>
          <p:nvPr/>
        </p:nvSpPr>
        <p:spPr>
          <a:xfrm>
            <a:off x="3873681" y="197684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3873799" y="2172244"/>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p:cNvSpPr/>
          <p:nvPr/>
        </p:nvSpPr>
        <p:spPr>
          <a:xfrm>
            <a:off x="4315641" y="262073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p:cNvSpPr/>
          <p:nvPr/>
        </p:nvSpPr>
        <p:spPr>
          <a:xfrm>
            <a:off x="4520837" y="262073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4939937" y="148838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p:cNvSpPr/>
          <p:nvPr/>
        </p:nvSpPr>
        <p:spPr>
          <a:xfrm>
            <a:off x="4414157" y="2838686"/>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4962797" y="2615411"/>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Oval 20"/>
          <p:cNvSpPr/>
          <p:nvPr/>
        </p:nvSpPr>
        <p:spPr>
          <a:xfrm>
            <a:off x="4426676" y="1286118"/>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3873681" y="1507127"/>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3873681" y="2638271"/>
            <a:ext cx="91440" cy="9144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Rectangle 25"/>
          <p:cNvSpPr/>
          <p:nvPr/>
        </p:nvSpPr>
        <p:spPr>
          <a:xfrm>
            <a:off x="4264952" y="1883173"/>
            <a:ext cx="389850" cy="461665"/>
          </a:xfrm>
          <a:prstGeom prst="rect">
            <a:avLst/>
          </a:prstGeom>
        </p:spPr>
        <p:txBody>
          <a:bodyPr wrap="none">
            <a:spAutoFit/>
          </a:bodyPr>
          <a:lstStyle/>
          <a:p>
            <a:pPr lvl="0"/>
            <a:r>
              <a:rPr lang="en-US" sz="2400" b="1" dirty="0">
                <a:solidFill>
                  <a:prstClr val="black"/>
                </a:solidFill>
                <a:latin typeface="Arial" panose="020B0604020202020204" pitchFamily="34" charset="0"/>
                <a:cs typeface="Arial" panose="020B0604020202020204" pitchFamily="34" charset="0"/>
              </a:rPr>
              <a:t>S</a:t>
            </a:r>
          </a:p>
        </p:txBody>
      </p:sp>
      <p:sp>
        <p:nvSpPr>
          <p:cNvPr id="27" name="TextBox 26"/>
          <p:cNvSpPr txBox="1"/>
          <p:nvPr/>
        </p:nvSpPr>
        <p:spPr>
          <a:xfrm>
            <a:off x="982165" y="3429000"/>
            <a:ext cx="4030270" cy="3108543"/>
          </a:xfrm>
          <a:prstGeom prst="rect">
            <a:avLst/>
          </a:prstGeom>
          <a:noFill/>
        </p:spPr>
        <p:txBody>
          <a:bodyPr wrap="none" rtlCol="0">
            <a:spAutoFit/>
          </a:bodyPr>
          <a:lstStyle/>
          <a:p>
            <a:pPr marL="342900" indent="-342900">
              <a:buAutoNum type="alphaUcPeriod"/>
            </a:pPr>
            <a:r>
              <a:rPr lang="en-US" sz="2800" dirty="0" smtClean="0">
                <a:latin typeface="Arial" panose="020B0604020202020204" pitchFamily="34" charset="0"/>
                <a:cs typeface="Arial" panose="020B0604020202020204" pitchFamily="34" charset="0"/>
              </a:rPr>
              <a:t> 10 valence electrons</a:t>
            </a:r>
          </a:p>
          <a:p>
            <a:pPr marL="342900" indent="-342900">
              <a:buAutoNum type="alphaUcPeriod"/>
            </a:pPr>
            <a:endParaRPr lang="en-US" sz="2800" dirty="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16 valence electrons</a:t>
            </a:r>
          </a:p>
          <a:p>
            <a:pPr marL="342900" indent="-342900">
              <a:buAutoNum type="alphaUcPeriod"/>
            </a:pPr>
            <a:endParaRPr lang="en-US" sz="2800" dirty="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6 valence electrons</a:t>
            </a:r>
          </a:p>
          <a:p>
            <a:pPr marL="342900" indent="-342900">
              <a:buAutoNum type="alphaUcPeriod"/>
            </a:pPr>
            <a:endParaRPr lang="en-US" sz="2800" dirty="0">
              <a:latin typeface="Arial" panose="020B0604020202020204" pitchFamily="34" charset="0"/>
              <a:cs typeface="Arial" panose="020B0604020202020204" pitchFamily="34" charset="0"/>
            </a:endParaRPr>
          </a:p>
          <a:p>
            <a:pPr marL="342900" indent="-342900">
              <a:buAutoNum type="alphaUcPeriod"/>
            </a:pPr>
            <a:r>
              <a:rPr lang="en-US" sz="2800" dirty="0" smtClean="0">
                <a:latin typeface="Arial" panose="020B0604020202020204" pitchFamily="34" charset="0"/>
                <a:cs typeface="Arial" panose="020B0604020202020204" pitchFamily="34" charset="0"/>
              </a:rPr>
              <a:t> 14 valence electrons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245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42</a:t>
            </a:fld>
            <a:endParaRPr lang="en-US"/>
          </a:p>
        </p:txBody>
      </p:sp>
      <p:sp>
        <p:nvSpPr>
          <p:cNvPr id="4" name="TextBox 3"/>
          <p:cNvSpPr txBox="1"/>
          <p:nvPr/>
        </p:nvSpPr>
        <p:spPr>
          <a:xfrm>
            <a:off x="685800" y="762000"/>
            <a:ext cx="7772400" cy="2400657"/>
          </a:xfrm>
          <a:prstGeom prst="rect">
            <a:avLst/>
          </a:prstGeom>
          <a:noFill/>
        </p:spPr>
        <p:txBody>
          <a:bodyPr wrap="square" rtlCol="0">
            <a:spAutoFit/>
          </a:bodyPr>
          <a:lstStyle/>
          <a:p>
            <a:r>
              <a:rPr lang="en-US" sz="3000" dirty="0" smtClean="0">
                <a:solidFill>
                  <a:srgbClr val="000000"/>
                </a:solidFill>
                <a:latin typeface="Arial" panose="020B0604020202020204" pitchFamily="34" charset="0"/>
                <a:cs typeface="Arial" panose="020B0604020202020204" pitchFamily="34" charset="0"/>
              </a:rPr>
              <a:t>“You’ve done well so far. Let’s just fill in a table to review everything you have learned,” said Josh.</a:t>
            </a:r>
          </a:p>
          <a:p>
            <a:endParaRPr lang="en-US" sz="3000" dirty="0">
              <a:solidFill>
                <a:srgbClr val="000000"/>
              </a:solidFill>
              <a:latin typeface="Arial" panose="020B0604020202020204" pitchFamily="34" charset="0"/>
              <a:cs typeface="Arial" panose="020B0604020202020204" pitchFamily="34" charset="0"/>
            </a:endParaRPr>
          </a:p>
          <a:p>
            <a:r>
              <a:rPr lang="en-US" sz="3000" dirty="0" smtClean="0">
                <a:solidFill>
                  <a:srgbClr val="000000"/>
                </a:solidFill>
                <a:latin typeface="Arial" panose="020B0604020202020204" pitchFamily="34" charset="0"/>
                <a:cs typeface="Arial" panose="020B0604020202020204" pitchFamily="34" charset="0"/>
              </a:rPr>
              <a:t>Nick responded, “Sure.”</a:t>
            </a:r>
            <a:endParaRPr lang="en-US" sz="30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8407137"/>
              </p:ext>
            </p:extLst>
          </p:nvPr>
        </p:nvGraphicFramePr>
        <p:xfrm>
          <a:off x="762000" y="1981200"/>
          <a:ext cx="7620000" cy="4004604"/>
        </p:xfrm>
        <a:graphic>
          <a:graphicData uri="http://schemas.openxmlformats.org/drawingml/2006/table">
            <a:tbl>
              <a:tblPr firstRow="1" firstCol="1" bandRow="1">
                <a:tableStyleId>{5C22544A-7EE6-4342-B048-85BDC9FD1C3A}</a:tableStyleId>
              </a:tblPr>
              <a:tblGrid>
                <a:gridCol w="1888498"/>
                <a:gridCol w="3308420"/>
                <a:gridCol w="2423082"/>
              </a:tblGrid>
              <a:tr h="293077">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Type of bond</a:t>
                      </a:r>
                      <a:endParaRPr lang="en-US" sz="1600"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Description of bond</a:t>
                      </a:r>
                      <a:endParaRPr lang="en-US" sz="1600"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c>
                  <a:txBody>
                    <a:bodyPr/>
                    <a:lstStyle/>
                    <a:p>
                      <a:pPr marL="0" marR="0">
                        <a:spcBef>
                          <a:spcPts val="0"/>
                        </a:spcBef>
                        <a:spcAft>
                          <a:spcPts val="0"/>
                        </a:spcAft>
                      </a:pPr>
                      <a:r>
                        <a:rPr lang="en-US" sz="1600" b="1" dirty="0">
                          <a:effectLst/>
                          <a:latin typeface="Arial" panose="020B0604020202020204" pitchFamily="34" charset="0"/>
                          <a:cs typeface="Arial" panose="020B0604020202020204" pitchFamily="34" charset="0"/>
                        </a:rPr>
                        <a:t>Example of that type of bond</a:t>
                      </a:r>
                      <a:endParaRPr lang="en-US" sz="1600" b="1"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r>
              <a:tr h="879231">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p>
                  </a:txBody>
                  <a:tcPr marL="68580" marR="68580" marT="0" marB="0">
                    <a:solidFill>
                      <a:srgbClr val="897286"/>
                    </a:solidFill>
                  </a:tcPr>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50000"/>
                      </a:srgbClr>
                    </a:solidFill>
                  </a:tcPr>
                </a:tc>
                <a:tc>
                  <a:txBody>
                    <a:bodyPr/>
                    <a:lstStyle/>
                    <a:p>
                      <a:pPr marL="0" marR="0">
                        <a:spcBef>
                          <a:spcPts val="0"/>
                        </a:spcBef>
                        <a:spcAft>
                          <a:spcPts val="0"/>
                        </a:spcAft>
                      </a:pPr>
                      <a:r>
                        <a:rPr lang="en-US" sz="1400" dirty="0" smtClean="0">
                          <a:effectLst/>
                          <a:latin typeface="Arial" panose="020B0604020202020204" pitchFamily="34" charset="0"/>
                          <a:cs typeface="Arial" panose="020B0604020202020204" pitchFamily="34" charset="0"/>
                        </a:rPr>
                        <a:t>the bond that occurs between</a:t>
                      </a:r>
                      <a:r>
                        <a:rPr lang="en-US" sz="1400" baseline="0" dirty="0" smtClean="0">
                          <a:effectLst/>
                          <a:latin typeface="Arial" panose="020B0604020202020204" pitchFamily="34" charset="0"/>
                          <a:cs typeface="Arial" panose="020B0604020202020204" pitchFamily="34" charset="0"/>
                        </a:rPr>
                        <a:t> carbon and oxygen atoms to form carbon monoxide (CO)</a:t>
                      </a:r>
                      <a:endParaRPr lang="en-US" sz="14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50000"/>
                      </a:srgbClr>
                    </a:solidFill>
                  </a:tcPr>
                </a:tc>
              </a:tr>
              <a:tr h="879231">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smtClean="0">
                        <a:effectLst/>
                        <a:latin typeface="Arial" panose="020B0604020202020204" pitchFamily="34" charset="0"/>
                        <a:cs typeface="Arial" panose="020B0604020202020204" pitchFamily="34" charset="0"/>
                      </a:endParaRPr>
                    </a:p>
                    <a:p>
                      <a:pPr marL="0" marR="0">
                        <a:spcBef>
                          <a:spcPts val="0"/>
                        </a:spcBef>
                        <a:spcAft>
                          <a:spcPts val="0"/>
                        </a:spcAft>
                      </a:pPr>
                      <a:r>
                        <a:rPr lang="en-US" sz="1400" dirty="0" smtClean="0">
                          <a:effectLst/>
                          <a:latin typeface="Arial" panose="020B0604020202020204" pitchFamily="34" charset="0"/>
                          <a:cs typeface="Arial" panose="020B0604020202020204" pitchFamily="34" charset="0"/>
                        </a:rPr>
                        <a:t>Hydrogen bond</a:t>
                      </a:r>
                      <a:endParaRPr lang="en-US" sz="1400"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c>
                  <a:txBody>
                    <a:bodyPr/>
                    <a:lstStyle/>
                    <a:p>
                      <a:pPr marL="0" marR="0">
                        <a:spcBef>
                          <a:spcPts val="0"/>
                        </a:spcBef>
                        <a:spcAft>
                          <a:spcPts val="0"/>
                        </a:spcAft>
                      </a:pPr>
                      <a:endParaRPr lang="en-US" sz="1000" dirty="0" smtClean="0">
                        <a:effectLst/>
                        <a:latin typeface="Arial" panose="020B0604020202020204" pitchFamily="34" charset="0"/>
                        <a:cs typeface="Arial" panose="020B0604020202020204" pitchFamily="34" charset="0"/>
                      </a:endParaRPr>
                    </a:p>
                    <a:p>
                      <a:pPr marL="0" marR="0">
                        <a:spcBef>
                          <a:spcPts val="0"/>
                        </a:spcBef>
                        <a:spcAft>
                          <a:spcPts val="0"/>
                        </a:spcAft>
                      </a:pPr>
                      <a:endParaRPr lang="en-US" sz="1000" dirty="0">
                        <a:effectLst/>
                        <a:latin typeface="Arial" panose="020B0604020202020204" pitchFamily="34" charset="0"/>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20000"/>
                      </a:srgbClr>
                    </a:solidFill>
                  </a:tcPr>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smtClean="0">
                        <a:effectLst/>
                        <a:latin typeface="Arial" panose="020B0604020202020204" pitchFamily="34" charset="0"/>
                        <a:cs typeface="Arial" panose="020B0604020202020204" pitchFamily="34" charset="0"/>
                      </a:endParaRPr>
                    </a:p>
                  </a:txBody>
                  <a:tcPr marL="68580" marR="68580" marT="0" marB="0">
                    <a:solidFill>
                      <a:srgbClr val="897286">
                        <a:alpha val="20000"/>
                      </a:srgbClr>
                    </a:solidFill>
                  </a:tcPr>
                </a:tc>
              </a:tr>
              <a:tr h="879231">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smtClean="0">
                        <a:effectLst/>
                        <a:latin typeface="Arial" panose="020B0604020202020204" pitchFamily="34" charset="0"/>
                        <a:cs typeface="Arial" panose="020B0604020202020204" pitchFamily="34" charset="0"/>
                      </a:endParaRPr>
                    </a:p>
                    <a:p>
                      <a:pPr marL="0" marR="0">
                        <a:spcBef>
                          <a:spcPts val="0"/>
                        </a:spcBef>
                        <a:spcAft>
                          <a:spcPts val="0"/>
                        </a:spcAft>
                      </a:pPr>
                      <a:r>
                        <a:rPr lang="en-US" sz="1400" dirty="0" smtClean="0">
                          <a:effectLst/>
                          <a:latin typeface="Arial" panose="020B0604020202020204" pitchFamily="34" charset="0"/>
                          <a:cs typeface="Arial" panose="020B0604020202020204" pitchFamily="34" charset="0"/>
                        </a:rPr>
                        <a:t>electrons are transferred</a:t>
                      </a:r>
                      <a:r>
                        <a:rPr lang="en-US" sz="1400" baseline="0" dirty="0" smtClean="0">
                          <a:effectLst/>
                          <a:latin typeface="Arial" panose="020B0604020202020204" pitchFamily="34" charset="0"/>
                          <a:cs typeface="Arial" panose="020B0604020202020204" pitchFamily="34" charset="0"/>
                        </a:rPr>
                        <a:t> from a metal atom to a nonmetal atom</a:t>
                      </a:r>
                      <a:endParaRPr lang="en-US" sz="1400" dirty="0">
                        <a:effectLst/>
                        <a:latin typeface="Arial" panose="020B0604020202020204" pitchFamily="34" charset="0"/>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50000"/>
                      </a:srgbClr>
                    </a:solidFill>
                  </a:tcPr>
                </a:tc>
                <a:tc>
                  <a:txBody>
                    <a:bodyPr/>
                    <a:lstStyle/>
                    <a:p>
                      <a:pPr marL="0" marR="0">
                        <a:spcBef>
                          <a:spcPts val="0"/>
                        </a:spcBef>
                        <a:spcAft>
                          <a:spcPts val="0"/>
                        </a:spcAft>
                      </a:pP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50000"/>
                      </a:srgbClr>
                    </a:solidFill>
                  </a:tcPr>
                </a:tc>
              </a:tr>
              <a:tr h="879231">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smtClean="0">
                        <a:effectLst/>
                        <a:latin typeface="Arial" panose="020B0604020202020204" pitchFamily="34" charset="0"/>
                        <a:cs typeface="Arial" panose="020B0604020202020204" pitchFamily="34" charset="0"/>
                      </a:endParaRPr>
                    </a:p>
                    <a:p>
                      <a:pPr marL="0" marR="0">
                        <a:spcBef>
                          <a:spcPts val="0"/>
                        </a:spcBef>
                        <a:spcAft>
                          <a:spcPts val="0"/>
                        </a:spcAft>
                      </a:pPr>
                      <a:r>
                        <a:rPr lang="en-US" sz="1400" dirty="0" smtClean="0">
                          <a:effectLst/>
                          <a:latin typeface="Arial" panose="020B0604020202020204" pitchFamily="34" charset="0"/>
                          <a:ea typeface="Cambria"/>
                          <a:cs typeface="Arial" panose="020B0604020202020204" pitchFamily="34" charset="0"/>
                        </a:rPr>
                        <a:t>Nonpolar covalent bond</a:t>
                      </a:r>
                      <a:endParaRPr lang="en-US" sz="1400" dirty="0">
                        <a:effectLst/>
                        <a:latin typeface="Arial" panose="020B0604020202020204" pitchFamily="34" charset="0"/>
                        <a:ea typeface="Cambria"/>
                        <a:cs typeface="Arial" panose="020B0604020202020204" pitchFamily="34" charset="0"/>
                      </a:endParaRPr>
                    </a:p>
                  </a:txBody>
                  <a:tcPr marL="68580" marR="68580" marT="0" marB="0">
                    <a:solidFill>
                      <a:srgbClr val="897286"/>
                    </a:solidFill>
                  </a:tcPr>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20000"/>
                      </a:srgbClr>
                    </a:solidFill>
                  </a:tcPr>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mbria"/>
                        <a:cs typeface="Arial" panose="020B0604020202020204" pitchFamily="34" charset="0"/>
                      </a:endParaRPr>
                    </a:p>
                  </a:txBody>
                  <a:tcPr marL="68580" marR="68580" marT="0" marB="0">
                    <a:solidFill>
                      <a:srgbClr val="897286">
                        <a:alpha val="20000"/>
                      </a:srgbClr>
                    </a:solidFill>
                  </a:tcPr>
                </a:tc>
              </a:tr>
            </a:tbl>
          </a:graphicData>
        </a:graphic>
      </p:graphicFrame>
      <p:sp>
        <p:nvSpPr>
          <p:cNvPr id="3" name="TextBox 2"/>
          <p:cNvSpPr txBox="1"/>
          <p:nvPr/>
        </p:nvSpPr>
        <p:spPr>
          <a:xfrm>
            <a:off x="234043" y="304800"/>
            <a:ext cx="8839200" cy="107721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CQ#11: “So, to review, can you complete this chart about chemical bonds.”</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A972901-B4CB-4C25-A733-ECD0E94E327A}" type="slidenum">
              <a:rPr lang="en-US" smtClean="0"/>
              <a:pPr/>
              <a:t>43</a:t>
            </a:fld>
            <a:endParaRPr lang="en-US"/>
          </a:p>
        </p:txBody>
      </p:sp>
    </p:spTree>
    <p:extLst>
      <p:ext uri="{BB962C8B-B14F-4D97-AF65-F5344CB8AC3E}">
        <p14:creationId xmlns:p14="http://schemas.microsoft.com/office/powerpoint/2010/main" val="3053287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44</a:t>
            </a:fld>
            <a:endParaRPr lang="en-US"/>
          </a:p>
        </p:txBody>
      </p:sp>
      <p:sp>
        <p:nvSpPr>
          <p:cNvPr id="3" name="TextBox 2"/>
          <p:cNvSpPr txBox="1"/>
          <p:nvPr/>
        </p:nvSpPr>
        <p:spPr>
          <a:xfrm>
            <a:off x="762000" y="762000"/>
            <a:ext cx="7620000" cy="4708981"/>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“Hmm… Come to think of it, chemical bonds </a:t>
            </a:r>
            <a:r>
              <a:rPr lang="en-US" sz="3000" i="1" dirty="0" smtClean="0">
                <a:latin typeface="Arial" panose="020B0604020202020204" pitchFamily="34" charset="0"/>
                <a:cs typeface="Arial" panose="020B0604020202020204" pitchFamily="34" charset="0"/>
              </a:rPr>
              <a:t>are</a:t>
            </a:r>
            <a:r>
              <a:rPr lang="en-US" sz="3000" dirty="0" smtClean="0">
                <a:latin typeface="Arial" panose="020B0604020202020204" pitchFamily="34" charset="0"/>
                <a:cs typeface="Arial" panose="020B0604020202020204" pitchFamily="34" charset="0"/>
              </a:rPr>
              <a:t> very important for life. I have decided to write my research paper on the correlation between chemical bonds and Alzheimer’s disease. Thank you so much for your help,” said Nick.</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“No problem. I’m glad I could help. Also, great choice of topic,” Josh </a:t>
            </a:r>
            <a:r>
              <a:rPr lang="en-US" sz="3000" dirty="0">
                <a:latin typeface="Arial" panose="020B0604020202020204" pitchFamily="34" charset="0"/>
                <a:cs typeface="Arial" panose="020B0604020202020204" pitchFamily="34" charset="0"/>
              </a:rPr>
              <a:t>said enthusiastically.</a:t>
            </a:r>
          </a:p>
        </p:txBody>
      </p:sp>
    </p:spTree>
    <p:extLst>
      <p:ext uri="{BB962C8B-B14F-4D97-AF65-F5344CB8AC3E}">
        <p14:creationId xmlns:p14="http://schemas.microsoft.com/office/powerpoint/2010/main" val="1299012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45</a:t>
            </a:fld>
            <a:endParaRPr lang="en-US"/>
          </a:p>
        </p:txBody>
      </p:sp>
      <p:sp>
        <p:nvSpPr>
          <p:cNvPr id="3" name="TextBox 2"/>
          <p:cNvSpPr txBox="1"/>
          <p:nvPr/>
        </p:nvSpPr>
        <p:spPr>
          <a:xfrm>
            <a:off x="2590800" y="533400"/>
            <a:ext cx="4221797"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Practical Application</a:t>
            </a:r>
            <a:endParaRPr lang="en-US" sz="3200" b="1" dirty="0">
              <a:latin typeface="Arial" panose="020B0604020202020204" pitchFamily="34" charset="0"/>
              <a:cs typeface="Arial" panose="020B0604020202020204" pitchFamily="34" charset="0"/>
            </a:endParaRPr>
          </a:p>
        </p:txBody>
      </p:sp>
      <p:sp>
        <p:nvSpPr>
          <p:cNvPr id="4" name="TextBox 3"/>
          <p:cNvSpPr txBox="1"/>
          <p:nvPr/>
        </p:nvSpPr>
        <p:spPr>
          <a:xfrm>
            <a:off x="609600" y="4191000"/>
            <a:ext cx="7848600" cy="230832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Using your textbook and other resources, research the topic of Alzheimer’s disease. In 2 - 3 paragraphs, describe how different types of chemical bonds may relate to the development of Alzheimer’s disease and to the mechanism of action of potential drugs that might be used to treat the disease.</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609600" y="1447800"/>
            <a:ext cx="7772400"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Alzheimer’s </a:t>
            </a:r>
            <a:r>
              <a:rPr lang="en-US" sz="2400" dirty="0" smtClean="0">
                <a:latin typeface="Arial" panose="020B0604020202020204" pitchFamily="34" charset="0"/>
                <a:cs typeface="Arial" panose="020B0604020202020204" pitchFamily="34" charset="0"/>
              </a:rPr>
              <a:t>disease is </a:t>
            </a:r>
            <a:r>
              <a:rPr lang="en-US" sz="2400" dirty="0">
                <a:latin typeface="Arial" panose="020B0604020202020204" pitchFamily="34" charset="0"/>
                <a:cs typeface="Arial" panose="020B0604020202020204" pitchFamily="34" charset="0"/>
              </a:rPr>
              <a:t>a degenerative disease and a common type of dementia typically diagnosed in </a:t>
            </a:r>
            <a:r>
              <a:rPr lang="en-US" sz="2400" dirty="0" smtClean="0">
                <a:latin typeface="Arial" panose="020B0604020202020204" pitchFamily="34" charset="0"/>
                <a:cs typeface="Arial" panose="020B0604020202020204" pitchFamily="34" charset="0"/>
              </a:rPr>
              <a:t>elderly </a:t>
            </a:r>
            <a:r>
              <a:rPr lang="en-US" sz="2400" dirty="0">
                <a:latin typeface="Arial" panose="020B0604020202020204" pitchFamily="34" charset="0"/>
                <a:cs typeface="Arial" panose="020B0604020202020204" pitchFamily="34" charset="0"/>
              </a:rPr>
              <a:t>people. There is currently no cure for Alzheimer’s </a:t>
            </a:r>
            <a:r>
              <a:rPr lang="en-US" sz="2400" dirty="0" smtClean="0">
                <a:latin typeface="Arial" panose="020B0604020202020204" pitchFamily="34" charset="0"/>
                <a:cs typeface="Arial" panose="020B0604020202020204" pitchFamily="34" charset="0"/>
              </a:rPr>
              <a:t>disease and </a:t>
            </a:r>
            <a:r>
              <a:rPr lang="en-US" sz="2400" dirty="0">
                <a:latin typeface="Arial" panose="020B0604020202020204" pitchFamily="34" charset="0"/>
                <a:cs typeface="Arial" panose="020B0604020202020204" pitchFamily="34" charset="0"/>
              </a:rPr>
              <a:t>the cause of the disease has not yet been elucidated. Some researchers speculate that Alzheimer’s disease is caused by the buildup of</a:t>
            </a:r>
            <a:r>
              <a:rPr lang="en-US" sz="2400" dirty="0" smtClean="0">
                <a:latin typeface="Arial" panose="020B0604020202020204" pitchFamily="34" charset="0"/>
                <a:cs typeface="Arial" panose="020B0604020202020204" pitchFamily="34" charset="0"/>
              </a:rPr>
              <a:t> clumps of proteins called beta</a:t>
            </a:r>
            <a:r>
              <a:rPr lang="en-US" sz="2400" dirty="0">
                <a:latin typeface="Arial" panose="020B0604020202020204" pitchFamily="34" charset="0"/>
                <a:cs typeface="Arial" panose="020B0604020202020204" pitchFamily="34" charset="0"/>
              </a:rPr>
              <a:t>-amyloid plaques in the </a:t>
            </a:r>
            <a:r>
              <a:rPr lang="en-US" sz="2400" dirty="0" smtClean="0">
                <a:latin typeface="Arial" panose="020B0604020202020204" pitchFamily="34" charset="0"/>
                <a:cs typeface="Arial" panose="020B0604020202020204" pitchFamily="34" charset="0"/>
              </a:rPr>
              <a:t>brain.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57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5</a:t>
            </a:fld>
            <a:endParaRPr lang="en-US"/>
          </a:p>
        </p:txBody>
      </p:sp>
      <p:sp>
        <p:nvSpPr>
          <p:cNvPr id="3" name="TextBox 2"/>
          <p:cNvSpPr txBox="1"/>
          <p:nvPr/>
        </p:nvSpPr>
        <p:spPr>
          <a:xfrm>
            <a:off x="685800" y="914400"/>
            <a:ext cx="7772400" cy="2862322"/>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“All right. We will start with the basics. Do you know what electron shells are?” asked Josh.</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“Yeah, I remember learning about those,” answered Nick.</a:t>
            </a:r>
          </a:p>
        </p:txBody>
      </p:sp>
    </p:spTree>
    <p:extLst>
      <p:ext uri="{BB962C8B-B14F-4D97-AF65-F5344CB8AC3E}">
        <p14:creationId xmlns:p14="http://schemas.microsoft.com/office/powerpoint/2010/main" val="236248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6</a:t>
            </a:fld>
            <a:endParaRPr lang="en-US"/>
          </a:p>
        </p:txBody>
      </p:sp>
      <p:sp>
        <p:nvSpPr>
          <p:cNvPr id="3" name="TextBox 2"/>
          <p:cNvSpPr txBox="1"/>
          <p:nvPr/>
        </p:nvSpPr>
        <p:spPr>
          <a:xfrm>
            <a:off x="685800" y="838200"/>
            <a:ext cx="7772400" cy="2862322"/>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“Electron shells are regions of three dimensional space around the nucleus of an atom where electrons are found. Each electron shell can </a:t>
            </a:r>
            <a:r>
              <a:rPr lang="en-US" sz="3000" dirty="0">
                <a:latin typeface="Arial" panose="020B0604020202020204" pitchFamily="34" charset="0"/>
                <a:cs typeface="Arial" panose="020B0604020202020204" pitchFamily="34" charset="0"/>
              </a:rPr>
              <a:t>hold a certain</a:t>
            </a:r>
            <a:r>
              <a:rPr lang="en-US" sz="3000" dirty="0" smtClean="0">
                <a:latin typeface="Arial" panose="020B0604020202020204" pitchFamily="34" charset="0"/>
                <a:cs typeface="Arial" panose="020B0604020202020204" pitchFamily="34" charset="0"/>
              </a:rPr>
              <a:t> number </a:t>
            </a:r>
            <a:r>
              <a:rPr lang="en-US" sz="3000" dirty="0">
                <a:latin typeface="Arial" panose="020B0604020202020204" pitchFamily="34" charset="0"/>
                <a:cs typeface="Arial" panose="020B0604020202020204" pitchFamily="34" charset="0"/>
              </a:rPr>
              <a:t>of </a:t>
            </a:r>
            <a:r>
              <a:rPr lang="en-US" sz="3000" dirty="0" smtClean="0">
                <a:latin typeface="Arial" panose="020B0604020202020204" pitchFamily="34" charset="0"/>
                <a:cs typeface="Arial" panose="020B0604020202020204" pitchFamily="34" charset="0"/>
              </a:rPr>
              <a:t>electrons, and once it is full, any additional electrons will start to fill the next shell.”</a:t>
            </a:r>
          </a:p>
        </p:txBody>
      </p:sp>
    </p:spTree>
    <p:extLst>
      <p:ext uri="{BB962C8B-B14F-4D97-AF65-F5344CB8AC3E}">
        <p14:creationId xmlns:p14="http://schemas.microsoft.com/office/powerpoint/2010/main" val="236248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3124200" y="2667000"/>
            <a:ext cx="2011680" cy="2011680"/>
          </a:xfrm>
          <a:prstGeom prst="flowChartConnector">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672840" y="3215640"/>
            <a:ext cx="914400" cy="914400"/>
          </a:xfrm>
          <a:prstGeom prst="flowChartConnector">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17" name="Flowchart: Connector 16"/>
          <p:cNvSpPr/>
          <p:nvPr/>
        </p:nvSpPr>
        <p:spPr>
          <a:xfrm>
            <a:off x="2667000" y="2209800"/>
            <a:ext cx="2926080" cy="2926080"/>
          </a:xfrm>
          <a:prstGeom prst="flowChartConnector">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41520" y="362712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627582" y="362712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67300" y="3398793"/>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67300" y="384254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01340" y="340291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101340" y="384254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61279" y="459589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11796" y="459589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61279" y="2658192"/>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20076" y="265835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84320" y="215543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94374" y="3508774"/>
            <a:ext cx="47961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Na</a:t>
            </a:r>
            <a:endParaRPr lang="en-US"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flipH="1">
            <a:off x="5359280" y="2362200"/>
            <a:ext cx="1193920" cy="51157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561811" y="2155430"/>
            <a:ext cx="1893467"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Electron Shell</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78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8</a:t>
            </a:fld>
            <a:endParaRPr lang="en-US"/>
          </a:p>
        </p:txBody>
      </p:sp>
      <p:sp>
        <p:nvSpPr>
          <p:cNvPr id="3" name="TextBox 2"/>
          <p:cNvSpPr txBox="1"/>
          <p:nvPr/>
        </p:nvSpPr>
        <p:spPr>
          <a:xfrm>
            <a:off x="609599" y="762000"/>
            <a:ext cx="7911193" cy="4708981"/>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“Wonderful,” said Josh, adding “the inner-most electron shell can hold only two electrons, so if an atom has three or more electrons they start to the fill the second shell. The next shell can hold eight electrons, and any additional electrons will have to go into the third shell, and so on.”</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Nick nodded.</a:t>
            </a:r>
          </a:p>
          <a:p>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23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972901-B4CB-4C25-A733-ECD0E94E327A}" type="slidenum">
              <a:rPr lang="en-US" smtClean="0"/>
              <a:pPr/>
              <a:t>9</a:t>
            </a:fld>
            <a:endParaRPr lang="en-US"/>
          </a:p>
        </p:txBody>
      </p:sp>
      <p:sp>
        <p:nvSpPr>
          <p:cNvPr id="3" name="TextBox 2"/>
          <p:cNvSpPr txBox="1"/>
          <p:nvPr/>
        </p:nvSpPr>
        <p:spPr>
          <a:xfrm>
            <a:off x="519793" y="762000"/>
            <a:ext cx="8001000" cy="4708981"/>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“Now, can you tell me what valence electrons are?” asked Josh.</a:t>
            </a:r>
          </a:p>
          <a:p>
            <a:endParaRPr lang="en-US" sz="3000" dirty="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Nick replied, “Sure. Valence </a:t>
            </a:r>
            <a:r>
              <a:rPr lang="en-US" sz="3000" dirty="0">
                <a:latin typeface="Arial" panose="020B0604020202020204" pitchFamily="34" charset="0"/>
                <a:cs typeface="Arial" panose="020B0604020202020204" pitchFamily="34" charset="0"/>
              </a:rPr>
              <a:t>electrons are the electrons</a:t>
            </a:r>
            <a:r>
              <a:rPr lang="en-US" sz="3000" dirty="0" smtClean="0">
                <a:latin typeface="Arial" panose="020B0604020202020204" pitchFamily="34" charset="0"/>
                <a:cs typeface="Arial" panose="020B0604020202020204" pitchFamily="34" charset="0"/>
              </a:rPr>
              <a:t> in </a:t>
            </a:r>
            <a:r>
              <a:rPr lang="en-US" sz="3000" dirty="0">
                <a:latin typeface="Arial" panose="020B0604020202020204" pitchFamily="34" charset="0"/>
                <a:cs typeface="Arial" panose="020B0604020202020204" pitchFamily="34" charset="0"/>
              </a:rPr>
              <a:t>the outermost shell of an </a:t>
            </a:r>
            <a:r>
              <a:rPr lang="en-US" sz="3000" dirty="0" smtClean="0">
                <a:latin typeface="Arial" panose="020B0604020202020204" pitchFamily="34" charset="0"/>
                <a:cs typeface="Arial" panose="020B0604020202020204" pitchFamily="34" charset="0"/>
              </a:rPr>
              <a:t>atom, called the valence shell. When its valence shell is full, an atom will be unreactive, or inert. However, when an atom’s valence shell is not full, it will chemically react with other atoms in order to fill its valence shell.”</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238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25685</TotalTime>
  <Words>2296</Words>
  <Application>Microsoft Office PowerPoint</Application>
  <PresentationFormat>On-screen Show (4:3)</PresentationFormat>
  <Paragraphs>269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Ky</cp:lastModifiedBy>
  <cp:revision>273</cp:revision>
  <dcterms:created xsi:type="dcterms:W3CDTF">2014-06-17T14:19:24Z</dcterms:created>
  <dcterms:modified xsi:type="dcterms:W3CDTF">2015-01-06T15:33:02Z</dcterms:modified>
</cp:coreProperties>
</file>