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88" r:id="rId3"/>
    <p:sldId id="257" r:id="rId4"/>
    <p:sldId id="258" r:id="rId5"/>
    <p:sldId id="276" r:id="rId6"/>
    <p:sldId id="259" r:id="rId7"/>
    <p:sldId id="291" r:id="rId8"/>
    <p:sldId id="292" r:id="rId9"/>
    <p:sldId id="293" r:id="rId10"/>
    <p:sldId id="267" r:id="rId11"/>
    <p:sldId id="272" r:id="rId12"/>
    <p:sldId id="283" r:id="rId13"/>
    <p:sldId id="273" r:id="rId14"/>
    <p:sldId id="274" r:id="rId15"/>
    <p:sldId id="289" r:id="rId16"/>
    <p:sldId id="284" r:id="rId17"/>
    <p:sldId id="269" r:id="rId18"/>
    <p:sldId id="294" r:id="rId19"/>
    <p:sldId id="264" r:id="rId20"/>
    <p:sldId id="271" r:id="rId21"/>
    <p:sldId id="266" r:id="rId22"/>
    <p:sldId id="278" r:id="rId23"/>
    <p:sldId id="279" r:id="rId24"/>
    <p:sldId id="281" r:id="rId25"/>
    <p:sldId id="287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E9E6"/>
    <a:srgbClr val="E5E67C"/>
    <a:srgbClr val="280937"/>
    <a:srgbClr val="F96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86" y="-9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ED332-3C9E-7748-881D-003B3F00CFF3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5EC12-4051-0A48-90F9-4EA1AE6F5F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EC12-4051-0A48-90F9-4EA1AE6F5F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0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FA15-9010-449E-81FC-4AE17EDAC09D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155-28CD-485B-A44A-0B316CA977DE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2E8-C772-41AC-9B29-2260ED5DC9B8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E1-C190-45A4-A38F-BCB2A0667777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1FCD-C098-4543-9294-859083858F8D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469-93D1-4140-987F-49AC84199C88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846-CC92-4B36-914D-6916AB829835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C99F-D490-49F5-9F3E-91A57FDC1C73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22BB-9FF9-455C-88F2-F8E8287DC667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21D0-113D-4E01-9A27-DC7817F34F90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0595-E9D9-4557-A201-37A187D9811B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F291-B8FD-4432-A1C5-E9C219B34A15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6531-C7B0-994F-B654-87CB0CE0C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articles/hgv20156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5QBcwd6JwE&amp;t=17s#t=40.984222486" TargetMode="External"/><Relationship Id="rId2" Type="http://schemas.openxmlformats.org/officeDocument/2006/relationships/hyperlink" Target="https://www.youtube.com/watch?v=Dn0grhu9h4g&amp;t=17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HfKs6n-mOo&amp;t=22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77056"/>
            <a:ext cx="7772400" cy="1470025"/>
          </a:xfrm>
        </p:spPr>
        <p:txBody>
          <a:bodyPr/>
          <a:lstStyle/>
          <a:p>
            <a:r>
              <a:rPr lang="en-US" dirty="0" smtClean="0"/>
              <a:t>Cystic Fibrosis: Then and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1528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Monotype Corsiva" panose="03010101010201010101" pitchFamily="66" charset="0"/>
              </a:rPr>
              <a:t>by</a:t>
            </a:r>
          </a:p>
          <a:p>
            <a:r>
              <a:rPr lang="en-US" sz="2000" dirty="0" smtClean="0"/>
              <a:t>Kathleen A. Nolan and Allen J. </a:t>
            </a:r>
            <a:r>
              <a:rPr lang="en-US" sz="2000" dirty="0" err="1" smtClean="0"/>
              <a:t>Burdowski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Biology </a:t>
            </a:r>
            <a:r>
              <a:rPr lang="en-US" sz="2000" dirty="0"/>
              <a:t>and Health Sciences</a:t>
            </a:r>
            <a:endParaRPr lang="en-US" sz="2000" dirty="0" smtClean="0"/>
          </a:p>
          <a:p>
            <a:r>
              <a:rPr lang="en-US" sz="2000" dirty="0" smtClean="0"/>
              <a:t>St. Francis College, Brooklyn, NY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i="1" dirty="0"/>
          </a:p>
        </p:txBody>
      </p:sp>
      <p:pic>
        <p:nvPicPr>
          <p:cNvPr id="4" name="Picture 3" descr="Screen Shot 2016-05-11 at 5.16.55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08" y="900265"/>
            <a:ext cx="5903726" cy="27139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7560" y="349032"/>
            <a:ext cx="4568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84200" hangingPunct="0">
              <a:spcBef>
                <a:spcPct val="0"/>
              </a:spcBef>
            </a:pPr>
            <a:r>
              <a:rPr lang="en-US" altLang="en-US" sz="1400" b="1" kern="0" dirty="0">
                <a:solidFill>
                  <a:srgbClr val="A7A7A7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  <a:sym typeface="Helvetica Light"/>
              </a:rPr>
              <a:t>NATIONAL CENTER FOR CASE STUDY TEACHING IN SCIENCE</a:t>
            </a:r>
            <a:endParaRPr lang="en-US" altLang="en-US" sz="1400" b="1" kern="0" dirty="0">
              <a:solidFill>
                <a:srgbClr val="A7A7A7">
                  <a:lumMod val="60000"/>
                  <a:lumOff val="40000"/>
                </a:srgbClr>
              </a:solidFill>
              <a:latin typeface="Palatino Linotype" pitchFamily="18" charset="0"/>
              <a:cs typeface="Calibri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6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87" y="652779"/>
            <a:ext cx="45037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80937"/>
                </a:solidFill>
              </a:rPr>
              <a:t>What is this a picture of?  </a:t>
            </a:r>
            <a:endParaRPr lang="en-US" sz="3200" b="1" dirty="0">
              <a:solidFill>
                <a:srgbClr val="28093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6694" y="5270242"/>
            <a:ext cx="4197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80937"/>
                </a:solidFill>
              </a:rPr>
              <a:t>Do you remember how this picture was made?</a:t>
            </a:r>
            <a:endParaRPr lang="en-US" sz="3200" b="1" dirty="0">
              <a:solidFill>
                <a:srgbClr val="2809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55"/>
            <a:ext cx="8229600" cy="1143000"/>
          </a:xfrm>
        </p:spPr>
        <p:txBody>
          <a:bodyPr/>
          <a:lstStyle/>
          <a:p>
            <a:r>
              <a:rPr lang="en-US" dirty="0" smtClean="0"/>
              <a:t>How was this karyotype made?</a:t>
            </a:r>
            <a:endParaRPr lang="en-US" dirty="0"/>
          </a:p>
        </p:txBody>
      </p:sp>
      <p:pic>
        <p:nvPicPr>
          <p:cNvPr id="4" name="Picture 3" descr="Screen Shot 2016-05-11 at 5.1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816" y="1204641"/>
            <a:ext cx="6292127" cy="4633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038" y="6045338"/>
            <a:ext cx="538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96AFF"/>
                </a:solidFill>
              </a:rPr>
              <a:t>What sex is this person?</a:t>
            </a:r>
            <a:endParaRPr lang="en-US" sz="2400" b="1" dirty="0">
              <a:solidFill>
                <a:srgbClr val="F96A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wanted to have a little fun….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842" y="1317811"/>
            <a:ext cx="3800267" cy="4978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8002" y="2637379"/>
            <a:ext cx="2628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….you could print, cut out, and align THESE chromosomes! </a:t>
            </a:r>
            <a:r>
              <a:rPr lang="en-US" smtClean="0">
                <a:solidFill>
                  <a:srgbClr val="CCFFCC"/>
                </a:solidFill>
              </a:rPr>
              <a:t>(optional)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2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chromosome painting is?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775" y="1848924"/>
            <a:ext cx="5453378" cy="43105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63" y="4075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gene is located at a certain spot, or </a:t>
            </a:r>
            <a:r>
              <a:rPr lang="en-US" dirty="0">
                <a:solidFill>
                  <a:srgbClr val="F96AFF"/>
                </a:solidFill>
              </a:rPr>
              <a:t>locus</a:t>
            </a:r>
            <a:r>
              <a:rPr lang="en-US" dirty="0"/>
              <a:t>, on a chromosome.  </a:t>
            </a:r>
          </a:p>
        </p:txBody>
      </p:sp>
      <p:pic>
        <p:nvPicPr>
          <p:cNvPr id="6" name="Picture 5" descr="File:Chromosome-DNA-gen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273" y="1719358"/>
            <a:ext cx="5788370" cy="48292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Freeform 8"/>
          <p:cNvSpPr/>
          <p:nvPr/>
        </p:nvSpPr>
        <p:spPr>
          <a:xfrm>
            <a:off x="3114859" y="4408494"/>
            <a:ext cx="51486" cy="3812"/>
          </a:xfrm>
          <a:custGeom>
            <a:avLst/>
            <a:gdLst>
              <a:gd name="connsiteX0" fmla="*/ 51486 w 51486"/>
              <a:gd name="connsiteY0" fmla="*/ 1906 h 3812"/>
              <a:gd name="connsiteX1" fmla="*/ 0 w 51486"/>
              <a:gd name="connsiteY1" fmla="*/ 1906 h 3812"/>
              <a:gd name="connsiteX2" fmla="*/ 51486 w 51486"/>
              <a:gd name="connsiteY2" fmla="*/ 1906 h 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86" h="3812">
                <a:moveTo>
                  <a:pt x="51486" y="1906"/>
                </a:moveTo>
                <a:cubicBezTo>
                  <a:pt x="51486" y="1906"/>
                  <a:pt x="0" y="6196"/>
                  <a:pt x="0" y="1906"/>
                </a:cubicBezTo>
                <a:cubicBezTo>
                  <a:pt x="0" y="-2384"/>
                  <a:pt x="51486" y="1906"/>
                  <a:pt x="51486" y="1906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763044" y="4530527"/>
            <a:ext cx="403302" cy="411866"/>
          </a:xfrm>
          <a:custGeom>
            <a:avLst/>
            <a:gdLst>
              <a:gd name="connsiteX0" fmla="*/ 411882 w 557757"/>
              <a:gd name="connsiteY0" fmla="*/ 34938 h 566931"/>
              <a:gd name="connsiteX1" fmla="*/ 360397 w 557757"/>
              <a:gd name="connsiteY1" fmla="*/ 26357 h 566931"/>
              <a:gd name="connsiteX2" fmla="*/ 326073 w 557757"/>
              <a:gd name="connsiteY2" fmla="*/ 17777 h 566931"/>
              <a:gd name="connsiteX3" fmla="*/ 154456 w 557757"/>
              <a:gd name="connsiteY3" fmla="*/ 26357 h 566931"/>
              <a:gd name="connsiteX4" fmla="*/ 128713 w 557757"/>
              <a:gd name="connsiteY4" fmla="*/ 34938 h 566931"/>
              <a:gd name="connsiteX5" fmla="*/ 94390 w 557757"/>
              <a:gd name="connsiteY5" fmla="*/ 43518 h 566931"/>
              <a:gd name="connsiteX6" fmla="*/ 77228 w 557757"/>
              <a:gd name="connsiteY6" fmla="*/ 77840 h 566931"/>
              <a:gd name="connsiteX7" fmla="*/ 34324 w 557757"/>
              <a:gd name="connsiteY7" fmla="*/ 103582 h 566931"/>
              <a:gd name="connsiteX8" fmla="*/ 8581 w 557757"/>
              <a:gd name="connsiteY8" fmla="*/ 137904 h 566931"/>
              <a:gd name="connsiteX9" fmla="*/ 0 w 557757"/>
              <a:gd name="connsiteY9" fmla="*/ 163646 h 566931"/>
              <a:gd name="connsiteX10" fmla="*/ 8581 w 557757"/>
              <a:gd name="connsiteY10" fmla="*/ 335257 h 566931"/>
              <a:gd name="connsiteX11" fmla="*/ 34324 w 557757"/>
              <a:gd name="connsiteY11" fmla="*/ 446804 h 566931"/>
              <a:gd name="connsiteX12" fmla="*/ 51485 w 557757"/>
              <a:gd name="connsiteY12" fmla="*/ 472546 h 566931"/>
              <a:gd name="connsiteX13" fmla="*/ 77228 w 557757"/>
              <a:gd name="connsiteY13" fmla="*/ 489707 h 566931"/>
              <a:gd name="connsiteX14" fmla="*/ 111551 w 557757"/>
              <a:gd name="connsiteY14" fmla="*/ 515448 h 566931"/>
              <a:gd name="connsiteX15" fmla="*/ 180199 w 557757"/>
              <a:gd name="connsiteY15" fmla="*/ 532609 h 566931"/>
              <a:gd name="connsiteX16" fmla="*/ 257426 w 557757"/>
              <a:gd name="connsiteY16" fmla="*/ 558351 h 566931"/>
              <a:gd name="connsiteX17" fmla="*/ 283169 w 557757"/>
              <a:gd name="connsiteY17" fmla="*/ 566931 h 566931"/>
              <a:gd name="connsiteX18" fmla="*/ 368978 w 557757"/>
              <a:gd name="connsiteY18" fmla="*/ 558351 h 566931"/>
              <a:gd name="connsiteX19" fmla="*/ 420463 w 557757"/>
              <a:gd name="connsiteY19" fmla="*/ 524029 h 566931"/>
              <a:gd name="connsiteX20" fmla="*/ 463368 w 557757"/>
              <a:gd name="connsiteY20" fmla="*/ 489707 h 566931"/>
              <a:gd name="connsiteX21" fmla="*/ 523434 w 557757"/>
              <a:gd name="connsiteY21" fmla="*/ 438223 h 566931"/>
              <a:gd name="connsiteX22" fmla="*/ 549176 w 557757"/>
              <a:gd name="connsiteY22" fmla="*/ 386740 h 566931"/>
              <a:gd name="connsiteX23" fmla="*/ 557757 w 557757"/>
              <a:gd name="connsiteY23" fmla="*/ 360998 h 566931"/>
              <a:gd name="connsiteX24" fmla="*/ 549176 w 557757"/>
              <a:gd name="connsiteY24" fmla="*/ 95002 h 566931"/>
              <a:gd name="connsiteX25" fmla="*/ 532015 w 557757"/>
              <a:gd name="connsiteY25" fmla="*/ 69260 h 566931"/>
              <a:gd name="connsiteX26" fmla="*/ 506272 w 557757"/>
              <a:gd name="connsiteY26" fmla="*/ 52099 h 566931"/>
              <a:gd name="connsiteX27" fmla="*/ 489110 w 557757"/>
              <a:gd name="connsiteY27" fmla="*/ 26357 h 566931"/>
              <a:gd name="connsiteX28" fmla="*/ 437625 w 557757"/>
              <a:gd name="connsiteY28" fmla="*/ 616 h 566931"/>
              <a:gd name="connsiteX29" fmla="*/ 326073 w 557757"/>
              <a:gd name="connsiteY29" fmla="*/ 17777 h 56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7757" h="566931">
                <a:moveTo>
                  <a:pt x="411882" y="34938"/>
                </a:moveTo>
                <a:cubicBezTo>
                  <a:pt x="394720" y="32078"/>
                  <a:pt x="377458" y="29769"/>
                  <a:pt x="360397" y="26357"/>
                </a:cubicBezTo>
                <a:cubicBezTo>
                  <a:pt x="348833" y="24044"/>
                  <a:pt x="337866" y="17777"/>
                  <a:pt x="326073" y="17777"/>
                </a:cubicBezTo>
                <a:cubicBezTo>
                  <a:pt x="268796" y="17777"/>
                  <a:pt x="211662" y="23497"/>
                  <a:pt x="154456" y="26357"/>
                </a:cubicBezTo>
                <a:cubicBezTo>
                  <a:pt x="145875" y="29217"/>
                  <a:pt x="137410" y="32453"/>
                  <a:pt x="128713" y="34938"/>
                </a:cubicBezTo>
                <a:cubicBezTo>
                  <a:pt x="117374" y="38178"/>
                  <a:pt x="103450" y="35968"/>
                  <a:pt x="94390" y="43518"/>
                </a:cubicBezTo>
                <a:cubicBezTo>
                  <a:pt x="84563" y="51706"/>
                  <a:pt x="84323" y="67197"/>
                  <a:pt x="77228" y="77840"/>
                </a:cubicBezTo>
                <a:cubicBezTo>
                  <a:pt x="63766" y="98033"/>
                  <a:pt x="56455" y="96206"/>
                  <a:pt x="34324" y="103582"/>
                </a:cubicBezTo>
                <a:cubicBezTo>
                  <a:pt x="25743" y="115023"/>
                  <a:pt x="15677" y="125487"/>
                  <a:pt x="8581" y="137904"/>
                </a:cubicBezTo>
                <a:cubicBezTo>
                  <a:pt x="4093" y="145757"/>
                  <a:pt x="0" y="154601"/>
                  <a:pt x="0" y="163646"/>
                </a:cubicBezTo>
                <a:cubicBezTo>
                  <a:pt x="0" y="220921"/>
                  <a:pt x="4350" y="278138"/>
                  <a:pt x="8581" y="335257"/>
                </a:cubicBezTo>
                <a:cubicBezTo>
                  <a:pt x="10394" y="359737"/>
                  <a:pt x="19107" y="423979"/>
                  <a:pt x="34324" y="446804"/>
                </a:cubicBezTo>
                <a:cubicBezTo>
                  <a:pt x="40044" y="455385"/>
                  <a:pt x="44193" y="465254"/>
                  <a:pt x="51485" y="472546"/>
                </a:cubicBezTo>
                <a:cubicBezTo>
                  <a:pt x="58777" y="479838"/>
                  <a:pt x="68836" y="483713"/>
                  <a:pt x="77228" y="489707"/>
                </a:cubicBezTo>
                <a:cubicBezTo>
                  <a:pt x="88865" y="498019"/>
                  <a:pt x="99134" y="508353"/>
                  <a:pt x="111551" y="515448"/>
                </a:cubicBezTo>
                <a:cubicBezTo>
                  <a:pt x="127403" y="524506"/>
                  <a:pt x="166684" y="528923"/>
                  <a:pt x="180199" y="532609"/>
                </a:cubicBezTo>
                <a:cubicBezTo>
                  <a:pt x="180236" y="532619"/>
                  <a:pt x="244537" y="554055"/>
                  <a:pt x="257426" y="558351"/>
                </a:cubicBezTo>
                <a:lnTo>
                  <a:pt x="283169" y="566931"/>
                </a:lnTo>
                <a:cubicBezTo>
                  <a:pt x="311772" y="564071"/>
                  <a:pt x="341541" y="566925"/>
                  <a:pt x="368978" y="558351"/>
                </a:cubicBezTo>
                <a:cubicBezTo>
                  <a:pt x="388665" y="552199"/>
                  <a:pt x="420463" y="524029"/>
                  <a:pt x="420463" y="524029"/>
                </a:cubicBezTo>
                <a:cubicBezTo>
                  <a:pt x="453030" y="475181"/>
                  <a:pt x="418731" y="515213"/>
                  <a:pt x="463368" y="489707"/>
                </a:cubicBezTo>
                <a:cubicBezTo>
                  <a:pt x="489050" y="475032"/>
                  <a:pt x="503148" y="458508"/>
                  <a:pt x="523434" y="438223"/>
                </a:cubicBezTo>
                <a:cubicBezTo>
                  <a:pt x="545003" y="373520"/>
                  <a:pt x="515907" y="453278"/>
                  <a:pt x="549176" y="386740"/>
                </a:cubicBezTo>
                <a:cubicBezTo>
                  <a:pt x="553221" y="378650"/>
                  <a:pt x="554897" y="369579"/>
                  <a:pt x="557757" y="360998"/>
                </a:cubicBezTo>
                <a:cubicBezTo>
                  <a:pt x="554897" y="272333"/>
                  <a:pt x="556973" y="183370"/>
                  <a:pt x="549176" y="95002"/>
                </a:cubicBezTo>
                <a:cubicBezTo>
                  <a:pt x="548270" y="84729"/>
                  <a:pt x="539307" y="76552"/>
                  <a:pt x="532015" y="69260"/>
                </a:cubicBezTo>
                <a:cubicBezTo>
                  <a:pt x="524723" y="61968"/>
                  <a:pt x="514853" y="57819"/>
                  <a:pt x="506272" y="52099"/>
                </a:cubicBezTo>
                <a:cubicBezTo>
                  <a:pt x="500551" y="43518"/>
                  <a:pt x="496402" y="33649"/>
                  <a:pt x="489110" y="26357"/>
                </a:cubicBezTo>
                <a:cubicBezTo>
                  <a:pt x="472475" y="9722"/>
                  <a:pt x="458563" y="7594"/>
                  <a:pt x="437625" y="616"/>
                </a:cubicBezTo>
                <a:cubicBezTo>
                  <a:pt x="330623" y="9532"/>
                  <a:pt x="359009" y="-15159"/>
                  <a:pt x="326073" y="17777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Genes are composed of DNA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33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Genes are located on chromosomes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Book ≈  chromosome-----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Gene ≈ </a:t>
            </a:r>
            <a:r>
              <a:rPr lang="en-US" dirty="0" smtClean="0"/>
              <a:t> chapter----------</a:t>
            </a:r>
          </a:p>
          <a:p>
            <a:r>
              <a:rPr lang="en-US" dirty="0" smtClean="0"/>
              <a:t>DNA </a:t>
            </a:r>
            <a:r>
              <a:rPr lang="en-US" dirty="0"/>
              <a:t>≈ </a:t>
            </a:r>
            <a:r>
              <a:rPr lang="en-US" dirty="0" smtClean="0"/>
              <a:t> </a:t>
            </a:r>
            <a:r>
              <a:rPr lang="en-US" dirty="0"/>
              <a:t>letters on a </a:t>
            </a:r>
            <a:r>
              <a:rPr lang="en-US" dirty="0" smtClean="0"/>
              <a:t>page-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094" y="3137441"/>
            <a:ext cx="3332706" cy="2619516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>
            <a:off x="4461382" y="3132897"/>
            <a:ext cx="822960" cy="822960"/>
          </a:xfrm>
          <a:prstGeom prst="stripedRightArrow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>
            <a:off x="4769991" y="5346070"/>
            <a:ext cx="841055" cy="484632"/>
          </a:xfrm>
          <a:prstGeom prst="striped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4452948" y="4861438"/>
            <a:ext cx="978408" cy="484632"/>
          </a:xfrm>
          <a:prstGeom prst="striped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Diagram of Chromosome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3000"/>
            <a:ext cx="5363132" cy="52022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gene is on 7q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does that mean??</a:t>
            </a:r>
          </a:p>
          <a:p>
            <a:endParaRPr lang="en-US" dirty="0"/>
          </a:p>
          <a:p>
            <a:r>
              <a:rPr lang="en-US" dirty="0" smtClean="0"/>
              <a:t>The CF gene is actually the CF</a:t>
            </a:r>
            <a:r>
              <a:rPr lang="en-US" dirty="0" smtClean="0">
                <a:solidFill>
                  <a:srgbClr val="F96AFF"/>
                </a:solidFill>
              </a:rPr>
              <a:t>T</a:t>
            </a:r>
            <a:r>
              <a:rPr lang="en-US" b="1" dirty="0" smtClean="0">
                <a:solidFill>
                  <a:srgbClr val="FFFF00"/>
                </a:solidFill>
              </a:rPr>
              <a:t>R</a:t>
            </a:r>
            <a:r>
              <a:rPr lang="en-US" dirty="0" smtClean="0"/>
              <a:t> gene.  </a:t>
            </a:r>
          </a:p>
          <a:p>
            <a:endParaRPr lang="en-US" dirty="0" smtClean="0"/>
          </a:p>
          <a:p>
            <a:r>
              <a:rPr lang="en-US" dirty="0" smtClean="0"/>
              <a:t>That stands for </a:t>
            </a:r>
            <a:r>
              <a:rPr lang="en-US" b="1" dirty="0">
                <a:solidFill>
                  <a:srgbClr val="F96AFF"/>
                </a:solidFill>
              </a:rPr>
              <a:t>transmembrane</a:t>
            </a:r>
            <a:r>
              <a:rPr lang="en-US" dirty="0" smtClean="0"/>
              <a:t> conductance </a:t>
            </a:r>
            <a:r>
              <a:rPr lang="en-US" b="1" dirty="0" smtClean="0">
                <a:solidFill>
                  <a:srgbClr val="FFFF00"/>
                </a:solidFill>
              </a:rPr>
              <a:t>regulatory</a:t>
            </a:r>
            <a:r>
              <a:rPr lang="en-US" dirty="0" smtClean="0"/>
              <a:t> protein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NORMAL</a:t>
            </a:r>
            <a:r>
              <a:rPr lang="en-US" dirty="0" smtClean="0"/>
              <a:t> CFTR gene codes for a protein that regulates the passage of </a:t>
            </a:r>
            <a:r>
              <a:rPr lang="en-US" dirty="0" smtClean="0">
                <a:solidFill>
                  <a:srgbClr val="CCFFCC"/>
                </a:solidFill>
              </a:rPr>
              <a:t>chloride</a:t>
            </a:r>
            <a:r>
              <a:rPr lang="en-US" dirty="0" smtClean="0"/>
              <a:t> from the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inside</a:t>
            </a:r>
            <a:r>
              <a:rPr lang="en-US" dirty="0" smtClean="0"/>
              <a:t> of the cell to the </a:t>
            </a:r>
            <a:r>
              <a:rPr lang="en-US" dirty="0" smtClean="0">
                <a:solidFill>
                  <a:srgbClr val="FF0000"/>
                </a:solidFill>
              </a:rPr>
              <a:t>outside</a:t>
            </a:r>
            <a:r>
              <a:rPr lang="en-US" dirty="0" smtClean="0"/>
              <a:t> of the cell.</a:t>
            </a:r>
          </a:p>
          <a:p>
            <a:endParaRPr lang="en-US" dirty="0"/>
          </a:p>
          <a:p>
            <a:r>
              <a:rPr lang="en-US" dirty="0" smtClean="0"/>
              <a:t>People with CF have a </a:t>
            </a:r>
            <a:r>
              <a:rPr lang="en-US" b="1" dirty="0" smtClean="0">
                <a:solidFill>
                  <a:srgbClr val="34E9E6"/>
                </a:solidFill>
              </a:rPr>
              <a:t>MUTANT</a:t>
            </a:r>
            <a:r>
              <a:rPr lang="en-US" dirty="0" smtClean="0"/>
              <a:t> form of the </a:t>
            </a:r>
            <a:r>
              <a:rPr lang="en-US" dirty="0"/>
              <a:t>CF</a:t>
            </a:r>
            <a:r>
              <a:rPr lang="en-US" dirty="0">
                <a:solidFill>
                  <a:srgbClr val="F96AFF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R</a:t>
            </a:r>
            <a:r>
              <a:rPr lang="en-US" dirty="0" smtClean="0"/>
              <a:t> gene and thus make an 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ABNORMAL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NON-FUNCTIONING </a:t>
            </a:r>
            <a:r>
              <a:rPr lang="en-US" dirty="0"/>
              <a:t>CF</a:t>
            </a:r>
            <a:r>
              <a:rPr lang="en-US" dirty="0">
                <a:solidFill>
                  <a:srgbClr val="F96AFF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R</a:t>
            </a:r>
            <a:r>
              <a:rPr lang="en-US" dirty="0" smtClean="0"/>
              <a:t> protein.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CQ #3:  Cystic fibrosis is a disease in which: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600200"/>
            <a:ext cx="8164286" cy="4525963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. there is a gene that produces a faulty red blood cell.</a:t>
            </a:r>
          </a:p>
          <a:p>
            <a:r>
              <a:rPr lang="en-US" dirty="0">
                <a:solidFill>
                  <a:srgbClr val="FFFF00"/>
                </a:solidFill>
              </a:rPr>
              <a:t>b</a:t>
            </a:r>
            <a:r>
              <a:rPr lang="en-US" dirty="0" smtClean="0">
                <a:solidFill>
                  <a:srgbClr val="FFFF00"/>
                </a:solidFill>
              </a:rPr>
              <a:t>.  the body produces no insulin.</a:t>
            </a:r>
          </a:p>
          <a:p>
            <a:r>
              <a:rPr lang="en-US" dirty="0">
                <a:solidFill>
                  <a:srgbClr val="CCFFCC"/>
                </a:solidFill>
              </a:rPr>
              <a:t>c</a:t>
            </a:r>
            <a:r>
              <a:rPr lang="en-US" dirty="0" smtClean="0">
                <a:solidFill>
                  <a:srgbClr val="CCFFCC"/>
                </a:solidFill>
              </a:rPr>
              <a:t>.  there is a gene that produces a mucus that is too viscous.</a:t>
            </a:r>
          </a:p>
          <a:p>
            <a:r>
              <a:rPr lang="en-US" dirty="0">
                <a:solidFill>
                  <a:srgbClr val="F96AFF"/>
                </a:solidFill>
              </a:rPr>
              <a:t>d</a:t>
            </a:r>
            <a:r>
              <a:rPr lang="en-US" dirty="0" smtClean="0">
                <a:solidFill>
                  <a:srgbClr val="F96AFF"/>
                </a:solidFill>
              </a:rPr>
              <a:t>. there is uncontrolled nervous activity.</a:t>
            </a:r>
          </a:p>
          <a:p>
            <a:r>
              <a:rPr lang="en-US" dirty="0"/>
              <a:t>e</a:t>
            </a:r>
            <a:r>
              <a:rPr lang="en-US" dirty="0" smtClean="0"/>
              <a:t>. there is uncontrolled weight 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CQ #4  What is NOT a complication of </a:t>
            </a:r>
            <a:r>
              <a:rPr lang="en-US" dirty="0"/>
              <a:t>c</a:t>
            </a:r>
            <a:r>
              <a:rPr lang="en-US" dirty="0" smtClean="0"/>
              <a:t>ystic fibrosis?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4" y="1714500"/>
            <a:ext cx="804998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a.  Liver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disease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b.  Portal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hypertension (spleen enlarged)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c.  Pancreatic dysfunction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514350" indent="-514350">
              <a:buAutoNum type="alphaLcPeriod" startAt="4"/>
            </a:pPr>
            <a:r>
              <a:rPr lang="en-US" dirty="0" smtClean="0">
                <a:solidFill>
                  <a:srgbClr val="CCFFCC"/>
                </a:solidFill>
              </a:rPr>
              <a:t>Salty sweat</a:t>
            </a:r>
          </a:p>
          <a:p>
            <a:pPr marL="514350" indent="-514350">
              <a:buAutoNum type="alphaLcPeriod" startAt="4"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besity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Students, before coming to class you should have: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0829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Watched the 4.5 minute video “Cystic Fibrosis:  Then and Now.”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494" y="3764430"/>
            <a:ext cx="3657600" cy="260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882" y="1796623"/>
            <a:ext cx="7425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CFFCC"/>
                </a:solidFill>
              </a:rPr>
              <a:t>How is it determined and how might it change?</a:t>
            </a:r>
            <a:endParaRPr lang="en-US" sz="4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“life expectancy” mean?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CQ #5  The mean life expectancy for someone with cystic fibrosis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128" y="1600200"/>
            <a:ext cx="7984671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.  20</a:t>
            </a:r>
          </a:p>
          <a:p>
            <a:r>
              <a:rPr lang="en-US" dirty="0">
                <a:solidFill>
                  <a:srgbClr val="FDEADA"/>
                </a:solidFill>
              </a:rPr>
              <a:t>b</a:t>
            </a:r>
            <a:r>
              <a:rPr lang="en-US" dirty="0" smtClean="0">
                <a:solidFill>
                  <a:srgbClr val="FDEADA"/>
                </a:solidFill>
              </a:rPr>
              <a:t>.  30</a:t>
            </a:r>
          </a:p>
          <a:p>
            <a:r>
              <a:rPr lang="en-US" dirty="0">
                <a:solidFill>
                  <a:srgbClr val="E5E67C"/>
                </a:solidFill>
              </a:rPr>
              <a:t>c</a:t>
            </a:r>
            <a:r>
              <a:rPr lang="en-US" dirty="0" smtClean="0">
                <a:solidFill>
                  <a:srgbClr val="E5E67C"/>
                </a:solidFill>
              </a:rPr>
              <a:t>.  40</a:t>
            </a:r>
          </a:p>
          <a:p>
            <a:r>
              <a:rPr lang="en-US" dirty="0">
                <a:solidFill>
                  <a:srgbClr val="CCFFCC"/>
                </a:solidFill>
              </a:rPr>
              <a:t>d</a:t>
            </a:r>
            <a:r>
              <a:rPr lang="en-US" dirty="0" smtClean="0">
                <a:solidFill>
                  <a:srgbClr val="CCFFCC"/>
                </a:solidFill>
              </a:rPr>
              <a:t>.  50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 60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72670"/>
            <a:ext cx="8552329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dirty="0" smtClean="0"/>
              <a:t>If the </a:t>
            </a:r>
            <a:r>
              <a:rPr lang="en-US" sz="5400" dirty="0" smtClean="0">
                <a:solidFill>
                  <a:srgbClr val="3366FF"/>
                </a:solidFill>
              </a:rPr>
              <a:t>CFTR gene </a:t>
            </a:r>
            <a:r>
              <a:rPr lang="en-US" sz="5400" dirty="0" smtClean="0"/>
              <a:t>is </a:t>
            </a:r>
            <a:r>
              <a:rPr lang="en-US" sz="5400" dirty="0" smtClean="0">
                <a:solidFill>
                  <a:srgbClr val="FFFF00"/>
                </a:solidFill>
              </a:rPr>
              <a:t>1540 amino acids long, </a:t>
            </a:r>
            <a:r>
              <a:rPr lang="en-US" sz="5400" dirty="0" smtClean="0"/>
              <a:t>how many </a:t>
            </a:r>
            <a:r>
              <a:rPr lang="en-US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DNA bases </a:t>
            </a:r>
            <a:r>
              <a:rPr lang="en-US" sz="5400" dirty="0" smtClean="0"/>
              <a:t>were necessary to code for the </a:t>
            </a:r>
            <a:r>
              <a:rPr lang="en-US" sz="5400" dirty="0" smtClean="0">
                <a:solidFill>
                  <a:srgbClr val="FF6600"/>
                </a:solidFill>
              </a:rPr>
              <a:t>FUNCTIONAL </a:t>
            </a:r>
            <a:r>
              <a:rPr lang="en-US" sz="5400" dirty="0" smtClean="0"/>
              <a:t>part of the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CFTR protein?</a:t>
            </a:r>
            <a:endParaRPr lang="en-US" sz="5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4,620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That is plenty of base pairs that might undergo mutations!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5-29 at 12.3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667"/>
            <a:ext cx="9144000" cy="48220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92"/>
            <a:ext cx="8229600" cy="1143000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5" name="Picture 4" descr="Screen Shot 2017-08-19 at 10.22.56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09" y="1259183"/>
            <a:ext cx="8867913" cy="3909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347" y="5392108"/>
            <a:ext cx="7443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Mutant allele in PURPLE is most common—others are rarer in this study of Chinese patients. </a:t>
            </a:r>
            <a:r>
              <a:rPr lang="en-US" u="sng" dirty="0">
                <a:hlinkClick r:id="rId3"/>
              </a:rPr>
              <a:t>http://www.nature.com/articles/hgv201563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For homework, watch </a:t>
            </a:r>
            <a:r>
              <a:rPr lang="en-US" dirty="0" smtClean="0"/>
              <a:t>the two videos below and hand in a 2-3 page reaction paper for each.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9303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Video I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—Living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with Cystic Fibrosis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hlinkClick r:id="rId2"/>
              </a:rPr>
              <a:t>https://www.youtube.com/watch?v=Dn0grhu9h4g&amp;t=</a:t>
            </a:r>
            <a:r>
              <a:rPr lang="en-US" u="sng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hlinkClick r:id="rId2"/>
              </a:rPr>
              <a:t>17s</a:t>
            </a:r>
            <a:endParaRPr lang="en-US" u="sng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(Holly did a follow-up video in 2013 two yrs. later, but it is optional.  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hlinkClick r:id="rId3"/>
              </a:rPr>
              <a:t>https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hlinkClick r:id="rId3"/>
              </a:rPr>
              <a:t>://</a:t>
            </a:r>
            <a:r>
              <a:rPr lang="en-US" u="sng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hlinkClick r:id="rId3"/>
              </a:rPr>
              <a:t>www.youtube.com/watch?v=p5QBcwd6JwE&amp;t=17s#t=40.984222486</a:t>
            </a:r>
            <a:endParaRPr lang="en-US" u="sng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CFFCC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Video 2—My Life Expectancy</a:t>
            </a:r>
            <a:endParaRPr lang="en-US" dirty="0">
              <a:solidFill>
                <a:srgbClr val="CCFFCC"/>
              </a:solidFill>
            </a:endParaRPr>
          </a:p>
          <a:p>
            <a:pPr marL="0" indent="0">
              <a:buNone/>
            </a:pPr>
            <a:r>
              <a:rPr lang="en-US" u="sng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hlinkClick r:id="rId4"/>
              </a:rPr>
              <a:t>https://www.youtube.com/watch?v=mHfKs6n-mOo&amp;t=22s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 close attention to this scenario…….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 true story….</a:t>
            </a:r>
          </a:p>
          <a:p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doctor informs a young father that his </a:t>
            </a:r>
            <a:r>
              <a:rPr lang="en-US" dirty="0" smtClean="0">
                <a:solidFill>
                  <a:srgbClr val="FFFF00"/>
                </a:solidFill>
              </a:rPr>
              <a:t>newborn baby boy </a:t>
            </a:r>
            <a:r>
              <a:rPr lang="en-US" dirty="0">
                <a:solidFill>
                  <a:srgbClr val="FFFF00"/>
                </a:solidFill>
              </a:rPr>
              <a:t>has cystic fibrosis.  </a:t>
            </a:r>
          </a:p>
          <a:p>
            <a:r>
              <a:rPr lang="en-US" b="1" dirty="0">
                <a:solidFill>
                  <a:schemeClr val="accent3"/>
                </a:solidFill>
              </a:rPr>
              <a:t>The father says, “Yes, that would make sense as I am a carrier for cystic fibrosis.”</a:t>
            </a:r>
          </a:p>
          <a:p>
            <a:r>
              <a:rPr lang="en-US" dirty="0" smtClean="0"/>
              <a:t>But the </a:t>
            </a:r>
            <a:r>
              <a:rPr lang="en-US" dirty="0"/>
              <a:t>grandfather says, “No, the baby can’t have cystic fibrosis---</a:t>
            </a:r>
            <a:r>
              <a:rPr lang="en-US" dirty="0">
                <a:solidFill>
                  <a:srgbClr val="F96AFF"/>
                </a:solidFill>
              </a:rPr>
              <a:t>my daughter, the mother, was extensively genetically tested and she does not have the gene for cystic fibrosis</a:t>
            </a:r>
            <a:r>
              <a:rPr lang="en-US" dirty="0" smtClean="0">
                <a:solidFill>
                  <a:srgbClr val="F96AFF"/>
                </a:solidFill>
              </a:rPr>
              <a:t>.”</a:t>
            </a:r>
            <a:endParaRPr lang="en-US" dirty="0">
              <a:solidFill>
                <a:srgbClr val="F96A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545" y="1119517"/>
            <a:ext cx="1449294" cy="9613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82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is </a:t>
            </a:r>
            <a:r>
              <a:rPr lang="en-US" dirty="0" smtClean="0"/>
              <a:t>correct?  </a:t>
            </a:r>
            <a:r>
              <a:rPr lang="en-US" dirty="0"/>
              <a:t>T</a:t>
            </a:r>
            <a:r>
              <a:rPr lang="en-US" dirty="0" smtClean="0"/>
              <a:t>he doctor or the </a:t>
            </a:r>
            <a:r>
              <a:rPr lang="en-US" dirty="0" smtClean="0"/>
              <a:t>grandfather?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1938406"/>
            <a:ext cx="1200524" cy="357476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33872" y="2199991"/>
            <a:ext cx="2852928" cy="3313176"/>
            <a:chOff x="2998821" y="1409847"/>
            <a:chExt cx="2852928" cy="33131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821" y="1409847"/>
              <a:ext cx="2852928" cy="33131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780119" y="2446213"/>
              <a:ext cx="191247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PI</a:t>
              </a:r>
              <a:r>
                <a:rPr lang="en-US" sz="3200" b="1" dirty="0" smtClean="0">
                  <a:solidFill>
                    <a:srgbClr val="FFFF00"/>
                  </a:solidFill>
                </a:rPr>
                <a:t>CK ME!!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06015" y="3681960"/>
            <a:ext cx="2524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WHY?</a:t>
            </a:r>
            <a:endParaRPr 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grandfather!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670" y="5163641"/>
            <a:ext cx="2157507" cy="790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/>
              <a:t>WHY?</a:t>
            </a:r>
            <a:endParaRPr lang="en-US" sz="6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330298" y="1633071"/>
            <a:ext cx="2852928" cy="3313176"/>
            <a:chOff x="3330298" y="1633071"/>
            <a:chExt cx="2852928" cy="33131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0298" y="1633071"/>
              <a:ext cx="2852928" cy="33131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780119" y="2446213"/>
              <a:ext cx="191247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PI</a:t>
              </a:r>
              <a:r>
                <a:rPr lang="en-US" sz="3200" b="1" dirty="0" smtClean="0">
                  <a:solidFill>
                    <a:srgbClr val="FFFF00"/>
                  </a:solidFill>
                </a:rPr>
                <a:t>CK ME!!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 between…..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cystic fibrosis (or any other disease for that matter)  or:</a:t>
            </a:r>
            <a:endParaRPr lang="en-US" dirty="0"/>
          </a:p>
          <a:p>
            <a:r>
              <a:rPr lang="en-US" dirty="0" smtClean="0"/>
              <a:t>Having a gene for cystic fibrosis?</a:t>
            </a:r>
          </a:p>
          <a:p>
            <a:endParaRPr lang="en-US" dirty="0"/>
          </a:p>
          <a:p>
            <a:r>
              <a:rPr lang="en-US" dirty="0" smtClean="0"/>
              <a:t>WHAT DO THE ABOVE TWO STATEMENTS MEAN?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CQ#1: </a:t>
            </a:r>
            <a:r>
              <a:rPr lang="en-US" dirty="0"/>
              <a:t>Cystic fibrosis is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06" y="1600200"/>
            <a:ext cx="8139793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a.  an </a:t>
            </a:r>
            <a:r>
              <a:rPr lang="en-US" dirty="0">
                <a:solidFill>
                  <a:srgbClr val="CCFFCC"/>
                </a:solidFill>
              </a:rPr>
              <a:t>autosomal dominant </a:t>
            </a:r>
            <a:r>
              <a:rPr lang="en-US" dirty="0"/>
              <a:t>disease</a:t>
            </a:r>
          </a:p>
          <a:p>
            <a:pPr marL="0" lvl="0" indent="0">
              <a:buNone/>
            </a:pPr>
            <a:r>
              <a:rPr lang="en-US" dirty="0" smtClean="0"/>
              <a:t>b.  an </a:t>
            </a:r>
            <a:r>
              <a:rPr lang="en-US" dirty="0">
                <a:solidFill>
                  <a:srgbClr val="F96AFF"/>
                </a:solidFill>
              </a:rPr>
              <a:t>autosomal recessive </a:t>
            </a:r>
            <a:r>
              <a:rPr lang="en-US" dirty="0"/>
              <a:t>disease</a:t>
            </a:r>
          </a:p>
          <a:p>
            <a:pPr marL="0" lvl="0" indent="0">
              <a:buNone/>
            </a:pPr>
            <a:r>
              <a:rPr lang="en-US" dirty="0" smtClean="0"/>
              <a:t>c.  a </a:t>
            </a:r>
            <a:r>
              <a:rPr lang="en-US" dirty="0">
                <a:solidFill>
                  <a:schemeClr val="accent5"/>
                </a:solidFill>
              </a:rPr>
              <a:t>sex-linked dominant </a:t>
            </a:r>
            <a:r>
              <a:rPr lang="en-US" dirty="0"/>
              <a:t>disease</a:t>
            </a:r>
          </a:p>
          <a:p>
            <a:pPr marL="0" lvl="0" indent="0">
              <a:buNone/>
            </a:pPr>
            <a:r>
              <a:rPr lang="en-US" dirty="0" smtClean="0"/>
              <a:t>d.  a </a:t>
            </a:r>
            <a:r>
              <a:rPr lang="en-US" dirty="0">
                <a:solidFill>
                  <a:srgbClr val="FF0000"/>
                </a:solidFill>
              </a:rPr>
              <a:t>sex-linked recessive </a:t>
            </a:r>
            <a:r>
              <a:rPr lang="en-US" dirty="0"/>
              <a:t>disease</a:t>
            </a:r>
          </a:p>
          <a:p>
            <a:pPr marL="0" lvl="0" indent="0">
              <a:buNone/>
            </a:pPr>
            <a:r>
              <a:rPr lang="en-US" dirty="0" smtClean="0"/>
              <a:t>e.  a </a:t>
            </a:r>
            <a:r>
              <a:rPr lang="en-US" dirty="0">
                <a:solidFill>
                  <a:srgbClr val="FFFF00"/>
                </a:solidFill>
              </a:rPr>
              <a:t>spontaneous mutation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Punnett squares that depict inheritance of all of the below: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336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an </a:t>
            </a:r>
            <a:r>
              <a:rPr lang="en-US" dirty="0">
                <a:solidFill>
                  <a:srgbClr val="CCFFCC"/>
                </a:solidFill>
              </a:rPr>
              <a:t>autosomal dominant </a:t>
            </a:r>
            <a:r>
              <a:rPr lang="en-US" dirty="0"/>
              <a:t>disease</a:t>
            </a:r>
          </a:p>
          <a:p>
            <a:pPr lvl="0"/>
            <a:r>
              <a:rPr lang="en-US" dirty="0"/>
              <a:t>an </a:t>
            </a:r>
            <a:r>
              <a:rPr lang="en-US" dirty="0">
                <a:solidFill>
                  <a:srgbClr val="F96AFF"/>
                </a:solidFill>
              </a:rPr>
              <a:t>autosomal recessive </a:t>
            </a:r>
            <a:r>
              <a:rPr lang="en-US" dirty="0"/>
              <a:t>disease</a:t>
            </a:r>
          </a:p>
          <a:p>
            <a:pPr lvl="0"/>
            <a:r>
              <a:rPr lang="en-US" dirty="0"/>
              <a:t>a </a:t>
            </a:r>
            <a:r>
              <a:rPr lang="en-US" dirty="0">
                <a:solidFill>
                  <a:schemeClr val="accent5"/>
                </a:solidFill>
              </a:rPr>
              <a:t>sex-linked dominant </a:t>
            </a:r>
            <a:r>
              <a:rPr lang="en-US" dirty="0"/>
              <a:t>disease</a:t>
            </a:r>
          </a:p>
          <a:p>
            <a:pPr lvl="0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sex-linked recessive </a:t>
            </a:r>
            <a:r>
              <a:rPr lang="en-US" dirty="0"/>
              <a:t>disease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8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CQ #2 </a:t>
            </a:r>
            <a:r>
              <a:rPr lang="en-US" dirty="0"/>
              <a:t>Which is the correct statement? </a:t>
            </a:r>
            <a:r>
              <a:rPr lang="en-US" sz="3100" dirty="0"/>
              <a:t>(There could be more than one correct </a:t>
            </a:r>
            <a:r>
              <a:rPr lang="en-US" sz="3100" dirty="0" smtClean="0"/>
              <a:t>answer.)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92" y="2017988"/>
            <a:ext cx="8090807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a. One</a:t>
            </a:r>
            <a:r>
              <a:rPr lang="en-US" dirty="0">
                <a:solidFill>
                  <a:srgbClr val="FFFF00"/>
                </a:solidFill>
              </a:rPr>
              <a:t>-fourth of  the children of two carriers will get cystic </a:t>
            </a:r>
            <a:r>
              <a:rPr lang="en-US" dirty="0" smtClean="0">
                <a:solidFill>
                  <a:srgbClr val="FFFF00"/>
                </a:solidFill>
              </a:rPr>
              <a:t>fibrosis.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CCFFCC"/>
                </a:solidFill>
              </a:rPr>
              <a:t>b.  25</a:t>
            </a:r>
            <a:r>
              <a:rPr lang="en-US" dirty="0">
                <a:solidFill>
                  <a:srgbClr val="CCFFCC"/>
                </a:solidFill>
              </a:rPr>
              <a:t>% of the children of two carriers will get cystic </a:t>
            </a:r>
            <a:r>
              <a:rPr lang="en-US" dirty="0" smtClean="0">
                <a:solidFill>
                  <a:srgbClr val="CCFFCC"/>
                </a:solidFill>
              </a:rPr>
              <a:t>fibrosis.</a:t>
            </a:r>
            <a:endParaRPr lang="en-US" dirty="0">
              <a:solidFill>
                <a:srgbClr val="CCFFCC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c.  50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% of the children of two carriers will get cystic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fibrosis.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F96AFF"/>
                </a:solidFill>
              </a:rPr>
              <a:t>d.  There </a:t>
            </a:r>
            <a:r>
              <a:rPr lang="en-US" dirty="0">
                <a:solidFill>
                  <a:srgbClr val="F96AFF"/>
                </a:solidFill>
              </a:rPr>
              <a:t>is a 25% chance that a child will have cystic fibrosis if both parents are </a:t>
            </a:r>
            <a:r>
              <a:rPr lang="en-US" dirty="0" smtClean="0">
                <a:solidFill>
                  <a:srgbClr val="F96AFF"/>
                </a:solidFill>
              </a:rPr>
              <a:t>carriers.</a:t>
            </a:r>
            <a:endParaRPr lang="en-US" dirty="0">
              <a:solidFill>
                <a:srgbClr val="F96AFF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e.  There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is a 25% chance that a second child will have cystic fibrosis if both parents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carriers.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6531-C7B0-994F-B654-87CB0CE0C2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25873</TotalTime>
  <Words>838</Words>
  <Application>Microsoft Office PowerPoint</Application>
  <PresentationFormat>On-screen Show (4:3)</PresentationFormat>
  <Paragraphs>131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Black</vt:lpstr>
      <vt:lpstr>Cystic Fibrosis: Then and Now</vt:lpstr>
      <vt:lpstr>Students, before coming to class you should have:</vt:lpstr>
      <vt:lpstr>Pay close attention to this scenario…….</vt:lpstr>
      <vt:lpstr>Who is correct?  The doctor or the grandfather?   </vt:lpstr>
      <vt:lpstr>The grandfather!</vt:lpstr>
      <vt:lpstr>What is the difference between…..</vt:lpstr>
      <vt:lpstr>CQ#1: Cystic fibrosis is:</vt:lpstr>
      <vt:lpstr>Draw Punnett squares that depict inheritance of all of the below:</vt:lpstr>
      <vt:lpstr>CQ #2 Which is the correct statement? (There could be more than one correct answer.)</vt:lpstr>
      <vt:lpstr>What is this?</vt:lpstr>
      <vt:lpstr>How was this karyotype made?</vt:lpstr>
      <vt:lpstr>If you wanted to have a little fun….</vt:lpstr>
      <vt:lpstr>What do you think chromosome painting is?</vt:lpstr>
      <vt:lpstr>The gene is located at a certain spot, or locus, on a chromosome.  </vt:lpstr>
      <vt:lpstr>Genes are composed of DNA</vt:lpstr>
      <vt:lpstr>Diagram of Chromosome 7</vt:lpstr>
      <vt:lpstr>CF gene is on 7q</vt:lpstr>
      <vt:lpstr>CQ #3:  Cystic fibrosis is a disease in which:</vt:lpstr>
      <vt:lpstr>CQ #4  What is NOT a complication of cystic fibrosis?</vt:lpstr>
      <vt:lpstr>What does “life expectancy” mean?</vt:lpstr>
      <vt:lpstr>CQ #5  The mean life expectancy for someone with cystic fibrosis is:</vt:lpstr>
      <vt:lpstr>PowerPoint Presentation</vt:lpstr>
      <vt:lpstr>4,620</vt:lpstr>
      <vt:lpstr>PowerPoint Presentation</vt:lpstr>
      <vt:lpstr>EXAMPLE:</vt:lpstr>
      <vt:lpstr>For homework, watch the two videos below and hand in a 2-3 page reaction paper for each.  </vt:lpstr>
    </vt:vector>
  </TitlesOfParts>
  <Company>St. Francis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Fibrosis-a Clicker Case</dc:title>
  <dc:creator>Employee</dc:creator>
  <cp:lastModifiedBy>Ky</cp:lastModifiedBy>
  <cp:revision>110</cp:revision>
  <dcterms:created xsi:type="dcterms:W3CDTF">2016-05-11T12:33:04Z</dcterms:created>
  <dcterms:modified xsi:type="dcterms:W3CDTF">2017-10-19T18:50:45Z</dcterms:modified>
</cp:coreProperties>
</file>