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4" r:id="rId16"/>
    <p:sldId id="270" r:id="rId17"/>
    <p:sldId id="271"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56E809-A2DF-493C-BDEF-F66765EA9D8C}" v="2" dt="2022-07-26T16:04:01.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 Herreid" userId="89c5ceb6862fbc66" providerId="LiveId" clId="{6F56E809-A2DF-493C-BDEF-F66765EA9D8C}"/>
    <pc:docChg chg="modSld">
      <pc:chgData name="Ky Herreid" userId="89c5ceb6862fbc66" providerId="LiveId" clId="{6F56E809-A2DF-493C-BDEF-F66765EA9D8C}" dt="2022-07-26T16:04:01.163" v="6" actId="1076"/>
      <pc:docMkLst>
        <pc:docMk/>
      </pc:docMkLst>
      <pc:sldChg chg="modSp mod">
        <pc:chgData name="Ky Herreid" userId="89c5ceb6862fbc66" providerId="LiveId" clId="{6F56E809-A2DF-493C-BDEF-F66765EA9D8C}" dt="2022-07-26T16:04:01.163" v="6" actId="1076"/>
        <pc:sldMkLst>
          <pc:docMk/>
          <pc:sldMk cId="150047114" sldId="273"/>
        </pc:sldMkLst>
        <pc:spChg chg="mod">
          <ac:chgData name="Ky Herreid" userId="89c5ceb6862fbc66" providerId="LiveId" clId="{6F56E809-A2DF-493C-BDEF-F66765EA9D8C}" dt="2022-07-26T16:02:45.353" v="4" actId="14100"/>
          <ac:spMkLst>
            <pc:docMk/>
            <pc:sldMk cId="150047114" sldId="273"/>
            <ac:spMk id="6" creationId="{00000000-0000-0000-0000-000000000000}"/>
          </ac:spMkLst>
        </pc:spChg>
        <pc:picChg chg="mod">
          <ac:chgData name="Ky Herreid" userId="89c5ceb6862fbc66" providerId="LiveId" clId="{6F56E809-A2DF-493C-BDEF-F66765EA9D8C}" dt="2022-07-26T16:04:01.163" v="6" actId="1076"/>
          <ac:picMkLst>
            <pc:docMk/>
            <pc:sldMk cId="150047114" sldId="273"/>
            <ac:picMk id="1331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C630E4-BCDD-4E35-BE85-AE07B50F43D1}" type="datetimeFigureOut">
              <a:rPr lang="en-US" smtClean="0"/>
              <a:t>7/26/2022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2AC208-0C25-43FB-8E9A-3D8D6F28EAA5}" type="slidenum">
              <a:rPr lang="en-US" smtClean="0"/>
              <a:t>‹#›</a:t>
            </a:fld>
            <a:endParaRPr lang="en-US"/>
          </a:p>
        </p:txBody>
      </p:sp>
    </p:spTree>
    <p:extLst>
      <p:ext uri="{BB962C8B-B14F-4D97-AF65-F5344CB8AC3E}">
        <p14:creationId xmlns:p14="http://schemas.microsoft.com/office/powerpoint/2010/main" val="292948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http://catdefender.blogspot.com/2008/01/serial-cat-killer-james-munn-stevensons.html</a:t>
            </a:r>
          </a:p>
        </p:txBody>
      </p:sp>
      <p:sp>
        <p:nvSpPr>
          <p:cNvPr id="4" name="Slide Number Placeholder 3"/>
          <p:cNvSpPr>
            <a:spLocks noGrp="1"/>
          </p:cNvSpPr>
          <p:nvPr>
            <p:ph type="sldNum" sz="quarter" idx="10"/>
          </p:nvPr>
        </p:nvSpPr>
        <p:spPr/>
        <p:txBody>
          <a:bodyPr/>
          <a:lstStyle/>
          <a:p>
            <a:fld id="{DC2AC208-0C25-43FB-8E9A-3D8D6F28EAA5}" type="slidenum">
              <a:rPr lang="en-US" smtClean="0"/>
              <a:t>10</a:t>
            </a:fld>
            <a:endParaRPr lang="en-US"/>
          </a:p>
        </p:txBody>
      </p:sp>
    </p:spTree>
    <p:extLst>
      <p:ext uri="{BB962C8B-B14F-4D97-AF65-F5344CB8AC3E}">
        <p14:creationId xmlns:p14="http://schemas.microsoft.com/office/powerpoint/2010/main" val="427780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t>Loss, S.R., T. Will, and P.P. </a:t>
            </a:r>
            <a:r>
              <a:rPr lang="en-US" sz="1200" b="0" i="0" u="none" strike="noStrike" baseline="0" dirty="0" err="1"/>
              <a:t>Marra</a:t>
            </a:r>
            <a:r>
              <a:rPr lang="en-US" sz="1200" b="0" i="0" u="none" strike="noStrike" baseline="0" dirty="0"/>
              <a:t>. 2013. The impact of free-ranging domestic cats on wildlife in the United States. Nature Communications.</a:t>
            </a:r>
            <a:endParaRPr lang="en-US" dirty="0"/>
          </a:p>
        </p:txBody>
      </p:sp>
      <p:sp>
        <p:nvSpPr>
          <p:cNvPr id="4" name="Slide Number Placeholder 3"/>
          <p:cNvSpPr>
            <a:spLocks noGrp="1"/>
          </p:cNvSpPr>
          <p:nvPr>
            <p:ph type="sldNum" sz="quarter" idx="10"/>
          </p:nvPr>
        </p:nvSpPr>
        <p:spPr/>
        <p:txBody>
          <a:bodyPr/>
          <a:lstStyle/>
          <a:p>
            <a:fld id="{DC2AC208-0C25-43FB-8E9A-3D8D6F28EAA5}" type="slidenum">
              <a:rPr lang="en-US" smtClean="0"/>
              <a:t>14</a:t>
            </a:fld>
            <a:endParaRPr lang="en-US"/>
          </a:p>
        </p:txBody>
      </p:sp>
    </p:spTree>
    <p:extLst>
      <p:ext uri="{BB962C8B-B14F-4D97-AF65-F5344CB8AC3E}">
        <p14:creationId xmlns:p14="http://schemas.microsoft.com/office/powerpoint/2010/main" val="65875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DD909B-430A-408F-96A0-488ED11F502D}" type="datetime1">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7F2F-33AF-41FC-BEB3-76015FC55E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DBC376-148C-444D-B124-5AD8A2D224C1}" type="datetime1">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7F2F-33AF-41FC-BEB3-76015FC55E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BB4E3-70C9-444A-B6F0-1145107CD8E2}" type="datetime1">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7F2F-33AF-41FC-BEB3-76015FC55E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DB633-8F2E-42E4-98F6-182248975831}" type="datetime1">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7F2F-33AF-41FC-BEB3-76015FC55E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797F89-689F-4440-806D-E113A272411E}" type="datetime1">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7F2F-33AF-41FC-BEB3-76015FC55E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1130D3-4654-4500-A300-6FE9E887C78E}" type="datetime1">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77F2F-33AF-41FC-BEB3-76015FC55E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CC50DE-7C20-4F00-B2D0-42F9E2F0D928}" type="datetime1">
              <a:rPr lang="en-US" smtClean="0"/>
              <a:t>7/26/2022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77F2F-33AF-41FC-BEB3-76015FC55E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F39CAB-A3B8-449F-9517-8C5D820B6B11}" type="datetime1">
              <a:rPr lang="en-US" smtClean="0"/>
              <a:t>7/26/2022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77F2F-33AF-41FC-BEB3-76015FC55E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8B91E-6057-463E-947A-70E794E6BAB0}" type="datetime1">
              <a:rPr lang="en-US" smtClean="0"/>
              <a:t>7/26/2022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77F2F-33AF-41FC-BEB3-76015FC55E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0BE422-4CC3-4FCE-A575-A659081686DE}" type="datetime1">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77F2F-33AF-41FC-BEB3-76015FC55E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80ED11-3926-455C-8CDF-F9A29084057D}" type="datetime1">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77F2F-33AF-41FC-BEB3-76015FC55E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3D4CC-6D70-458A-A516-28684166F26E}" type="datetime1">
              <a:rPr lang="en-US" smtClean="0"/>
              <a:t>7/26/2022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77F2F-33AF-41FC-BEB3-76015FC55E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upload.wikimedia.org/wikipedia/commons/f/ff/Domestic_cat_eating_bird_on_lawn-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261" y="1066800"/>
            <a:ext cx="6346103" cy="5791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17093" y="1472105"/>
            <a:ext cx="2836353" cy="2261695"/>
          </a:xfrm>
        </p:spPr>
        <p:txBody>
          <a:bodyPr>
            <a:normAutofit fontScale="90000"/>
          </a:bodyPr>
          <a:lstStyle/>
          <a:p>
            <a:r>
              <a:rPr lang="en-US" sz="6000" dirty="0">
                <a:cs typeface="Calibri" panose="020F0502020204030204" pitchFamily="34" charset="0"/>
              </a:rPr>
              <a:t>Cat</a:t>
            </a:r>
            <a:br>
              <a:rPr lang="en-US" dirty="0">
                <a:latin typeface="Arnprior" panose="02000400000000000000" pitchFamily="2" charset="0"/>
              </a:rPr>
            </a:br>
            <a:r>
              <a:rPr lang="en-US" i="1" dirty="0"/>
              <a:t>vs.</a:t>
            </a:r>
            <a:br>
              <a:rPr lang="en-US" i="1" dirty="0"/>
            </a:br>
            <a:r>
              <a:rPr lang="en-US" sz="6000" dirty="0"/>
              <a:t>Bird: </a:t>
            </a:r>
          </a:p>
        </p:txBody>
      </p:sp>
      <p:sp>
        <p:nvSpPr>
          <p:cNvPr id="2" name="Slide Number Placeholder 1"/>
          <p:cNvSpPr>
            <a:spLocks noGrp="1"/>
          </p:cNvSpPr>
          <p:nvPr>
            <p:ph type="sldNum" sz="quarter" idx="12"/>
          </p:nvPr>
        </p:nvSpPr>
        <p:spPr/>
        <p:txBody>
          <a:bodyPr/>
          <a:lstStyle/>
          <a:p>
            <a:fld id="{15377F2F-33AF-41FC-BEB3-76015FC55E72}" type="slidenum">
              <a:rPr lang="en-US" smtClean="0"/>
              <a:pPr/>
              <a:t>1</a:t>
            </a:fld>
            <a:endParaRPr lang="en-US"/>
          </a:p>
        </p:txBody>
      </p:sp>
      <p:sp>
        <p:nvSpPr>
          <p:cNvPr id="3" name="Rectangle 2"/>
          <p:cNvSpPr/>
          <p:nvPr/>
        </p:nvSpPr>
        <p:spPr>
          <a:xfrm>
            <a:off x="115975" y="3905071"/>
            <a:ext cx="2610133" cy="1200329"/>
          </a:xfrm>
          <a:prstGeom prst="rect">
            <a:avLst/>
          </a:prstGeom>
        </p:spPr>
        <p:txBody>
          <a:bodyPr wrap="square">
            <a:spAutoFit/>
          </a:bodyPr>
          <a:lstStyle/>
          <a:p>
            <a:pPr algn="ctr"/>
            <a:r>
              <a:rPr lang="en-US" sz="3600" baseline="30000" dirty="0"/>
              <a:t>Another Look at Complexity in Conservation</a:t>
            </a:r>
          </a:p>
        </p:txBody>
      </p:sp>
      <p:sp>
        <p:nvSpPr>
          <p:cNvPr id="8" name="Subtitle 2"/>
          <p:cNvSpPr txBox="1">
            <a:spLocks/>
          </p:cNvSpPr>
          <p:nvPr/>
        </p:nvSpPr>
        <p:spPr>
          <a:xfrm>
            <a:off x="-76200" y="5563930"/>
            <a:ext cx="2971800" cy="913070"/>
          </a:xfrm>
          <a:prstGeom prst="rect">
            <a:avLst/>
          </a:prstGeom>
        </p:spPr>
        <p:txBody>
          <a:bodyPr wrap="square">
            <a:spAutoFit/>
          </a:bodyPr>
          <a:lstStyle>
            <a:defPPr>
              <a:defRPr lang="en-US"/>
            </a:defPPr>
            <a:lvl1pPr algn="ctr">
              <a:defRPr sz="3600" baseline="30000"/>
            </a:lvl1pPr>
          </a:lstStyle>
          <a:p>
            <a:r>
              <a:rPr lang="en-US" sz="2000" i="1" dirty="0">
                <a:latin typeface="+mj-lt"/>
              </a:rPr>
              <a:t>by</a:t>
            </a:r>
            <a:r>
              <a:rPr lang="en-US" sz="2000" dirty="0"/>
              <a:t>  </a:t>
            </a:r>
            <a:br>
              <a:rPr lang="en-US" sz="2000" dirty="0"/>
            </a:br>
            <a:r>
              <a:rPr lang="en-US" sz="2000" dirty="0"/>
              <a:t>Eric Ribbens</a:t>
            </a:r>
            <a:br>
              <a:rPr lang="en-US" sz="2000" dirty="0"/>
            </a:br>
            <a:r>
              <a:rPr lang="en-US" sz="2000" dirty="0"/>
              <a:t>Department of Biological Sciences</a:t>
            </a:r>
            <a:br>
              <a:rPr lang="en-US" sz="2000" dirty="0"/>
            </a:br>
            <a:r>
              <a:rPr lang="en-US" sz="2000" dirty="0"/>
              <a:t>Western Illinois University, Macomb, IL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091105"/>
          </a:xfrm>
          <a:prstGeom prst="rect">
            <a:avLst/>
          </a:prstGeom>
        </p:spPr>
      </p:pic>
    </p:spTree>
    <p:extLst>
      <p:ext uri="{BB962C8B-B14F-4D97-AF65-F5344CB8AC3E}">
        <p14:creationId xmlns:p14="http://schemas.microsoft.com/office/powerpoint/2010/main" val="150047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
            </a:r>
            <a:r>
              <a:rPr lang="en-US" dirty="0" err="1"/>
              <a:t>Catdefender</a:t>
            </a:r>
            <a:r>
              <a:rPr lang="en-US" dirty="0"/>
              <a:t> </a:t>
            </a:r>
            <a:r>
              <a:rPr lang="en-US" dirty="0" err="1"/>
              <a:t>Webblog</a:t>
            </a:r>
            <a:r>
              <a:rPr lang="en-US" dirty="0"/>
              <a:t>:”</a:t>
            </a:r>
          </a:p>
        </p:txBody>
      </p:sp>
      <p:sp>
        <p:nvSpPr>
          <p:cNvPr id="3" name="Content Placeholder 2"/>
          <p:cNvSpPr>
            <a:spLocks noGrp="1"/>
          </p:cNvSpPr>
          <p:nvPr>
            <p:ph idx="1"/>
          </p:nvPr>
        </p:nvSpPr>
        <p:spPr/>
        <p:txBody>
          <a:bodyPr/>
          <a:lstStyle/>
          <a:p>
            <a:pPr marL="0" indent="0">
              <a:buNone/>
            </a:pPr>
            <a:r>
              <a:rPr lang="en-US" dirty="0"/>
              <a:t>“Arch-villain James Munn Stevenson [is being tried] for gunning down a pregnant cat known as Mama Cat that he had previously wounded a few days earlier. Actually, this monster has been killing cats for more than a decade and his victims most likely number in the hundreds.”</a:t>
            </a:r>
          </a:p>
        </p:txBody>
      </p:sp>
      <p:sp>
        <p:nvSpPr>
          <p:cNvPr id="4" name="Slide Number Placeholder 3"/>
          <p:cNvSpPr>
            <a:spLocks noGrp="1"/>
          </p:cNvSpPr>
          <p:nvPr>
            <p:ph type="sldNum" sz="quarter" idx="12"/>
          </p:nvPr>
        </p:nvSpPr>
        <p:spPr/>
        <p:txBody>
          <a:bodyPr/>
          <a:lstStyle/>
          <a:p>
            <a:fld id="{15377F2F-33AF-41FC-BEB3-76015FC55E72}" type="slidenum">
              <a:rPr lang="en-US" smtClean="0"/>
              <a:pPr/>
              <a:t>10</a:t>
            </a:fld>
            <a:endParaRPr lang="en-US"/>
          </a:p>
        </p:txBody>
      </p:sp>
    </p:spTree>
    <p:extLst>
      <p:ext uri="{BB962C8B-B14F-4D97-AF65-F5344CB8AC3E}">
        <p14:creationId xmlns:p14="http://schemas.microsoft.com/office/powerpoint/2010/main" val="3473268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Law: Illegal to Kill Pet Cats</a:t>
            </a:r>
          </a:p>
        </p:txBody>
      </p:sp>
      <p:sp>
        <p:nvSpPr>
          <p:cNvPr id="3" name="Content Placeholder 2"/>
          <p:cNvSpPr>
            <a:spLocks noGrp="1"/>
          </p:cNvSpPr>
          <p:nvPr>
            <p:ph idx="1"/>
          </p:nvPr>
        </p:nvSpPr>
        <p:spPr/>
        <p:txBody>
          <a:bodyPr/>
          <a:lstStyle/>
          <a:p>
            <a:pPr marL="0" indent="0">
              <a:buNone/>
            </a:pPr>
            <a:r>
              <a:rPr lang="en-US" dirty="0"/>
              <a:t>Mr. Stevenson was tried for animal cruelty, under a state law that prohibited killing a cat “belonging to another.”</a:t>
            </a:r>
          </a:p>
          <a:p>
            <a:pPr marL="0" indent="0">
              <a:buNone/>
            </a:pPr>
            <a:r>
              <a:rPr lang="en-US" dirty="0"/>
              <a:t>Should he be convicted?</a:t>
            </a:r>
          </a:p>
          <a:p>
            <a:pPr marL="971550" lvl="1" indent="-514350">
              <a:buFont typeface="+mj-lt"/>
              <a:buAutoNum type="alphaUcPeriod"/>
            </a:pPr>
            <a:r>
              <a:rPr lang="en-US" dirty="0"/>
              <a:t>Yes</a:t>
            </a:r>
          </a:p>
          <a:p>
            <a:pPr marL="971550" lvl="1" indent="-514350">
              <a:buFont typeface="+mj-lt"/>
              <a:buAutoNum type="alphaUcPeriod"/>
            </a:pPr>
            <a:r>
              <a:rPr lang="en-US" dirty="0"/>
              <a:t>No</a:t>
            </a:r>
          </a:p>
        </p:txBody>
      </p:sp>
      <p:sp>
        <p:nvSpPr>
          <p:cNvPr id="4" name="Slide Number Placeholder 3"/>
          <p:cNvSpPr>
            <a:spLocks noGrp="1"/>
          </p:cNvSpPr>
          <p:nvPr>
            <p:ph type="sldNum" sz="quarter" idx="12"/>
          </p:nvPr>
        </p:nvSpPr>
        <p:spPr/>
        <p:txBody>
          <a:bodyPr/>
          <a:lstStyle/>
          <a:p>
            <a:fld id="{15377F2F-33AF-41FC-BEB3-76015FC55E72}" type="slidenum">
              <a:rPr lang="en-US" smtClean="0"/>
              <a:pPr/>
              <a:t>11</a:t>
            </a:fld>
            <a:endParaRPr lang="en-US"/>
          </a:p>
        </p:txBody>
      </p:sp>
      <p:pic>
        <p:nvPicPr>
          <p:cNvPr id="7170" name="Picture 2" descr="http://upload.wikimedia.org/wikipedia/commons/b/bc/Barn_cat_with_bi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4492367"/>
            <a:ext cx="3505200" cy="2184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34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Outcome</a:t>
            </a:r>
          </a:p>
        </p:txBody>
      </p:sp>
      <p:sp>
        <p:nvSpPr>
          <p:cNvPr id="3" name="Content Placeholder 2"/>
          <p:cNvSpPr>
            <a:spLocks noGrp="1"/>
          </p:cNvSpPr>
          <p:nvPr>
            <p:ph idx="1"/>
          </p:nvPr>
        </p:nvSpPr>
        <p:spPr/>
        <p:txBody>
          <a:bodyPr/>
          <a:lstStyle/>
          <a:p>
            <a:pPr marL="0" indent="0">
              <a:buNone/>
            </a:pPr>
            <a:r>
              <a:rPr lang="en-US" dirty="0"/>
              <a:t>The jury could not agree on a verdict, so he was </a:t>
            </a:r>
            <a:r>
              <a:rPr lang="en-US" i="1" dirty="0"/>
              <a:t>not </a:t>
            </a:r>
            <a:r>
              <a:rPr lang="en-US" dirty="0"/>
              <a:t>convicted.</a:t>
            </a:r>
          </a:p>
          <a:p>
            <a:pPr marL="0" indent="0">
              <a:buNone/>
            </a:pPr>
            <a:r>
              <a:rPr lang="en-US" dirty="0"/>
              <a:t>Texas changed the law to prevent the killing of any cat, whether pet or feral.</a:t>
            </a:r>
          </a:p>
        </p:txBody>
      </p:sp>
      <p:sp>
        <p:nvSpPr>
          <p:cNvPr id="4" name="Slide Number Placeholder 3"/>
          <p:cNvSpPr>
            <a:spLocks noGrp="1"/>
          </p:cNvSpPr>
          <p:nvPr>
            <p:ph type="sldNum" sz="quarter" idx="12"/>
          </p:nvPr>
        </p:nvSpPr>
        <p:spPr/>
        <p:txBody>
          <a:bodyPr/>
          <a:lstStyle/>
          <a:p>
            <a:fld id="{15377F2F-33AF-41FC-BEB3-76015FC55E72}" type="slidenum">
              <a:rPr lang="en-US" smtClean="0"/>
              <a:pPr/>
              <a:t>12</a:t>
            </a:fld>
            <a:endParaRPr lang="en-US"/>
          </a:p>
        </p:txBody>
      </p:sp>
      <p:pic>
        <p:nvPicPr>
          <p:cNvPr id="9218" name="Picture 2" descr="http://upload.wikimedia.org/wikipedia/commons/thumb/d/db/Dead_cat.jpg/1280px-Dead_c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907673"/>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404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cats do? </a:t>
            </a:r>
          </a:p>
        </p:txBody>
      </p:sp>
      <p:sp>
        <p:nvSpPr>
          <p:cNvPr id="3" name="Content Placeholder 2"/>
          <p:cNvSpPr>
            <a:spLocks noGrp="1"/>
          </p:cNvSpPr>
          <p:nvPr>
            <p:ph idx="1"/>
          </p:nvPr>
        </p:nvSpPr>
        <p:spPr/>
        <p:txBody>
          <a:bodyPr/>
          <a:lstStyle/>
          <a:p>
            <a:pPr marL="0" indent="0">
              <a:buNone/>
            </a:pPr>
            <a:r>
              <a:rPr lang="en-US" dirty="0"/>
              <a:t>Cats are native to Egypt and the </a:t>
            </a:r>
            <a:r>
              <a:rPr lang="en-US" dirty="0" err="1"/>
              <a:t>mideast</a:t>
            </a:r>
            <a:r>
              <a:rPr lang="en-US" dirty="0"/>
              <a:t> (e.g. Iran), and were first domesticated more than 4000 years ago.</a:t>
            </a:r>
          </a:p>
          <a:p>
            <a:pPr marL="0" indent="0">
              <a:buNone/>
            </a:pPr>
            <a:r>
              <a:rPr lang="en-US" dirty="0"/>
              <a:t>We estimate there are 84 million pet cats in the United States, and another 30 to 80 million feral cats.</a:t>
            </a:r>
          </a:p>
        </p:txBody>
      </p:sp>
      <p:sp>
        <p:nvSpPr>
          <p:cNvPr id="4" name="Slide Number Placeholder 3"/>
          <p:cNvSpPr>
            <a:spLocks noGrp="1"/>
          </p:cNvSpPr>
          <p:nvPr>
            <p:ph type="sldNum" sz="quarter" idx="12"/>
          </p:nvPr>
        </p:nvSpPr>
        <p:spPr/>
        <p:txBody>
          <a:bodyPr/>
          <a:lstStyle/>
          <a:p>
            <a:fld id="{15377F2F-33AF-41FC-BEB3-76015FC55E72}" type="slidenum">
              <a:rPr lang="en-US" smtClean="0"/>
              <a:pPr/>
              <a:t>13</a:t>
            </a:fld>
            <a:endParaRPr lang="en-US"/>
          </a:p>
        </p:txBody>
      </p:sp>
      <p:pic>
        <p:nvPicPr>
          <p:cNvPr id="5" name="Picture 2" descr="http://upload.wikimedia.org/wikipedia/commons/b/bd/Wild_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267200"/>
            <a:ext cx="3205480" cy="2530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500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2013 study</a:t>
            </a:r>
          </a:p>
        </p:txBody>
      </p:sp>
      <p:sp>
        <p:nvSpPr>
          <p:cNvPr id="3" name="Content Placeholder 2"/>
          <p:cNvSpPr>
            <a:spLocks noGrp="1"/>
          </p:cNvSpPr>
          <p:nvPr>
            <p:ph idx="1"/>
          </p:nvPr>
        </p:nvSpPr>
        <p:spPr/>
        <p:txBody>
          <a:bodyPr>
            <a:normAutofit/>
          </a:bodyPr>
          <a:lstStyle/>
          <a:p>
            <a:pPr marL="0" indent="0">
              <a:buNone/>
            </a:pPr>
            <a:r>
              <a:rPr lang="en-US" dirty="0"/>
              <a:t>Found each “free-range housecat” kills 23 to 46 birds and 129 to 338 tiny creatures per year.</a:t>
            </a:r>
          </a:p>
          <a:p>
            <a:pPr marL="0" indent="0">
              <a:buNone/>
            </a:pPr>
            <a:r>
              <a:rPr lang="en-US" dirty="0"/>
              <a:t>Presumably the number is much higher for feral cats, since they get no pet food.</a:t>
            </a:r>
          </a:p>
          <a:p>
            <a:pPr marL="0" indent="0">
              <a:buNone/>
            </a:pPr>
            <a:r>
              <a:rPr lang="en-US" dirty="0"/>
              <a:t>Huge uncertainty around numbers, but even pet lovers admit cats, including housecats, kill large numbers of wild animals, including an estimated 10% of all songbirds each year.</a:t>
            </a:r>
          </a:p>
        </p:txBody>
      </p:sp>
      <p:sp>
        <p:nvSpPr>
          <p:cNvPr id="4" name="Slide Number Placeholder 3"/>
          <p:cNvSpPr>
            <a:spLocks noGrp="1"/>
          </p:cNvSpPr>
          <p:nvPr>
            <p:ph type="sldNum" sz="quarter" idx="12"/>
          </p:nvPr>
        </p:nvSpPr>
        <p:spPr/>
        <p:txBody>
          <a:bodyPr/>
          <a:lstStyle/>
          <a:p>
            <a:fld id="{15377F2F-33AF-41FC-BEB3-76015FC55E72}" type="slidenum">
              <a:rPr lang="en-US" smtClean="0"/>
              <a:pPr/>
              <a:t>14</a:t>
            </a:fld>
            <a:endParaRPr lang="en-US"/>
          </a:p>
        </p:txBody>
      </p:sp>
    </p:spTree>
    <p:extLst>
      <p:ext uri="{BB962C8B-B14F-4D97-AF65-F5344CB8AC3E}">
        <p14:creationId xmlns:p14="http://schemas.microsoft.com/office/powerpoint/2010/main" val="636604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we do?</a:t>
            </a:r>
          </a:p>
        </p:txBody>
      </p:sp>
      <p:sp>
        <p:nvSpPr>
          <p:cNvPr id="3" name="Content Placeholder 2"/>
          <p:cNvSpPr>
            <a:spLocks noGrp="1"/>
          </p:cNvSpPr>
          <p:nvPr>
            <p:ph idx="1"/>
          </p:nvPr>
        </p:nvSpPr>
        <p:spPr/>
        <p:txBody>
          <a:bodyPr>
            <a:normAutofit/>
          </a:bodyPr>
          <a:lstStyle/>
          <a:p>
            <a:pPr marL="0" indent="0">
              <a:buNone/>
            </a:pPr>
            <a:r>
              <a:rPr lang="en-US" dirty="0"/>
              <a:t>In groups of three or four, decide:</a:t>
            </a:r>
          </a:p>
          <a:p>
            <a:r>
              <a:rPr lang="en-US" dirty="0"/>
              <a:t>What should we do about letting housecats outside?</a:t>
            </a:r>
          </a:p>
          <a:p>
            <a:r>
              <a:rPr lang="en-US" dirty="0"/>
              <a:t>What should we do                                                    about feral cats?</a:t>
            </a:r>
          </a:p>
        </p:txBody>
      </p:sp>
      <p:sp>
        <p:nvSpPr>
          <p:cNvPr id="4" name="Slide Number Placeholder 3"/>
          <p:cNvSpPr>
            <a:spLocks noGrp="1"/>
          </p:cNvSpPr>
          <p:nvPr>
            <p:ph type="sldNum" sz="quarter" idx="12"/>
          </p:nvPr>
        </p:nvSpPr>
        <p:spPr/>
        <p:txBody>
          <a:bodyPr/>
          <a:lstStyle/>
          <a:p>
            <a:fld id="{15377F2F-33AF-41FC-BEB3-76015FC55E72}" type="slidenum">
              <a:rPr lang="en-US" smtClean="0"/>
              <a:pPr/>
              <a:t>15</a:t>
            </a:fld>
            <a:endParaRPr lang="en-US"/>
          </a:p>
        </p:txBody>
      </p:sp>
      <p:pic>
        <p:nvPicPr>
          <p:cNvPr id="11266" name="Picture 2" descr="http://upload.wikimedia.org/wikipedia/commons/9/9e/British_Wild_C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9688" y="3124200"/>
            <a:ext cx="4229417" cy="3172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012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we do?</a:t>
            </a:r>
          </a:p>
        </p:txBody>
      </p:sp>
      <p:sp>
        <p:nvSpPr>
          <p:cNvPr id="3" name="Content Placeholder 2"/>
          <p:cNvSpPr>
            <a:spLocks noGrp="1"/>
          </p:cNvSpPr>
          <p:nvPr>
            <p:ph idx="1"/>
          </p:nvPr>
        </p:nvSpPr>
        <p:spPr>
          <a:xfrm>
            <a:off x="304800" y="1219200"/>
            <a:ext cx="8598105" cy="2057400"/>
          </a:xfrm>
        </p:spPr>
        <p:txBody>
          <a:bodyPr>
            <a:normAutofit/>
          </a:bodyPr>
          <a:lstStyle/>
          <a:p>
            <a:pPr marL="0" indent="0">
              <a:buNone/>
            </a:pPr>
            <a:r>
              <a:rPr lang="en-US" dirty="0"/>
              <a:t>Housecats are pretty easy. They don’t belong outside. Period. If you are a responsible cat owner, you don’t let your cat outside. Simple as that.</a:t>
            </a:r>
          </a:p>
        </p:txBody>
      </p:sp>
      <p:sp>
        <p:nvSpPr>
          <p:cNvPr id="4" name="Slide Number Placeholder 3"/>
          <p:cNvSpPr>
            <a:spLocks noGrp="1"/>
          </p:cNvSpPr>
          <p:nvPr>
            <p:ph type="sldNum" sz="quarter" idx="12"/>
          </p:nvPr>
        </p:nvSpPr>
        <p:spPr/>
        <p:txBody>
          <a:bodyPr/>
          <a:lstStyle/>
          <a:p>
            <a:fld id="{15377F2F-33AF-41FC-BEB3-76015FC55E72}" type="slidenum">
              <a:rPr lang="en-US" smtClean="0"/>
              <a:pPr/>
              <a:t>16</a:t>
            </a:fld>
            <a:endParaRPr lang="en-US"/>
          </a:p>
        </p:txBody>
      </p:sp>
      <p:pic>
        <p:nvPicPr>
          <p:cNvPr id="11266" name="Picture 2" descr="http://upload.wikimedia.org/wikipedia/commons/9/9e/British_Wild_C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9688" y="3124200"/>
            <a:ext cx="4229417" cy="31729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3071" y="3352800"/>
            <a:ext cx="4267200" cy="1938992"/>
          </a:xfrm>
          <a:prstGeom prst="rect">
            <a:avLst/>
          </a:prstGeom>
        </p:spPr>
        <p:txBody>
          <a:bodyPr wrap="square">
            <a:spAutoFit/>
          </a:bodyPr>
          <a:lstStyle/>
          <a:p>
            <a:r>
              <a:rPr lang="en-US" sz="2400" dirty="0"/>
              <a:t>(If you need further incentive, a recent study of cats using  video cameras found that more than 20% of them go down into sewers.)</a:t>
            </a:r>
          </a:p>
        </p:txBody>
      </p:sp>
    </p:spTree>
    <p:extLst>
      <p:ext uri="{BB962C8B-B14F-4D97-AF65-F5344CB8AC3E}">
        <p14:creationId xmlns:p14="http://schemas.microsoft.com/office/powerpoint/2010/main" val="979904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what about feral cats?</a:t>
            </a:r>
          </a:p>
        </p:txBody>
      </p:sp>
      <p:sp>
        <p:nvSpPr>
          <p:cNvPr id="3" name="Content Placeholder 2"/>
          <p:cNvSpPr>
            <a:spLocks noGrp="1"/>
          </p:cNvSpPr>
          <p:nvPr>
            <p:ph idx="1"/>
          </p:nvPr>
        </p:nvSpPr>
        <p:spPr/>
        <p:txBody>
          <a:bodyPr/>
          <a:lstStyle/>
          <a:p>
            <a:pPr marL="514350" indent="-514350">
              <a:buFont typeface="+mj-lt"/>
              <a:buAutoNum type="alphaUcPeriod"/>
            </a:pPr>
            <a:r>
              <a:rPr lang="en-US" dirty="0"/>
              <a:t>Feral cats should be trapped, neutered, and released.</a:t>
            </a:r>
          </a:p>
          <a:p>
            <a:pPr marL="514350" indent="-514350">
              <a:buFont typeface="+mj-lt"/>
              <a:buAutoNum type="alphaUcPeriod"/>
            </a:pPr>
            <a:endParaRPr lang="en-US" dirty="0"/>
          </a:p>
          <a:p>
            <a:pPr marL="514350" indent="-514350">
              <a:buFont typeface="+mj-lt"/>
              <a:buAutoNum type="alphaUcPeriod"/>
            </a:pPr>
            <a:r>
              <a:rPr lang="en-US" dirty="0"/>
              <a:t>Feral cats should be trapped and euthanized.</a:t>
            </a:r>
          </a:p>
          <a:p>
            <a:pPr marL="514350" indent="-514350">
              <a:buFont typeface="+mj-lt"/>
              <a:buAutoNum type="alphaUcPeriod"/>
            </a:pPr>
            <a:endParaRPr lang="en-US" dirty="0"/>
          </a:p>
          <a:p>
            <a:pPr marL="514350" indent="-514350">
              <a:buFont typeface="+mj-lt"/>
              <a:buAutoNum type="alphaUcPeriod"/>
            </a:pPr>
            <a:r>
              <a:rPr lang="en-US" dirty="0"/>
              <a:t>Cats are more important than songbirds. Leave them alone.</a:t>
            </a:r>
          </a:p>
        </p:txBody>
      </p:sp>
      <p:sp>
        <p:nvSpPr>
          <p:cNvPr id="4" name="Slide Number Placeholder 3"/>
          <p:cNvSpPr>
            <a:spLocks noGrp="1"/>
          </p:cNvSpPr>
          <p:nvPr>
            <p:ph type="sldNum" sz="quarter" idx="12"/>
          </p:nvPr>
        </p:nvSpPr>
        <p:spPr/>
        <p:txBody>
          <a:bodyPr/>
          <a:lstStyle/>
          <a:p>
            <a:fld id="{15377F2F-33AF-41FC-BEB3-76015FC55E72}" type="slidenum">
              <a:rPr lang="en-US" smtClean="0"/>
              <a:pPr/>
              <a:t>17</a:t>
            </a:fld>
            <a:endParaRPr lang="en-US"/>
          </a:p>
        </p:txBody>
      </p:sp>
    </p:spTree>
    <p:extLst>
      <p:ext uri="{BB962C8B-B14F-4D97-AF65-F5344CB8AC3E}">
        <p14:creationId xmlns:p14="http://schemas.microsoft.com/office/powerpoint/2010/main" val="2053604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87362"/>
          </a:xfrm>
        </p:spPr>
        <p:txBody>
          <a:bodyPr>
            <a:normAutofit fontScale="90000"/>
          </a:bodyPr>
          <a:lstStyle/>
          <a:p>
            <a:r>
              <a:rPr lang="en-US" dirty="0"/>
              <a:t>Image Credits</a:t>
            </a:r>
          </a:p>
        </p:txBody>
      </p:sp>
      <p:sp>
        <p:nvSpPr>
          <p:cNvPr id="3" name="Content Placeholder 2"/>
          <p:cNvSpPr>
            <a:spLocks noGrp="1"/>
          </p:cNvSpPr>
          <p:nvPr>
            <p:ph idx="1"/>
          </p:nvPr>
        </p:nvSpPr>
        <p:spPr>
          <a:xfrm>
            <a:off x="457200" y="1066800"/>
            <a:ext cx="8229600" cy="5486400"/>
          </a:xfrm>
        </p:spPr>
        <p:txBody>
          <a:bodyPr>
            <a:normAutofit lnSpcReduction="10000"/>
          </a:bodyPr>
          <a:lstStyle/>
          <a:p>
            <a:pPr marL="0" indent="0">
              <a:buNone/>
            </a:pPr>
            <a:r>
              <a:rPr lang="en-US" sz="1000" dirty="0"/>
              <a:t>Slide 1</a:t>
            </a:r>
          </a:p>
          <a:p>
            <a:pPr marL="0" indent="0">
              <a:buNone/>
            </a:pPr>
            <a:r>
              <a:rPr lang="en-US" sz="1000" i="1" dirty="0"/>
              <a:t>Description:  </a:t>
            </a:r>
            <a:r>
              <a:rPr lang="en-US" sz="1000" dirty="0"/>
              <a:t>A domestic black and white cat eating bird (</a:t>
            </a:r>
            <a:r>
              <a:rPr lang="en-US" sz="1000" dirty="0" err="1"/>
              <a:t>possiblya</a:t>
            </a:r>
            <a:r>
              <a:rPr lang="en-US" sz="1000" dirty="0"/>
              <a:t> Great Tit) on a lawn.</a:t>
            </a:r>
          </a:p>
          <a:p>
            <a:pPr marL="0" indent="0">
              <a:buNone/>
            </a:pPr>
            <a:r>
              <a:rPr lang="en-US" sz="1000" i="1" dirty="0"/>
              <a:t>Source:</a:t>
            </a:r>
            <a:r>
              <a:rPr lang="en-US" sz="1000" dirty="0"/>
              <a:t>   By Flickr user </a:t>
            </a:r>
            <a:r>
              <a:rPr lang="en-US" sz="1000" dirty="0" err="1"/>
              <a:t>dr_relling</a:t>
            </a:r>
            <a:r>
              <a:rPr lang="en-US" sz="1000" dirty="0"/>
              <a:t>, downloaded from Flickr, https://www.flickr.com/photos/7955467@N03/3488673676.</a:t>
            </a:r>
          </a:p>
          <a:p>
            <a:pPr marL="0" indent="0">
              <a:buNone/>
            </a:pPr>
            <a:r>
              <a:rPr lang="en-US" sz="1000" i="1" dirty="0"/>
              <a:t>Clearance: </a:t>
            </a:r>
            <a:r>
              <a:rPr lang="en-US" sz="1000" dirty="0"/>
              <a:t>Used in accordance with CC BY-SA 2.0 (https://creativecommons.org/licenses/by-sa/2.0/deed.en).</a:t>
            </a:r>
          </a:p>
          <a:p>
            <a:pPr marL="0" indent="0">
              <a:buNone/>
            </a:pPr>
            <a:endParaRPr lang="en-US" sz="1000" dirty="0"/>
          </a:p>
          <a:p>
            <a:pPr marL="0" indent="0">
              <a:buNone/>
            </a:pPr>
            <a:r>
              <a:rPr lang="en-US" sz="1000" dirty="0"/>
              <a:t>Slide 2–left</a:t>
            </a:r>
          </a:p>
          <a:p>
            <a:pPr marL="0" indent="0">
              <a:buNone/>
            </a:pPr>
            <a:r>
              <a:rPr lang="en-US" sz="1000" i="1" dirty="0"/>
              <a:t>Description:  </a:t>
            </a:r>
            <a:r>
              <a:rPr lang="en-US" sz="1000" dirty="0"/>
              <a:t>Girl with cat.</a:t>
            </a:r>
          </a:p>
          <a:p>
            <a:pPr marL="0" indent="0">
              <a:buNone/>
            </a:pPr>
            <a:r>
              <a:rPr lang="en-US" sz="1000" i="1" dirty="0"/>
              <a:t>Source:</a:t>
            </a:r>
            <a:r>
              <a:rPr lang="en-US" sz="1000" dirty="0"/>
              <a:t>   By </a:t>
            </a:r>
            <a:r>
              <a:rPr lang="en-US" sz="1000" dirty="0" err="1"/>
              <a:t>LechugaRdz</a:t>
            </a:r>
            <a:r>
              <a:rPr lang="en-US" sz="1000" dirty="0"/>
              <a:t>, downloaded from Wikimedia Commons, https://commons.wikimedia.org/wiki/File:CatGirly.JPG.</a:t>
            </a:r>
          </a:p>
          <a:p>
            <a:pPr marL="0" indent="0">
              <a:buNone/>
            </a:pPr>
            <a:r>
              <a:rPr lang="en-US" sz="1000" i="1" dirty="0"/>
              <a:t>Clearance: </a:t>
            </a:r>
            <a:r>
              <a:rPr lang="en-US" sz="1000" dirty="0"/>
              <a:t>Used in accordance with CC BY-SA 3.0 (https://creativecommons.org/licenses/by-sa/3.0/deed.en).</a:t>
            </a:r>
          </a:p>
          <a:p>
            <a:pPr marL="0" indent="0">
              <a:buNone/>
            </a:pPr>
            <a:endParaRPr lang="en-US" sz="1000" dirty="0"/>
          </a:p>
          <a:p>
            <a:pPr marL="0" indent="0">
              <a:buNone/>
            </a:pPr>
            <a:r>
              <a:rPr lang="en-US" sz="1000" dirty="0"/>
              <a:t>Slide 2–center</a:t>
            </a:r>
          </a:p>
          <a:p>
            <a:pPr marL="0" indent="0">
              <a:buNone/>
            </a:pPr>
            <a:r>
              <a:rPr lang="en-US" sz="1000" i="1" dirty="0"/>
              <a:t>Description:  </a:t>
            </a:r>
            <a:r>
              <a:rPr lang="en-US" sz="1000" dirty="0"/>
              <a:t>Anatolian Shepherd Dog showing scale compared to a person.</a:t>
            </a:r>
          </a:p>
          <a:p>
            <a:pPr marL="0" indent="0">
              <a:buNone/>
            </a:pPr>
            <a:r>
              <a:rPr lang="en-US" sz="1000" i="1" dirty="0"/>
              <a:t>Source:</a:t>
            </a:r>
            <a:r>
              <a:rPr lang="en-US" sz="1000" dirty="0"/>
              <a:t>   By Elf, downloaded from Wikimedia Commons, https://commons.wikimedia.org/wiki/File:AnatolianShepherdDogAndPerson_wb.jpg.</a:t>
            </a:r>
          </a:p>
          <a:p>
            <a:pPr marL="0" indent="0">
              <a:buNone/>
            </a:pPr>
            <a:r>
              <a:rPr lang="en-US" sz="1000" i="1" dirty="0"/>
              <a:t>Clearance: </a:t>
            </a:r>
            <a:r>
              <a:rPr lang="en-US" sz="1000" dirty="0"/>
              <a:t>Used in accordance with CC BY-SA 3.0 (https://creativecommons.org/licenses/by-sa/3.0/deed.en).</a:t>
            </a:r>
          </a:p>
          <a:p>
            <a:pPr marL="0" indent="0">
              <a:buNone/>
            </a:pPr>
            <a:endParaRPr lang="en-US" sz="1000" dirty="0"/>
          </a:p>
          <a:p>
            <a:pPr marL="0" indent="0">
              <a:buNone/>
            </a:pPr>
            <a:r>
              <a:rPr lang="en-US" sz="1000" dirty="0"/>
              <a:t>Slide 2–right</a:t>
            </a:r>
          </a:p>
          <a:p>
            <a:pPr marL="0" indent="0">
              <a:buNone/>
            </a:pPr>
            <a:r>
              <a:rPr lang="en-US" sz="1000" i="1" dirty="0"/>
              <a:t>Description:  </a:t>
            </a:r>
            <a:r>
              <a:rPr lang="en-US" sz="1000" dirty="0"/>
              <a:t>Dog and cat resting together.</a:t>
            </a:r>
          </a:p>
          <a:p>
            <a:pPr marL="0" indent="0">
              <a:buNone/>
            </a:pPr>
            <a:r>
              <a:rPr lang="en-US" sz="1000" i="1" dirty="0"/>
              <a:t>Source:</a:t>
            </a:r>
            <a:r>
              <a:rPr lang="en-US" sz="1000" dirty="0"/>
              <a:t>   By </a:t>
            </a:r>
            <a:r>
              <a:rPr lang="en-US" sz="1000" dirty="0" err="1"/>
              <a:t>Arantz</a:t>
            </a:r>
            <a:r>
              <a:rPr lang="en-US" sz="1000" dirty="0"/>
              <a:t>, downloaded from Wikimedia Commons, https://commons.wikimedia.org/wiki/File:Cat_and_dog.JPG.</a:t>
            </a:r>
          </a:p>
          <a:p>
            <a:pPr marL="0" indent="0">
              <a:buNone/>
            </a:pPr>
            <a:r>
              <a:rPr lang="en-US" sz="1000" i="1" dirty="0"/>
              <a:t>Clearance: </a:t>
            </a:r>
            <a:r>
              <a:rPr lang="en-US" sz="1000" dirty="0"/>
              <a:t>Used in accordance with CC BY-SA 3.0 (https://creativecommons.org/licenses/by-sa/3.0/deed.en).</a:t>
            </a:r>
          </a:p>
          <a:p>
            <a:pPr marL="0" indent="0">
              <a:buNone/>
            </a:pPr>
            <a:endParaRPr lang="en-US" sz="1000" dirty="0"/>
          </a:p>
          <a:p>
            <a:pPr marL="0" indent="0">
              <a:buNone/>
            </a:pPr>
            <a:r>
              <a:rPr lang="en-US" sz="1000" dirty="0"/>
              <a:t>Slide 3–left</a:t>
            </a:r>
          </a:p>
          <a:p>
            <a:pPr marL="0" indent="0">
              <a:buNone/>
            </a:pPr>
            <a:r>
              <a:rPr lang="en-US" sz="1000" i="1" dirty="0"/>
              <a:t>Description:  </a:t>
            </a:r>
            <a:r>
              <a:rPr lang="en-US" sz="1000" dirty="0"/>
              <a:t>Piping plover, of which there are only about 6,400 globally.</a:t>
            </a:r>
          </a:p>
          <a:p>
            <a:pPr marL="0" indent="0">
              <a:buNone/>
            </a:pPr>
            <a:r>
              <a:rPr lang="en-US" sz="1000" i="1" dirty="0"/>
              <a:t>Source:</a:t>
            </a:r>
            <a:r>
              <a:rPr lang="en-US" sz="1000" dirty="0"/>
              <a:t>   By D Bales, downloaded from Wikimedia Commons, https://commons.wikimedia.org/wiki/File:Piping_Plover_%285643191797%29.jpg.</a:t>
            </a:r>
          </a:p>
          <a:p>
            <a:pPr marL="0" indent="0">
              <a:buNone/>
            </a:pPr>
            <a:r>
              <a:rPr lang="en-US" sz="1000" i="1" dirty="0"/>
              <a:t>Clearance: </a:t>
            </a:r>
            <a:r>
              <a:rPr lang="en-US" sz="1000" dirty="0"/>
              <a:t>Used in accordance with CC BY 2.0 (https://creativecommons.org/licenses/by/2.0/deed.en).</a:t>
            </a:r>
          </a:p>
          <a:p>
            <a:pPr marL="0" indent="0">
              <a:buNone/>
            </a:pPr>
            <a:endParaRPr lang="en-US" sz="1000" dirty="0"/>
          </a:p>
          <a:p>
            <a:pPr marL="0" indent="0">
              <a:buNone/>
            </a:pPr>
            <a:r>
              <a:rPr lang="en-US" sz="1000" dirty="0"/>
              <a:t>Slide 3–right</a:t>
            </a:r>
          </a:p>
          <a:p>
            <a:pPr marL="0" indent="0">
              <a:buNone/>
            </a:pPr>
            <a:r>
              <a:rPr lang="en-US" sz="1000" i="1" dirty="0"/>
              <a:t>Description:  </a:t>
            </a:r>
            <a:r>
              <a:rPr lang="en-US" sz="1000" dirty="0"/>
              <a:t>Galveston, TX, Sept. 26, 2005.</a:t>
            </a:r>
          </a:p>
          <a:p>
            <a:pPr marL="0" indent="0">
              <a:buNone/>
            </a:pPr>
            <a:r>
              <a:rPr lang="en-US" sz="1000" i="1" dirty="0"/>
              <a:t>Source:</a:t>
            </a:r>
            <a:r>
              <a:rPr lang="en-US" sz="1000" dirty="0"/>
              <a:t>   By Bob McMillan, FEMA, downloaded from Wikimedia Commons, https://commons.wikimedia.org/wiki/File:FEMA_-_16103_-_Photograph_by_Bob_McMillan_taken_on_09-26-2005_in_Texas.jpg.</a:t>
            </a:r>
          </a:p>
          <a:p>
            <a:pPr marL="0" indent="0">
              <a:buNone/>
            </a:pPr>
            <a:r>
              <a:rPr lang="en-US" sz="1000" i="1" dirty="0"/>
              <a:t>Clearance: </a:t>
            </a:r>
            <a:r>
              <a:rPr lang="en-US" sz="1000" dirty="0"/>
              <a:t>  This image is a work of a Federal Emergency Management Agency employee, taken or made as part of that person's official duties. As works of the U.S. federal government, all FEMA images are in the public domain in the United States. Additional media usage information may be found at http://www.fema.gov/photo-video-audio-use-guidelines</a:t>
            </a:r>
          </a:p>
          <a:p>
            <a:pPr marL="0" indent="0">
              <a:buNone/>
            </a:pPr>
            <a:endParaRPr lang="en-US" sz="1000" dirty="0"/>
          </a:p>
          <a:p>
            <a:pPr marL="0" indent="0">
              <a:buNone/>
            </a:pPr>
            <a:endParaRPr lang="en-US" sz="1000" dirty="0"/>
          </a:p>
          <a:p>
            <a:pPr marL="0" indent="0">
              <a:buNone/>
            </a:pPr>
            <a:endParaRPr lang="en-US" sz="1000" dirty="0"/>
          </a:p>
        </p:txBody>
      </p:sp>
      <p:sp>
        <p:nvSpPr>
          <p:cNvPr id="4" name="Slide Number Placeholder 3"/>
          <p:cNvSpPr>
            <a:spLocks noGrp="1"/>
          </p:cNvSpPr>
          <p:nvPr>
            <p:ph type="sldNum" sz="quarter" idx="12"/>
          </p:nvPr>
        </p:nvSpPr>
        <p:spPr/>
        <p:txBody>
          <a:bodyPr/>
          <a:lstStyle/>
          <a:p>
            <a:fld id="{15377F2F-33AF-41FC-BEB3-76015FC55E72}" type="slidenum">
              <a:rPr lang="en-US" smtClean="0"/>
              <a:pPr/>
              <a:t>18</a:t>
            </a:fld>
            <a:endParaRPr lang="en-US"/>
          </a:p>
        </p:txBody>
      </p:sp>
    </p:spTree>
    <p:extLst>
      <p:ext uri="{BB962C8B-B14F-4D97-AF65-F5344CB8AC3E}">
        <p14:creationId xmlns:p14="http://schemas.microsoft.com/office/powerpoint/2010/main" val="1870072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377F2F-33AF-41FC-BEB3-76015FC55E72}" type="slidenum">
              <a:rPr lang="en-US" smtClean="0"/>
              <a:pPr/>
              <a:t>19</a:t>
            </a:fld>
            <a:endParaRPr lang="en-US"/>
          </a:p>
        </p:txBody>
      </p:sp>
      <p:sp>
        <p:nvSpPr>
          <p:cNvPr id="5" name="Content Placeholder 2"/>
          <p:cNvSpPr>
            <a:spLocks noGrp="1"/>
          </p:cNvSpPr>
          <p:nvPr>
            <p:ph idx="1"/>
          </p:nvPr>
        </p:nvSpPr>
        <p:spPr>
          <a:xfrm>
            <a:off x="457200" y="1066800"/>
            <a:ext cx="8229600" cy="5486400"/>
          </a:xfrm>
        </p:spPr>
        <p:txBody>
          <a:bodyPr>
            <a:normAutofit/>
          </a:bodyPr>
          <a:lstStyle/>
          <a:p>
            <a:pPr marL="0" indent="0">
              <a:buNone/>
            </a:pPr>
            <a:r>
              <a:rPr lang="en-US" sz="1000" dirty="0"/>
              <a:t>Slide 4</a:t>
            </a:r>
          </a:p>
          <a:p>
            <a:pPr marL="0" indent="0">
              <a:buNone/>
            </a:pPr>
            <a:r>
              <a:rPr lang="en-US" sz="1000" i="1" dirty="0"/>
              <a:t>Description:  </a:t>
            </a:r>
            <a:r>
              <a:rPr lang="en-US" sz="1000" dirty="0"/>
              <a:t>Group of cats circle around food.</a:t>
            </a:r>
          </a:p>
          <a:p>
            <a:pPr marL="0" indent="0">
              <a:buNone/>
            </a:pPr>
            <a:r>
              <a:rPr lang="en-US" sz="1000" i="1" dirty="0"/>
              <a:t>Source:</a:t>
            </a:r>
            <a:r>
              <a:rPr lang="en-US" sz="1000" dirty="0"/>
              <a:t>   By Scott </a:t>
            </a:r>
            <a:r>
              <a:rPr lang="en-US" sz="1000" dirty="0" err="1"/>
              <a:t>Granneman</a:t>
            </a:r>
            <a:r>
              <a:rPr lang="en-US" sz="1000" dirty="0"/>
              <a:t>, downloaded from Wikimedia Commons, https://commons.wikimedia.org/wiki/File:Group_of_cats_circle_around_catfood.jpg.</a:t>
            </a:r>
          </a:p>
          <a:p>
            <a:pPr marL="0" indent="0">
              <a:buNone/>
            </a:pPr>
            <a:r>
              <a:rPr lang="en-US" sz="1000" i="1" dirty="0"/>
              <a:t>Clearance: </a:t>
            </a:r>
            <a:r>
              <a:rPr lang="en-US" sz="1000" dirty="0"/>
              <a:t>Used in accordance with CC BY-SA 2.0 (https://creativecommons.org/licenses/by-sa/2.0/deed.en).</a:t>
            </a:r>
          </a:p>
          <a:p>
            <a:pPr marL="0" indent="0">
              <a:buNone/>
            </a:pPr>
            <a:endParaRPr lang="en-US" sz="1000" dirty="0"/>
          </a:p>
          <a:p>
            <a:pPr marL="0" indent="0">
              <a:buNone/>
            </a:pPr>
            <a:r>
              <a:rPr lang="en-US" sz="1000" dirty="0"/>
              <a:t>Slide 5</a:t>
            </a:r>
          </a:p>
          <a:p>
            <a:pPr marL="0" indent="0">
              <a:buNone/>
            </a:pPr>
            <a:r>
              <a:rPr lang="en-US" sz="1000" i="1" dirty="0"/>
              <a:t>Description:  </a:t>
            </a:r>
            <a:r>
              <a:rPr lang="en-US" sz="1000" dirty="0"/>
              <a:t>Persian cat </a:t>
            </a:r>
            <a:r>
              <a:rPr lang="en-US" sz="1000" dirty="0" err="1"/>
              <a:t>Matahari</a:t>
            </a:r>
            <a:r>
              <a:rPr lang="en-US" sz="1000" dirty="0"/>
              <a:t>, aged 8 months, hunting in the garden in Mumbai.</a:t>
            </a:r>
          </a:p>
          <a:p>
            <a:pPr marL="0" indent="0">
              <a:buNone/>
            </a:pPr>
            <a:r>
              <a:rPr lang="en-US" sz="1000" i="1" dirty="0"/>
              <a:t>Source:</a:t>
            </a:r>
            <a:r>
              <a:rPr lang="en-US" sz="1000" dirty="0"/>
              <a:t>   By </a:t>
            </a:r>
            <a:r>
              <a:rPr lang="en-US" sz="1000" dirty="0" err="1"/>
              <a:t>Rudolph.A.furtado</a:t>
            </a:r>
            <a:r>
              <a:rPr lang="en-US" sz="1000" dirty="0"/>
              <a:t>, downloaded from Wikimedia Commons, https://commons.wikimedia.org/wiki/File:Persian_cat_.</a:t>
            </a:r>
            <a:r>
              <a:rPr lang="en-US" sz="1000" dirty="0" err="1"/>
              <a:t>Matahari</a:t>
            </a:r>
            <a:r>
              <a:rPr lang="en-US" sz="1000" dirty="0"/>
              <a:t>'_</a:t>
            </a:r>
            <a:r>
              <a:rPr lang="en-US" sz="1000" dirty="0" err="1"/>
              <a:t>hunting_..JPG</a:t>
            </a:r>
            <a:r>
              <a:rPr lang="en-US" sz="1000" dirty="0"/>
              <a:t>.</a:t>
            </a:r>
          </a:p>
          <a:p>
            <a:pPr marL="0" indent="0">
              <a:buNone/>
            </a:pPr>
            <a:r>
              <a:rPr lang="en-US" sz="1000" i="1" dirty="0"/>
              <a:t>Clearance: </a:t>
            </a:r>
            <a:r>
              <a:rPr lang="en-US" sz="1000" dirty="0"/>
              <a:t>Released into the public domain by the author.</a:t>
            </a:r>
          </a:p>
          <a:p>
            <a:pPr marL="0" indent="0">
              <a:buNone/>
            </a:pPr>
            <a:endParaRPr lang="en-US" sz="1000" dirty="0"/>
          </a:p>
          <a:p>
            <a:pPr marL="0" indent="0">
              <a:buNone/>
            </a:pPr>
            <a:r>
              <a:rPr lang="en-US" sz="1000" dirty="0"/>
              <a:t>Slide 6</a:t>
            </a:r>
          </a:p>
          <a:p>
            <a:pPr marL="0" indent="0">
              <a:buNone/>
            </a:pPr>
            <a:r>
              <a:rPr lang="en-US" sz="1000" i="1" dirty="0"/>
              <a:t>Description:  </a:t>
            </a:r>
            <a:r>
              <a:rPr lang="en-US" sz="1000" dirty="0"/>
              <a:t>Man with shotgun.</a:t>
            </a:r>
          </a:p>
          <a:p>
            <a:pPr marL="0" indent="0">
              <a:buNone/>
            </a:pPr>
            <a:r>
              <a:rPr lang="en-US" sz="1000" i="1" dirty="0"/>
              <a:t>Source:</a:t>
            </a:r>
            <a:r>
              <a:rPr lang="en-US" sz="1000" dirty="0"/>
              <a:t>   By  The Florida Fish and Wildlife Conservation Commission, downloaded from Wikimedia Commons, https://commons.wikimedia.org/wiki/File:Quail_Hunting_with_Dogs.jpg.</a:t>
            </a:r>
          </a:p>
          <a:p>
            <a:pPr marL="0" indent="0">
              <a:buNone/>
            </a:pPr>
            <a:r>
              <a:rPr lang="en-US" sz="1000" i="1" dirty="0"/>
              <a:t>Clearance: </a:t>
            </a:r>
            <a:r>
              <a:rPr lang="en-US" sz="1000" dirty="0"/>
              <a:t> This work is in the public domain in the United States because it is a work prepared by an officer or employee of the United States Government as part of that person’s official duties under the terms of Title 17, Chapter 1, Section 105 of the US Code. See Copyright.</a:t>
            </a:r>
          </a:p>
          <a:p>
            <a:pPr marL="0" indent="0">
              <a:buNone/>
            </a:pPr>
            <a:endParaRPr lang="en-US" sz="1000" dirty="0"/>
          </a:p>
          <a:p>
            <a:pPr marL="0" indent="0">
              <a:buNone/>
            </a:pPr>
            <a:r>
              <a:rPr lang="en-US" sz="1000" dirty="0"/>
              <a:t>Slide 7</a:t>
            </a:r>
          </a:p>
          <a:p>
            <a:pPr marL="0" indent="0">
              <a:buNone/>
            </a:pPr>
            <a:r>
              <a:rPr lang="en-US" sz="1000" i="1" dirty="0"/>
              <a:t>Description:  </a:t>
            </a:r>
            <a:r>
              <a:rPr lang="en-US" sz="1000" dirty="0"/>
              <a:t>Thumbs up and down illustration.</a:t>
            </a:r>
          </a:p>
          <a:p>
            <a:pPr marL="0" indent="0">
              <a:buNone/>
            </a:pPr>
            <a:r>
              <a:rPr lang="en-US" sz="1000" i="1" dirty="0"/>
              <a:t>Source:</a:t>
            </a:r>
            <a:r>
              <a:rPr lang="en-US" sz="1000" dirty="0"/>
              <a:t>   By  </a:t>
            </a:r>
            <a:r>
              <a:rPr lang="en-US" sz="1000" dirty="0" err="1"/>
              <a:t>Pratheepps</a:t>
            </a:r>
            <a:r>
              <a:rPr lang="en-US" sz="1000" dirty="0"/>
              <a:t>, downloaded from Wikimedia Commons, thumbs up at https://commons.wikimedia.org/wiki/File:Symbol_thumbs_up.svg, thumbs down at https://commons.wikimedia.org/wiki/File:Symbol_thumbs_down.svg.</a:t>
            </a:r>
          </a:p>
          <a:p>
            <a:pPr marL="0" indent="0">
              <a:buNone/>
            </a:pPr>
            <a:r>
              <a:rPr lang="en-US" sz="1000" i="1" dirty="0"/>
              <a:t>Clearance: </a:t>
            </a:r>
            <a:r>
              <a:rPr lang="en-US" sz="1000" dirty="0"/>
              <a:t>Released into the public domain by the author.</a:t>
            </a:r>
          </a:p>
          <a:p>
            <a:pPr marL="0" indent="0">
              <a:buNone/>
            </a:pPr>
            <a:endParaRPr lang="en-US" sz="1000" dirty="0"/>
          </a:p>
          <a:p>
            <a:pPr marL="0" indent="0">
              <a:buNone/>
            </a:pPr>
            <a:r>
              <a:rPr lang="en-US" sz="1000" dirty="0"/>
              <a:t>Slides 8 and 9</a:t>
            </a:r>
          </a:p>
          <a:p>
            <a:pPr marL="0" indent="0">
              <a:buNone/>
            </a:pPr>
            <a:r>
              <a:rPr lang="en-US" sz="1000" i="1" dirty="0"/>
              <a:t>Description: </a:t>
            </a:r>
            <a:r>
              <a:rPr lang="en-US" sz="1000" dirty="0"/>
              <a:t>Feral cat.</a:t>
            </a:r>
          </a:p>
          <a:p>
            <a:pPr marL="0" indent="0">
              <a:buNone/>
            </a:pPr>
            <a:r>
              <a:rPr lang="en-US" sz="1000" i="1" dirty="0"/>
              <a:t>Source:</a:t>
            </a:r>
            <a:r>
              <a:rPr lang="en-US" sz="1000" dirty="0"/>
              <a:t>   By Brocken </a:t>
            </a:r>
            <a:r>
              <a:rPr lang="en-US" sz="1000" dirty="0" err="1"/>
              <a:t>Inaglory</a:t>
            </a:r>
            <a:r>
              <a:rPr lang="en-US" sz="1000" dirty="0"/>
              <a:t>, downloaded from Wikimedia Commons, https://commons.wikimedia.org/wiki/File:Feral_cat_1.JPG..</a:t>
            </a:r>
          </a:p>
          <a:p>
            <a:pPr marL="0" indent="0">
              <a:buNone/>
            </a:pPr>
            <a:r>
              <a:rPr lang="en-US" sz="1000" i="1" dirty="0"/>
              <a:t>Clearance: </a:t>
            </a:r>
            <a:r>
              <a:rPr lang="en-US" sz="1000" dirty="0"/>
              <a:t>Used in accordance with CC BY-SA 3.0 (https://creativecommons.org/licenses/by-sa/3.0/deed.en).</a:t>
            </a:r>
          </a:p>
          <a:p>
            <a:pPr marL="0" indent="0">
              <a:buNone/>
            </a:pPr>
            <a:endParaRPr lang="en-US" sz="1000" dirty="0"/>
          </a:p>
          <a:p>
            <a:pPr marL="0" indent="0">
              <a:buNone/>
            </a:pPr>
            <a:endParaRPr lang="en-US" sz="1000" dirty="0"/>
          </a:p>
        </p:txBody>
      </p:sp>
      <p:sp>
        <p:nvSpPr>
          <p:cNvPr id="6" name="Title 1"/>
          <p:cNvSpPr txBox="1">
            <a:spLocks/>
          </p:cNvSpPr>
          <p:nvPr/>
        </p:nvSpPr>
        <p:spPr>
          <a:xfrm>
            <a:off x="457200" y="381000"/>
            <a:ext cx="8229600" cy="48736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Image Credits </a:t>
            </a:r>
            <a:r>
              <a:rPr lang="en-US" i="1" dirty="0"/>
              <a:t>cont.</a:t>
            </a:r>
          </a:p>
        </p:txBody>
      </p:sp>
    </p:spTree>
    <p:extLst>
      <p:ext uri="{BB962C8B-B14F-4D97-AF65-F5344CB8AC3E}">
        <p14:creationId xmlns:p14="http://schemas.microsoft.com/office/powerpoint/2010/main" val="273686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CQ#1: Are you a “cat person” or a “dog person”?</a:t>
            </a:r>
          </a:p>
        </p:txBody>
      </p:sp>
      <p:sp>
        <p:nvSpPr>
          <p:cNvPr id="3" name="Content Placeholder 2"/>
          <p:cNvSpPr>
            <a:spLocks noGrp="1"/>
          </p:cNvSpPr>
          <p:nvPr>
            <p:ph idx="1"/>
          </p:nvPr>
        </p:nvSpPr>
        <p:spPr/>
        <p:txBody>
          <a:bodyPr/>
          <a:lstStyle/>
          <a:p>
            <a:pPr marL="514350" indent="-514350">
              <a:buFont typeface="+mj-lt"/>
              <a:buAutoNum type="alphaUcPeriod"/>
            </a:pPr>
            <a:r>
              <a:rPr lang="en-US" dirty="0"/>
              <a:t>Cats!</a:t>
            </a:r>
          </a:p>
          <a:p>
            <a:pPr marL="514350" indent="-514350">
              <a:buFont typeface="+mj-lt"/>
              <a:buAutoNum type="alphaUcPeriod"/>
            </a:pPr>
            <a:r>
              <a:rPr lang="en-US" dirty="0"/>
              <a:t>Dogs!</a:t>
            </a:r>
          </a:p>
          <a:p>
            <a:pPr marL="514350" indent="-514350">
              <a:buFont typeface="+mj-lt"/>
              <a:buAutoNum type="alphaUcPeriod"/>
            </a:pPr>
            <a:r>
              <a:rPr lang="en-US" dirty="0"/>
              <a:t>Both.</a:t>
            </a:r>
          </a:p>
          <a:p>
            <a:pPr marL="514350" indent="-514350">
              <a:buFont typeface="+mj-lt"/>
              <a:buAutoNum type="alphaUcPeriod"/>
            </a:pPr>
            <a:r>
              <a:rPr lang="en-US" dirty="0"/>
              <a:t>It’s weird to love a pet.</a:t>
            </a:r>
          </a:p>
        </p:txBody>
      </p:sp>
      <p:pic>
        <p:nvPicPr>
          <p:cNvPr id="4" name="Picture 2" descr="http://upload.wikimedia.org/wikipedia/commons/3/34/AnatolianShepherdDogAndPerson_w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936602"/>
            <a:ext cx="2164416" cy="28858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pload.wikimedia.org/wikipedia/commons/7/7e/CatGir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161207"/>
            <a:ext cx="1994297" cy="2659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upload.wikimedia.org/wikipedia/commons/7/70/Cat_and_do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881622"/>
            <a:ext cx="2547440" cy="294678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15377F2F-33AF-41FC-BEB3-76015FC55E72}" type="slidenum">
              <a:rPr lang="en-US" smtClean="0"/>
              <a:pPr/>
              <a:t>2</a:t>
            </a:fld>
            <a:endParaRPr lang="en-US"/>
          </a:p>
        </p:txBody>
      </p:sp>
    </p:spTree>
    <p:extLst>
      <p:ext uri="{BB962C8B-B14F-4D97-AF65-F5344CB8AC3E}">
        <p14:creationId xmlns:p14="http://schemas.microsoft.com/office/powerpoint/2010/main" val="1015248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377F2F-33AF-41FC-BEB3-76015FC55E72}" type="slidenum">
              <a:rPr lang="en-US" smtClean="0"/>
              <a:pPr/>
              <a:t>20</a:t>
            </a:fld>
            <a:endParaRPr lang="en-US"/>
          </a:p>
        </p:txBody>
      </p:sp>
      <p:sp>
        <p:nvSpPr>
          <p:cNvPr id="5" name="Content Placeholder 2"/>
          <p:cNvSpPr>
            <a:spLocks noGrp="1"/>
          </p:cNvSpPr>
          <p:nvPr>
            <p:ph idx="1"/>
          </p:nvPr>
        </p:nvSpPr>
        <p:spPr>
          <a:xfrm>
            <a:off x="457200" y="1066800"/>
            <a:ext cx="8229600" cy="5486400"/>
          </a:xfrm>
        </p:spPr>
        <p:txBody>
          <a:bodyPr>
            <a:normAutofit/>
          </a:bodyPr>
          <a:lstStyle/>
          <a:p>
            <a:pPr marL="0" indent="0">
              <a:buNone/>
            </a:pPr>
            <a:r>
              <a:rPr lang="en-US" sz="1000" dirty="0"/>
              <a:t>Slide 11</a:t>
            </a:r>
          </a:p>
          <a:p>
            <a:pPr marL="0" indent="0">
              <a:buNone/>
            </a:pPr>
            <a:r>
              <a:rPr lang="en-US" sz="1000" i="1" dirty="0"/>
              <a:t>Description:  </a:t>
            </a:r>
            <a:r>
              <a:rPr lang="en-US" sz="1000" dirty="0"/>
              <a:t>Barn cat with bird.</a:t>
            </a:r>
          </a:p>
          <a:p>
            <a:pPr marL="0" indent="0">
              <a:buNone/>
            </a:pPr>
            <a:r>
              <a:rPr lang="en-US" sz="1000" i="1" dirty="0"/>
              <a:t>Source:</a:t>
            </a:r>
            <a:r>
              <a:rPr lang="en-US" sz="1000" dirty="0"/>
              <a:t>   By Edward Howe </a:t>
            </a:r>
            <a:r>
              <a:rPr lang="en-US" sz="1000" dirty="0" err="1"/>
              <a:t>Forbush</a:t>
            </a:r>
            <a:r>
              <a:rPr lang="en-US" sz="1000" dirty="0"/>
              <a:t>, downloaded from Wikimedia Commons, https://commons.wikimedia.org/wiki/File:Barn_cat_with_bird.png.</a:t>
            </a:r>
          </a:p>
          <a:p>
            <a:pPr marL="0" indent="0">
              <a:buNone/>
            </a:pPr>
            <a:r>
              <a:rPr lang="en-US" sz="1000" i="1" dirty="0"/>
              <a:t>Clearance: </a:t>
            </a:r>
            <a:r>
              <a:rPr lang="en-US" sz="1000" dirty="0"/>
              <a:t> This work is in the public domain in the United States because it was published (or registered with the U.S. Copyright Office) before January 1, 1923.</a:t>
            </a:r>
          </a:p>
          <a:p>
            <a:pPr marL="0" indent="0">
              <a:buNone/>
            </a:pPr>
            <a:endParaRPr lang="en-US" sz="1000" dirty="0"/>
          </a:p>
          <a:p>
            <a:pPr marL="0" indent="0">
              <a:buNone/>
            </a:pPr>
            <a:r>
              <a:rPr lang="en-US" sz="1000" dirty="0"/>
              <a:t>Slide 12</a:t>
            </a:r>
          </a:p>
          <a:p>
            <a:pPr marL="0" indent="0">
              <a:buNone/>
            </a:pPr>
            <a:r>
              <a:rPr lang="en-US" sz="1000" i="1" dirty="0"/>
              <a:t>Description:  </a:t>
            </a:r>
            <a:r>
              <a:rPr lang="en-US" sz="1000" dirty="0"/>
              <a:t>Dead cat.</a:t>
            </a:r>
          </a:p>
          <a:p>
            <a:pPr marL="0" indent="0">
              <a:buNone/>
            </a:pPr>
            <a:r>
              <a:rPr lang="en-US" sz="1000" i="1" dirty="0"/>
              <a:t>Source:</a:t>
            </a:r>
            <a:r>
              <a:rPr lang="en-US" sz="1000" dirty="0"/>
              <a:t>   </a:t>
            </a:r>
            <a:r>
              <a:rPr lang="en-US" sz="1000" dirty="0" err="1"/>
              <a:t>ByAntropomant</a:t>
            </a:r>
            <a:r>
              <a:rPr lang="en-US" sz="1000" dirty="0"/>
              <a:t>, downloaded from Wikimedia Commons, https://commons.wikimedia.org/wiki/File:Dead_cat.jpg.</a:t>
            </a:r>
          </a:p>
          <a:p>
            <a:pPr marL="0" indent="0">
              <a:buNone/>
            </a:pPr>
            <a:r>
              <a:rPr lang="en-US" sz="1000" i="1" dirty="0"/>
              <a:t>Clearance: </a:t>
            </a:r>
            <a:r>
              <a:rPr lang="en-US" sz="1000" dirty="0"/>
              <a:t>Released into the public domain by the author.</a:t>
            </a:r>
          </a:p>
          <a:p>
            <a:pPr marL="0" indent="0">
              <a:buNone/>
            </a:pPr>
            <a:endParaRPr lang="en-US" sz="1000" dirty="0"/>
          </a:p>
          <a:p>
            <a:pPr marL="0" indent="0">
              <a:buNone/>
            </a:pPr>
            <a:r>
              <a:rPr lang="en-US" sz="1000" dirty="0"/>
              <a:t>Slide 13</a:t>
            </a:r>
          </a:p>
          <a:p>
            <a:pPr marL="0" indent="0">
              <a:buNone/>
            </a:pPr>
            <a:r>
              <a:rPr lang="en-US" sz="1000" i="1" dirty="0"/>
              <a:t>Description:  </a:t>
            </a:r>
            <a:r>
              <a:rPr lang="en-US" sz="1000" dirty="0"/>
              <a:t>Scottish Wildcat illustration from </a:t>
            </a:r>
            <a:r>
              <a:rPr lang="en-US" sz="1000" i="1" dirty="0"/>
              <a:t>British Mammals </a:t>
            </a:r>
            <a:r>
              <a:rPr lang="en-US" sz="1000" dirty="0"/>
              <a:t>by A. </a:t>
            </a:r>
            <a:r>
              <a:rPr lang="en-US" sz="1000" dirty="0" err="1"/>
              <a:t>Thorburn</a:t>
            </a:r>
            <a:r>
              <a:rPr lang="en-US" sz="1000" dirty="0"/>
              <a:t>, 1920.</a:t>
            </a:r>
          </a:p>
          <a:p>
            <a:pPr marL="0" indent="0">
              <a:buNone/>
            </a:pPr>
            <a:r>
              <a:rPr lang="en-US" sz="1000" i="1" dirty="0"/>
              <a:t>Source:</a:t>
            </a:r>
            <a:r>
              <a:rPr lang="en-US" sz="1000" dirty="0"/>
              <a:t>   By A. </a:t>
            </a:r>
            <a:r>
              <a:rPr lang="en-US" sz="1000" dirty="0" err="1"/>
              <a:t>Thorburn</a:t>
            </a:r>
            <a:r>
              <a:rPr lang="en-US" sz="1000" dirty="0"/>
              <a:t>, downloaded from Wikimedia Commons, https://commons.wikimedia.org/wiki/File:Wild_Cat.JPG.</a:t>
            </a:r>
          </a:p>
          <a:p>
            <a:pPr marL="0" indent="0">
              <a:buNone/>
            </a:pPr>
            <a:r>
              <a:rPr lang="en-US" sz="1000" i="1" dirty="0"/>
              <a:t>Clearance: </a:t>
            </a:r>
            <a:r>
              <a:rPr lang="en-US" sz="1000" dirty="0"/>
              <a:t> This media file is in the public domain in the United States. This applies to U.S. works where the copyright has expired, often because its first publication occurred prior to January 1, 1923.</a:t>
            </a:r>
          </a:p>
          <a:p>
            <a:pPr marL="0" indent="0">
              <a:buNone/>
            </a:pPr>
            <a:endParaRPr lang="en-US" sz="1000" dirty="0"/>
          </a:p>
          <a:p>
            <a:pPr marL="0" indent="0">
              <a:buNone/>
            </a:pPr>
            <a:r>
              <a:rPr lang="en-US" sz="1000" dirty="0"/>
              <a:t>Slides 15 and 16</a:t>
            </a:r>
          </a:p>
          <a:p>
            <a:pPr marL="0" indent="0">
              <a:buNone/>
            </a:pPr>
            <a:r>
              <a:rPr lang="en-US" sz="1000" i="1" dirty="0"/>
              <a:t>Description:  </a:t>
            </a:r>
            <a:r>
              <a:rPr lang="en-US" sz="1000" dirty="0"/>
              <a:t>British wild cat.</a:t>
            </a:r>
          </a:p>
          <a:p>
            <a:pPr marL="0" indent="0">
              <a:buNone/>
            </a:pPr>
            <a:r>
              <a:rPr lang="en-US" sz="1000" i="1" dirty="0"/>
              <a:t>Source:</a:t>
            </a:r>
            <a:r>
              <a:rPr lang="en-US" sz="1000" dirty="0"/>
              <a:t>   By   </a:t>
            </a:r>
            <a:r>
              <a:rPr lang="en-US" sz="1000" dirty="0" err="1"/>
              <a:t>Reg</a:t>
            </a:r>
            <a:r>
              <a:rPr lang="en-US" sz="1000" dirty="0"/>
              <a:t> </a:t>
            </a:r>
            <a:r>
              <a:rPr lang="en-US" sz="1000" dirty="0" err="1"/>
              <a:t>Mckenna</a:t>
            </a:r>
            <a:r>
              <a:rPr lang="en-US" sz="1000" dirty="0"/>
              <a:t> from UK, downloaded from Wikimedia Commons, https://commons.wikimedia.org/wiki/File:British_Wild_Cat.jpg.</a:t>
            </a:r>
          </a:p>
          <a:p>
            <a:pPr marL="0" indent="0">
              <a:buNone/>
            </a:pPr>
            <a:r>
              <a:rPr lang="en-US" sz="1000" i="1" dirty="0"/>
              <a:t>Clearance: </a:t>
            </a:r>
            <a:r>
              <a:rPr lang="en-US" sz="1000" dirty="0"/>
              <a:t>Used in accordance with CC BY 2.0 (https://creativecommons.org/licenses/by/2.0/deed.en).</a:t>
            </a:r>
          </a:p>
        </p:txBody>
      </p:sp>
      <p:sp>
        <p:nvSpPr>
          <p:cNvPr id="6" name="Title 1"/>
          <p:cNvSpPr txBox="1">
            <a:spLocks/>
          </p:cNvSpPr>
          <p:nvPr/>
        </p:nvSpPr>
        <p:spPr>
          <a:xfrm>
            <a:off x="457200" y="381000"/>
            <a:ext cx="8229600" cy="48736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Image Credits </a:t>
            </a:r>
            <a:r>
              <a:rPr lang="en-US" i="1" dirty="0"/>
              <a:t>cont.</a:t>
            </a:r>
          </a:p>
        </p:txBody>
      </p:sp>
    </p:spTree>
    <p:extLst>
      <p:ext uri="{BB962C8B-B14F-4D97-AF65-F5344CB8AC3E}">
        <p14:creationId xmlns:p14="http://schemas.microsoft.com/office/powerpoint/2010/main" val="106553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733800" y="2897736"/>
            <a:ext cx="5020057" cy="3346704"/>
          </a:xfrm>
          <a:prstGeom prst="rect">
            <a:avLst/>
          </a:prstGeom>
        </p:spPr>
      </p:pic>
      <p:sp>
        <p:nvSpPr>
          <p:cNvPr id="2" name="Title 1"/>
          <p:cNvSpPr>
            <a:spLocks noGrp="1"/>
          </p:cNvSpPr>
          <p:nvPr>
            <p:ph type="title"/>
          </p:nvPr>
        </p:nvSpPr>
        <p:spPr/>
        <p:txBody>
          <a:bodyPr/>
          <a:lstStyle/>
          <a:p>
            <a:r>
              <a:rPr lang="en-US" dirty="0"/>
              <a:t>Galveston, Texas</a:t>
            </a:r>
          </a:p>
        </p:txBody>
      </p:sp>
      <p:sp>
        <p:nvSpPr>
          <p:cNvPr id="3" name="Content Placeholder 2"/>
          <p:cNvSpPr>
            <a:spLocks noGrp="1"/>
          </p:cNvSpPr>
          <p:nvPr>
            <p:ph idx="1"/>
          </p:nvPr>
        </p:nvSpPr>
        <p:spPr/>
        <p:txBody>
          <a:bodyPr/>
          <a:lstStyle/>
          <a:p>
            <a:pPr marL="0" indent="0">
              <a:buNone/>
            </a:pPr>
            <a:r>
              <a:rPr lang="en-US" dirty="0"/>
              <a:t>Shoreline is habitat for many birds, including this piping plover.</a:t>
            </a:r>
          </a:p>
        </p:txBody>
      </p:sp>
      <p:pic>
        <p:nvPicPr>
          <p:cNvPr id="4" name="Picture 2" descr="http://upload.wikimedia.org/wikipedia/commons/9/96/Piping_Plover_%285643191797%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95600"/>
            <a:ext cx="3098157" cy="334486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15377F2F-33AF-41FC-BEB3-76015FC55E72}" type="slidenum">
              <a:rPr lang="en-US" smtClean="0"/>
              <a:pPr/>
              <a:t>3</a:t>
            </a:fld>
            <a:endParaRPr lang="en-US"/>
          </a:p>
        </p:txBody>
      </p:sp>
    </p:spTree>
    <p:extLst>
      <p:ext uri="{BB962C8B-B14F-4D97-AF65-F5344CB8AC3E}">
        <p14:creationId xmlns:p14="http://schemas.microsoft.com/office/powerpoint/2010/main" val="2782945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Conflicts</a:t>
            </a:r>
          </a:p>
        </p:txBody>
      </p:sp>
      <p:sp>
        <p:nvSpPr>
          <p:cNvPr id="3" name="Content Placeholder 2"/>
          <p:cNvSpPr>
            <a:spLocks noGrp="1"/>
          </p:cNvSpPr>
          <p:nvPr>
            <p:ph idx="1"/>
          </p:nvPr>
        </p:nvSpPr>
        <p:spPr>
          <a:xfrm>
            <a:off x="457200" y="1143000"/>
            <a:ext cx="8229600" cy="4525963"/>
          </a:xfrm>
        </p:spPr>
        <p:txBody>
          <a:bodyPr/>
          <a:lstStyle/>
          <a:p>
            <a:r>
              <a:rPr lang="en-US" dirty="0"/>
              <a:t>People</a:t>
            </a:r>
          </a:p>
          <a:p>
            <a:r>
              <a:rPr lang="en-US" dirty="0"/>
              <a:t>Beach</a:t>
            </a:r>
          </a:p>
          <a:p>
            <a:r>
              <a:rPr lang="en-US" dirty="0"/>
              <a:t>Winter range for the endangered piping plover</a:t>
            </a:r>
          </a:p>
          <a:p>
            <a:r>
              <a:rPr lang="en-US" dirty="0"/>
              <a:t>And people own cats</a:t>
            </a:r>
          </a:p>
        </p:txBody>
      </p:sp>
      <p:pic>
        <p:nvPicPr>
          <p:cNvPr id="3074" name="Picture 2" descr="http://upload.wikimedia.org/wikipedia/commons/c/c5/Group_of_cats_circle_around_catfoo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733800"/>
            <a:ext cx="4114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5377F2F-33AF-41FC-BEB3-76015FC55E72}" type="slidenum">
              <a:rPr lang="en-US" smtClean="0"/>
              <a:pPr/>
              <a:t>4</a:t>
            </a:fld>
            <a:endParaRPr lang="en-US"/>
          </a:p>
        </p:txBody>
      </p:sp>
    </p:spTree>
    <p:extLst>
      <p:ext uri="{BB962C8B-B14F-4D97-AF65-F5344CB8AC3E}">
        <p14:creationId xmlns:p14="http://schemas.microsoft.com/office/powerpoint/2010/main" val="273584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pPr algn="l"/>
            <a:r>
              <a:rPr lang="en-US" dirty="0"/>
              <a:t>CQ #2: Should cats be allowed outside?</a:t>
            </a:r>
          </a:p>
        </p:txBody>
      </p:sp>
      <p:sp>
        <p:nvSpPr>
          <p:cNvPr id="3" name="Content Placeholder 2"/>
          <p:cNvSpPr>
            <a:spLocks noGrp="1"/>
          </p:cNvSpPr>
          <p:nvPr>
            <p:ph idx="1"/>
          </p:nvPr>
        </p:nvSpPr>
        <p:spPr/>
        <p:txBody>
          <a:bodyPr/>
          <a:lstStyle/>
          <a:p>
            <a:pPr marL="514350" indent="-514350">
              <a:buFont typeface="+mj-lt"/>
              <a:buAutoNum type="alphaUcPeriod"/>
            </a:pPr>
            <a:r>
              <a:rPr lang="en-US" dirty="0"/>
              <a:t>Yes, it’s their nature.</a:t>
            </a:r>
          </a:p>
          <a:p>
            <a:pPr marL="514350" indent="-514350">
              <a:buFont typeface="+mj-lt"/>
              <a:buAutoNum type="alphaUcPeriod"/>
            </a:pPr>
            <a:r>
              <a:rPr lang="en-US" dirty="0"/>
              <a:t>No, they damage the environment.</a:t>
            </a:r>
          </a:p>
        </p:txBody>
      </p:sp>
      <p:sp>
        <p:nvSpPr>
          <p:cNvPr id="5" name="Slide Number Placeholder 4"/>
          <p:cNvSpPr>
            <a:spLocks noGrp="1"/>
          </p:cNvSpPr>
          <p:nvPr>
            <p:ph type="sldNum" sz="quarter" idx="12"/>
          </p:nvPr>
        </p:nvSpPr>
        <p:spPr/>
        <p:txBody>
          <a:bodyPr/>
          <a:lstStyle/>
          <a:p>
            <a:fld id="{15377F2F-33AF-41FC-BEB3-76015FC55E72}" type="slidenum">
              <a:rPr lang="en-US" smtClean="0"/>
              <a:pPr/>
              <a:t>5</a:t>
            </a:fld>
            <a:endParaRPr lang="en-US"/>
          </a:p>
        </p:txBody>
      </p:sp>
      <p:pic>
        <p:nvPicPr>
          <p:cNvPr id="4098" name="Picture 2" descr="http://upload.wikimedia.org/wikipedia/commons/f/f8/Persian_cat_.Matahari%27_hunting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971800"/>
            <a:ext cx="4648201" cy="3487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452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Galveston, November 2005</a:t>
            </a:r>
          </a:p>
        </p:txBody>
      </p:sp>
      <p:sp>
        <p:nvSpPr>
          <p:cNvPr id="3" name="Content Placeholder 2"/>
          <p:cNvSpPr>
            <a:spLocks noGrp="1"/>
          </p:cNvSpPr>
          <p:nvPr>
            <p:ph idx="1"/>
          </p:nvPr>
        </p:nvSpPr>
        <p:spPr>
          <a:xfrm>
            <a:off x="457200" y="1600201"/>
            <a:ext cx="8229600" cy="2133600"/>
          </a:xfrm>
        </p:spPr>
        <p:txBody>
          <a:bodyPr/>
          <a:lstStyle/>
          <a:p>
            <a:pPr marL="0" indent="0">
              <a:buNone/>
            </a:pPr>
            <a:r>
              <a:rPr lang="en-US" dirty="0"/>
              <a:t>James Stevenson, an avid birder, protects critical habitat for piping plovers. 500,000 birders visit Galveston every year to watch piping plovers and other bird species.</a:t>
            </a:r>
          </a:p>
        </p:txBody>
      </p:sp>
      <p:sp>
        <p:nvSpPr>
          <p:cNvPr id="4" name="Slide Number Placeholder 3"/>
          <p:cNvSpPr>
            <a:spLocks noGrp="1"/>
          </p:cNvSpPr>
          <p:nvPr>
            <p:ph type="sldNum" sz="quarter" idx="12"/>
          </p:nvPr>
        </p:nvSpPr>
        <p:spPr/>
        <p:txBody>
          <a:bodyPr/>
          <a:lstStyle/>
          <a:p>
            <a:fld id="{15377F2F-33AF-41FC-BEB3-76015FC55E72}" type="slidenum">
              <a:rPr lang="en-US" smtClean="0"/>
              <a:pPr/>
              <a:t>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3505200"/>
            <a:ext cx="2143297" cy="2895600"/>
          </a:xfrm>
          <a:prstGeom prst="rect">
            <a:avLst/>
          </a:prstGeom>
        </p:spPr>
      </p:pic>
      <p:sp>
        <p:nvSpPr>
          <p:cNvPr id="6" name="Rectangle 5"/>
          <p:cNvSpPr/>
          <p:nvPr/>
        </p:nvSpPr>
        <p:spPr>
          <a:xfrm>
            <a:off x="484974" y="3985188"/>
            <a:ext cx="4572000" cy="1846659"/>
          </a:xfrm>
          <a:prstGeom prst="rect">
            <a:avLst/>
          </a:prstGeom>
        </p:spPr>
        <p:txBody>
          <a:bodyPr>
            <a:spAutoFit/>
          </a:bodyPr>
          <a:lstStyle/>
          <a:p>
            <a:r>
              <a:rPr lang="en-US" sz="3200" dirty="0"/>
              <a:t>He observed a cat hunting piping plovers and shot it, a regular practice of his.</a:t>
            </a:r>
          </a:p>
          <a:p>
            <a:endParaRPr lang="en-US" dirty="0"/>
          </a:p>
        </p:txBody>
      </p:sp>
    </p:spTree>
    <p:extLst>
      <p:ext uri="{BB962C8B-B14F-4D97-AF65-F5344CB8AC3E}">
        <p14:creationId xmlns:p14="http://schemas.microsoft.com/office/powerpoint/2010/main" val="2313477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CQ #3: What do you think?</a:t>
            </a:r>
          </a:p>
        </p:txBody>
      </p:sp>
      <p:sp>
        <p:nvSpPr>
          <p:cNvPr id="3" name="Content Placeholder 2"/>
          <p:cNvSpPr>
            <a:spLocks noGrp="1"/>
          </p:cNvSpPr>
          <p:nvPr>
            <p:ph idx="1"/>
          </p:nvPr>
        </p:nvSpPr>
        <p:spPr/>
        <p:txBody>
          <a:bodyPr/>
          <a:lstStyle/>
          <a:p>
            <a:pPr marL="514350" indent="-514350">
              <a:buFont typeface="+mj-lt"/>
              <a:buAutoNum type="alphaUcPeriod"/>
            </a:pPr>
            <a:r>
              <a:rPr lang="en-US" dirty="0"/>
              <a:t>Good for him! He’s protecting an endangered native species.</a:t>
            </a:r>
          </a:p>
          <a:p>
            <a:pPr marL="514350" indent="-514350">
              <a:buFont typeface="+mj-lt"/>
              <a:buAutoNum type="alphaUcPeriod"/>
            </a:pPr>
            <a:r>
              <a:rPr lang="en-US" dirty="0"/>
              <a:t>Bad for him! You shouldn’t kill cats.</a:t>
            </a:r>
          </a:p>
        </p:txBody>
      </p:sp>
      <p:sp>
        <p:nvSpPr>
          <p:cNvPr id="4" name="Slide Number Placeholder 3"/>
          <p:cNvSpPr>
            <a:spLocks noGrp="1"/>
          </p:cNvSpPr>
          <p:nvPr>
            <p:ph type="sldNum" sz="quarter" idx="12"/>
          </p:nvPr>
        </p:nvSpPr>
        <p:spPr/>
        <p:txBody>
          <a:bodyPr/>
          <a:lstStyle/>
          <a:p>
            <a:fld id="{15377F2F-33AF-41FC-BEB3-76015FC55E72}" type="slidenum">
              <a:rPr lang="en-US" smtClean="0"/>
              <a:pPr/>
              <a:t>7</a:t>
            </a:fld>
            <a:endParaRPr lang="en-US"/>
          </a:p>
        </p:txBody>
      </p:sp>
      <p:pic>
        <p:nvPicPr>
          <p:cNvPr id="5122" name="Picture 2" descr="http://upload.wikimedia.org/wikipedia/commons/thumb/8/87/Symbol_thumbs_up.svg/765px-Symbol_thumbs_up.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810000"/>
            <a:ext cx="2237509"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thumb/8/84/Symbol_thumbs_down.svg/765px-Symbol_thumbs_dow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491997"/>
            <a:ext cx="2309452" cy="298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629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Mama Cat</a:t>
            </a:r>
          </a:p>
        </p:txBody>
      </p:sp>
      <p:sp>
        <p:nvSpPr>
          <p:cNvPr id="3" name="Content Placeholder 2"/>
          <p:cNvSpPr>
            <a:spLocks noGrp="1"/>
          </p:cNvSpPr>
          <p:nvPr>
            <p:ph idx="1"/>
          </p:nvPr>
        </p:nvSpPr>
        <p:spPr>
          <a:xfrm>
            <a:off x="413147" y="1394617"/>
            <a:ext cx="8229600" cy="4525963"/>
          </a:xfrm>
        </p:spPr>
        <p:txBody>
          <a:bodyPr/>
          <a:lstStyle/>
          <a:p>
            <a:pPr marL="0" indent="0">
              <a:buNone/>
            </a:pPr>
            <a:r>
              <a:rPr lang="en-US" dirty="0"/>
              <a:t>Lived under a toll bridge.</a:t>
            </a:r>
          </a:p>
          <a:p>
            <a:pPr marL="0" indent="0">
              <a:buNone/>
            </a:pPr>
            <a:r>
              <a:rPr lang="en-US" dirty="0"/>
              <a:t>One of the toll bridge operators, Mr. Newland, regularly gave Mama Cat some food.</a:t>
            </a:r>
          </a:p>
        </p:txBody>
      </p:sp>
      <p:sp>
        <p:nvSpPr>
          <p:cNvPr id="4" name="Slide Number Placeholder 3"/>
          <p:cNvSpPr>
            <a:spLocks noGrp="1"/>
          </p:cNvSpPr>
          <p:nvPr>
            <p:ph type="sldNum" sz="quarter" idx="12"/>
          </p:nvPr>
        </p:nvSpPr>
        <p:spPr/>
        <p:txBody>
          <a:bodyPr/>
          <a:lstStyle/>
          <a:p>
            <a:fld id="{15377F2F-33AF-41FC-BEB3-76015FC55E72}" type="slidenum">
              <a:rPr lang="en-US" smtClean="0"/>
              <a:pPr/>
              <a:t>8</a:t>
            </a:fld>
            <a:endParaRPr lang="en-US"/>
          </a:p>
        </p:txBody>
      </p:sp>
      <p:pic>
        <p:nvPicPr>
          <p:cNvPr id="6146" name="Picture 2" descr="http://upload.wikimedia.org/wikipedia/commons/3/39/Feral_cat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395663"/>
            <a:ext cx="4724400" cy="314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518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rmAutofit fontScale="90000"/>
          </a:bodyPr>
          <a:lstStyle/>
          <a:p>
            <a:pPr algn="l"/>
            <a:r>
              <a:rPr lang="en-US" dirty="0"/>
              <a:t>CQ #4: What is the status of Mama Cat?</a:t>
            </a:r>
          </a:p>
        </p:txBody>
      </p:sp>
      <p:sp>
        <p:nvSpPr>
          <p:cNvPr id="3" name="Content Placeholder 2"/>
          <p:cNvSpPr>
            <a:spLocks noGrp="1"/>
          </p:cNvSpPr>
          <p:nvPr>
            <p:ph idx="1"/>
          </p:nvPr>
        </p:nvSpPr>
        <p:spPr>
          <a:xfrm>
            <a:off x="457200" y="1524000"/>
            <a:ext cx="8229600" cy="4038600"/>
          </a:xfrm>
        </p:spPr>
        <p:txBody>
          <a:bodyPr/>
          <a:lstStyle/>
          <a:p>
            <a:pPr marL="514350" indent="-514350">
              <a:buFont typeface="+mj-lt"/>
              <a:buAutoNum type="alphaUcPeriod"/>
            </a:pPr>
            <a:r>
              <a:rPr lang="en-US" dirty="0"/>
              <a:t>She’s a feral cat and isn’t owned by anyone, in a habitat where cats don’t belong.</a:t>
            </a:r>
          </a:p>
          <a:p>
            <a:pPr marL="514350" indent="-514350">
              <a:buFont typeface="+mj-lt"/>
              <a:buAutoNum type="alphaUcPeriod"/>
            </a:pPr>
            <a:r>
              <a:rPr lang="en-US" dirty="0"/>
              <a:t>She belongs to the toll booth operator Mr. Newland, and should be left alone.</a:t>
            </a:r>
          </a:p>
        </p:txBody>
      </p:sp>
      <p:sp>
        <p:nvSpPr>
          <p:cNvPr id="4" name="Slide Number Placeholder 3"/>
          <p:cNvSpPr>
            <a:spLocks noGrp="1"/>
          </p:cNvSpPr>
          <p:nvPr>
            <p:ph type="sldNum" sz="quarter" idx="12"/>
          </p:nvPr>
        </p:nvSpPr>
        <p:spPr/>
        <p:txBody>
          <a:bodyPr/>
          <a:lstStyle/>
          <a:p>
            <a:fld id="{15377F2F-33AF-41FC-BEB3-76015FC55E72}" type="slidenum">
              <a:rPr lang="en-US" smtClean="0"/>
              <a:pPr/>
              <a:t>9</a:t>
            </a:fld>
            <a:endParaRPr lang="en-US"/>
          </a:p>
        </p:txBody>
      </p:sp>
      <p:pic>
        <p:nvPicPr>
          <p:cNvPr id="5" name="Picture 2" descr="http://upload.wikimedia.org/wikipedia/commons/3/39/Feral_cat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959980"/>
            <a:ext cx="4331494" cy="288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503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TotalTime>
  <Words>1875</Words>
  <Application>Microsoft Office PowerPoint</Application>
  <PresentationFormat>On-screen Show (4:3)</PresentationFormat>
  <Paragraphs>160</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Arnprior</vt:lpstr>
      <vt:lpstr>Calibri</vt:lpstr>
      <vt:lpstr>Office Theme</vt:lpstr>
      <vt:lpstr>Cat vs. Bird: </vt:lpstr>
      <vt:lpstr>CQ#1: Are you a “cat person” or a “dog person”?</vt:lpstr>
      <vt:lpstr>Galveston, Texas</vt:lpstr>
      <vt:lpstr>Conflicts</vt:lpstr>
      <vt:lpstr>CQ #2: Should cats be allowed outside?</vt:lpstr>
      <vt:lpstr>Galveston, November 2005</vt:lpstr>
      <vt:lpstr>CQ #3: What do you think?</vt:lpstr>
      <vt:lpstr>Mama Cat</vt:lpstr>
      <vt:lpstr>CQ #4: What is the status of Mama Cat?</vt:lpstr>
      <vt:lpstr>“Catdefender Webblog:”</vt:lpstr>
      <vt:lpstr>Texas Law: Illegal to Kill Pet Cats</vt:lpstr>
      <vt:lpstr>The Outcome</vt:lpstr>
      <vt:lpstr>What do cats do? </vt:lpstr>
      <vt:lpstr>2013 study</vt:lpstr>
      <vt:lpstr>What should we do?</vt:lpstr>
      <vt:lpstr>What should we do?</vt:lpstr>
      <vt:lpstr>But what about feral cats?</vt:lpstr>
      <vt:lpstr>Image Credits</vt:lpstr>
      <vt:lpstr>PowerPoint Presentation</vt:lpstr>
      <vt:lpstr>PowerPoint Presentation</vt:lpstr>
    </vt:vector>
  </TitlesOfParts>
  <Company>Western Illinois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100 January 14: Preparation</dc:title>
  <dc:creator>Eric Ribbens</dc:creator>
  <cp:lastModifiedBy>Ky Herreid</cp:lastModifiedBy>
  <cp:revision>58</cp:revision>
  <dcterms:created xsi:type="dcterms:W3CDTF">2012-12-24T11:55:47Z</dcterms:created>
  <dcterms:modified xsi:type="dcterms:W3CDTF">2022-07-26T16:18:50Z</dcterms:modified>
</cp:coreProperties>
</file>