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handoutMasterIdLst>
    <p:handoutMasterId r:id="rId36"/>
  </p:handoutMasterIdLst>
  <p:sldIdLst>
    <p:sldId id="264" r:id="rId2"/>
    <p:sldId id="271" r:id="rId3"/>
    <p:sldId id="265" r:id="rId4"/>
    <p:sldId id="267" r:id="rId5"/>
    <p:sldId id="268" r:id="rId6"/>
    <p:sldId id="256" r:id="rId7"/>
    <p:sldId id="257" r:id="rId8"/>
    <p:sldId id="261" r:id="rId9"/>
    <p:sldId id="269" r:id="rId10"/>
    <p:sldId id="262" r:id="rId11"/>
    <p:sldId id="263" r:id="rId12"/>
    <p:sldId id="270" r:id="rId13"/>
    <p:sldId id="288" r:id="rId14"/>
    <p:sldId id="274" r:id="rId15"/>
    <p:sldId id="273" r:id="rId16"/>
    <p:sldId id="276" r:id="rId17"/>
    <p:sldId id="275" r:id="rId18"/>
    <p:sldId id="277" r:id="rId19"/>
    <p:sldId id="278" r:id="rId20"/>
    <p:sldId id="259" r:id="rId21"/>
    <p:sldId id="279" r:id="rId22"/>
    <p:sldId id="260" r:id="rId23"/>
    <p:sldId id="280" r:id="rId24"/>
    <p:sldId id="281" r:id="rId25"/>
    <p:sldId id="282" r:id="rId26"/>
    <p:sldId id="283" r:id="rId27"/>
    <p:sldId id="284" r:id="rId28"/>
    <p:sldId id="285" r:id="rId29"/>
    <p:sldId id="286" r:id="rId30"/>
    <p:sldId id="287" r:id="rId31"/>
    <p:sldId id="258" r:id="rId32"/>
    <p:sldId id="266" r:id="rId33"/>
    <p:sldId id="272"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65" autoAdjust="0"/>
    <p:restoredTop sz="93517" autoAdjust="0"/>
  </p:normalViewPr>
  <p:slideViewPr>
    <p:cSldViewPr snapToGrid="0" snapToObjects="1">
      <p:cViewPr>
        <p:scale>
          <a:sx n="100" d="100"/>
          <a:sy n="100" d="100"/>
        </p:scale>
        <p:origin x="-998" y="43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FD37058-8E03-FE44-8916-E8F46E0FA623}" type="datetimeFigureOut">
              <a:rPr lang="en-US" smtClean="0"/>
              <a:pPr/>
              <a:t>6/18/2015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B80296F-854B-2B4B-992A-0AE48BD508F5}" type="slidenum">
              <a:rPr lang="en-US" smtClean="0"/>
              <a:pPr/>
              <a:t>‹#›</a:t>
            </a:fld>
            <a:endParaRPr lang="en-US"/>
          </a:p>
        </p:txBody>
      </p:sp>
    </p:spTree>
    <p:extLst>
      <p:ext uri="{BB962C8B-B14F-4D97-AF65-F5344CB8AC3E}">
        <p14:creationId xmlns:p14="http://schemas.microsoft.com/office/powerpoint/2010/main" val="127374874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7ADE6E-F892-1944-BEE5-92ECD2FA101A}" type="datetimeFigureOut">
              <a:rPr lang="en-US" smtClean="0"/>
              <a:pPr/>
              <a:t>6/18/2015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BDB4FA-EBB7-2C4B-B389-5E46F1ABC3AD}" type="slidenum">
              <a:rPr lang="en-US" smtClean="0"/>
              <a:pPr/>
              <a:t>‹#›</a:t>
            </a:fld>
            <a:endParaRPr lang="en-US"/>
          </a:p>
        </p:txBody>
      </p:sp>
    </p:spTree>
    <p:extLst>
      <p:ext uri="{BB962C8B-B14F-4D97-AF65-F5344CB8AC3E}">
        <p14:creationId xmlns:p14="http://schemas.microsoft.com/office/powerpoint/2010/main" val="107949956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BDB4FA-EBB7-2C4B-B389-5E46F1ABC3AD}"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BDB4FA-EBB7-2C4B-B389-5E46F1ABC3AD}" type="slidenum">
              <a:rPr lang="en-US" smtClean="0"/>
              <a:pPr/>
              <a:t>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BDB4FA-EBB7-2C4B-B389-5E46F1ABC3AD}" type="slidenum">
              <a:rPr lang="en-US" smtClean="0"/>
              <a:pPr/>
              <a:t>13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ALTERNAT</a:t>
            </a:r>
            <a:r>
              <a:rPr lang="en-US" baseline="0" dirty="0" smtClean="0"/>
              <a:t>E SLIDE 13</a:t>
            </a:r>
            <a:endParaRPr lang="en-US" dirty="0"/>
          </a:p>
        </p:txBody>
      </p:sp>
      <p:sp>
        <p:nvSpPr>
          <p:cNvPr id="4" name="Slide Number Placeholder 3"/>
          <p:cNvSpPr>
            <a:spLocks noGrp="1"/>
          </p:cNvSpPr>
          <p:nvPr>
            <p:ph type="sldNum" sz="quarter" idx="10"/>
          </p:nvPr>
        </p:nvSpPr>
        <p:spPr/>
        <p:txBody>
          <a:bodyPr/>
          <a:lstStyle/>
          <a:p>
            <a:fld id="{ADBDB4FA-EBB7-2C4B-B389-5E46F1ABC3AD}" type="slidenum">
              <a:rPr lang="en-US" smtClean="0"/>
              <a:pPr/>
              <a:t>33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AC8C9DD-EC70-4C4C-B9EC-BD62F99EBE43}" type="datetime1">
              <a:rPr lang="en-US" smtClean="0"/>
              <a:pPr/>
              <a:t>6/18/2015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572500" y="6492875"/>
            <a:ext cx="571500" cy="365125"/>
          </a:xfrm>
          <a:prstGeom prst="rect">
            <a:avLst/>
          </a:prstGeom>
        </p:spPr>
        <p:txBody>
          <a:bodyPr/>
          <a:lstStyle/>
          <a:p>
            <a:fld id="{53A470F5-8040-7E42-800C-8A91D358831C}"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B714FE1-BDBE-6048-8183-1588A519A600}" type="datetime1">
              <a:rPr lang="en-US" smtClean="0"/>
              <a:pPr/>
              <a:t>6/18/2015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3A470F5-8040-7E42-800C-8A91D358831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0CB68C8-F878-BF41-A9EA-D2D85D5EAB76}" type="datetime1">
              <a:rPr lang="en-US" smtClean="0"/>
              <a:pPr/>
              <a:t>6/18/2015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3A470F5-8040-7E42-800C-8A91D358831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A318642-A579-5442-8CD7-14ADF50A1685}" type="datetime1">
              <a:rPr lang="en-US" smtClean="0"/>
              <a:pPr/>
              <a:t>6/18/2015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521700" y="6492875"/>
            <a:ext cx="622300" cy="365125"/>
          </a:xfrm>
          <a:prstGeom prst="rect">
            <a:avLst/>
          </a:prstGeom>
        </p:spPr>
        <p:txBody>
          <a:bodyPr/>
          <a:lstStyle/>
          <a:p>
            <a:fld id="{53A470F5-8040-7E42-800C-8A91D358831C}"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B5AE0D5-5C51-C544-8AD6-67538BC4AD8C}" type="datetime1">
              <a:rPr lang="en-US" smtClean="0"/>
              <a:pPr/>
              <a:t>6/18/2015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3A470F5-8040-7E42-800C-8A91D358831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ECC5771-8F20-D14D-9491-B6767FFD3A14}" type="datetime1">
              <a:rPr lang="en-US" smtClean="0"/>
              <a:pPr/>
              <a:t>6/18/2015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3A470F5-8040-7E42-800C-8A91D358831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254E60C7-11D7-0349-99B8-14C0B4006C88}" type="datetime1">
              <a:rPr lang="en-US" smtClean="0"/>
              <a:pPr/>
              <a:t>6/18/2015</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3A470F5-8040-7E42-800C-8A91D358831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FED67EB4-D7A9-8E49-AFBA-172BA1832F4D}" type="datetime1">
              <a:rPr lang="en-US" smtClean="0"/>
              <a:pPr/>
              <a:t>6/18/2015</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3A470F5-8040-7E42-800C-8A91D358831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83CF7554-F9CD-5941-9079-EF1EE6AC359A}" type="datetime1">
              <a:rPr lang="en-US" smtClean="0"/>
              <a:pPr/>
              <a:t>6/18/2015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3A470F5-8040-7E42-800C-8A91D358831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CDFCEA7-E6BA-7048-9A15-B50FF90CFE6D}" type="datetime1">
              <a:rPr lang="en-US" smtClean="0"/>
              <a:pPr/>
              <a:t>6/18/2015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3A470F5-8040-7E42-800C-8A91D358831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507455F-7105-7D45-ABC1-7804BF1D5A27}" type="datetime1">
              <a:rPr lang="en-US" smtClean="0"/>
              <a:pPr/>
              <a:t>6/18/2015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3A470F5-8040-7E42-800C-8A91D358831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1444" y="274638"/>
            <a:ext cx="8739532" cy="73828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81444" y="1194340"/>
            <a:ext cx="8739532" cy="566366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l" defTabSz="457200" rtl="0" eaLnBrk="1" latinLnBrk="0" hangingPunct="1">
        <a:spcBef>
          <a:spcPct val="0"/>
        </a:spcBef>
        <a:buNone/>
        <a:defRPr sz="4400" kern="1200">
          <a:solidFill>
            <a:schemeClr val="tx1"/>
          </a:solidFill>
          <a:latin typeface="Times New Roman"/>
          <a:ea typeface="+mj-ea"/>
          <a:cs typeface="Times New Roman"/>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Times New Roman"/>
          <a:ea typeface="+mn-ea"/>
          <a:cs typeface="Times New Roman"/>
        </a:defRPr>
      </a:lvl1pPr>
      <a:lvl2pPr marL="742950" indent="-285750" algn="l" defTabSz="457200" rtl="0" eaLnBrk="1" latinLnBrk="0" hangingPunct="1">
        <a:spcBef>
          <a:spcPct val="20000"/>
        </a:spcBef>
        <a:buFont typeface="Arial"/>
        <a:buChar char="–"/>
        <a:defRPr sz="2800" kern="1200">
          <a:solidFill>
            <a:schemeClr val="tx1"/>
          </a:solidFill>
          <a:latin typeface="Times New Roman"/>
          <a:ea typeface="+mn-ea"/>
          <a:cs typeface="Times New Roman"/>
        </a:defRPr>
      </a:lvl2pPr>
      <a:lvl3pPr marL="1143000" indent="-228600" algn="l" defTabSz="457200" rtl="0" eaLnBrk="1" latinLnBrk="0" hangingPunct="1">
        <a:spcBef>
          <a:spcPct val="20000"/>
        </a:spcBef>
        <a:buFont typeface="Arial"/>
        <a:buChar char="•"/>
        <a:defRPr sz="2400" kern="1200">
          <a:solidFill>
            <a:schemeClr val="tx1"/>
          </a:solidFill>
          <a:latin typeface="Times New Roman"/>
          <a:ea typeface="+mn-ea"/>
          <a:cs typeface="Times New Roman"/>
        </a:defRPr>
      </a:lvl3pPr>
      <a:lvl4pPr marL="1600200" indent="-228600" algn="l" defTabSz="457200" rtl="0" eaLnBrk="1" latinLnBrk="0" hangingPunct="1">
        <a:spcBef>
          <a:spcPct val="20000"/>
        </a:spcBef>
        <a:buFont typeface="Arial"/>
        <a:buChar char="–"/>
        <a:defRPr sz="2400" kern="1200">
          <a:solidFill>
            <a:schemeClr val="tx1"/>
          </a:solidFill>
          <a:latin typeface="Times New Roman"/>
          <a:ea typeface="+mn-ea"/>
          <a:cs typeface="Times New Roman"/>
        </a:defRPr>
      </a:lvl4pPr>
      <a:lvl5pPr marL="2057400" indent="-228600" algn="l" defTabSz="457200" rtl="0" eaLnBrk="1" latinLnBrk="0" hangingPunct="1">
        <a:spcBef>
          <a:spcPct val="20000"/>
        </a:spcBef>
        <a:buFont typeface="Arial"/>
        <a:buChar char="»"/>
        <a:defRPr sz="2400" kern="1200">
          <a:solidFill>
            <a:schemeClr val="tx1"/>
          </a:solidFill>
          <a:latin typeface="Times New Roman"/>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commons.wikimedia.org/wiki/Category:Culex_pipiens#mediaviewer/File:Culex_pipiens_2007-1.jpg" TargetMode="External"/><Relationship Id="rId7" Type="http://schemas.openxmlformats.org/officeDocument/2006/relationships/hyperlink" Target="http://commons.wikimedia.org/wiki/File:Founder_effect.svg" TargetMode="External"/><Relationship Id="rId2" Type="http://schemas.openxmlformats.org/officeDocument/2006/relationships/hyperlink" Target="http://commons.wikimedia.org/wiki/File:Bela_Lugosi_as_Dracula-2.jpg" TargetMode="External"/><Relationship Id="rId1" Type="http://schemas.openxmlformats.org/officeDocument/2006/relationships/slideLayout" Target="../slideLayouts/slideLayout2.xml"/><Relationship Id="rId6" Type="http://schemas.openxmlformats.org/officeDocument/2006/relationships/hyperlink" Target="http://commons.wikimedia.org/wiki/File:Speciation_modes.svg" TargetMode="External"/><Relationship Id="rId5" Type="http://schemas.openxmlformats.org/officeDocument/2006/relationships/hyperlink" Target="https://commons.wikimedia.org/wiki/File:Map_of_Europe_-Mozilla_Firefox.svg" TargetMode="External"/><Relationship Id="rId4" Type="http://schemas.openxmlformats.org/officeDocument/2006/relationships/hyperlink" Target="http://commons.wikimedia.org/wiki/File:The_London_Underground_As_Air_Raid_Shelter,_London,_England,_1940_D1677.jpg"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12545" r="12542" b="14682"/>
          <a:stretch/>
        </p:blipFill>
        <p:spPr>
          <a:xfrm>
            <a:off x="1638300" y="4720157"/>
            <a:ext cx="1307866" cy="1489515"/>
          </a:xfrm>
          <a:prstGeom prst="rect">
            <a:avLst/>
          </a:prstGeom>
        </p:spPr>
      </p:pic>
      <p:sp>
        <p:nvSpPr>
          <p:cNvPr id="2" name="Title 1"/>
          <p:cNvSpPr>
            <a:spLocks noGrp="1"/>
          </p:cNvSpPr>
          <p:nvPr>
            <p:ph type="ctrTitle"/>
          </p:nvPr>
        </p:nvSpPr>
        <p:spPr>
          <a:xfrm>
            <a:off x="469614" y="1790818"/>
            <a:ext cx="8150810" cy="2621162"/>
          </a:xfrm>
        </p:spPr>
        <p:txBody>
          <a:bodyPr anchor="t">
            <a:normAutofit fontScale="90000"/>
          </a:bodyPr>
          <a:lstStyle/>
          <a:p>
            <a:pPr>
              <a:spcAft>
                <a:spcPts val="1800"/>
              </a:spcAft>
            </a:pPr>
            <a:r>
              <a:rPr lang="en-US" sz="6667" dirty="0" smtClean="0"/>
              <a:t>   Blood Suckers!</a:t>
            </a:r>
            <a:r>
              <a:rPr lang="en-US" dirty="0" smtClean="0"/>
              <a:t/>
            </a:r>
            <a:br>
              <a:rPr lang="en-US" dirty="0" smtClean="0"/>
            </a:br>
            <a:r>
              <a:rPr lang="en-US" sz="900" dirty="0" smtClean="0"/>
              <a:t/>
            </a:r>
            <a:br>
              <a:rPr lang="en-US" sz="900" dirty="0" smtClean="0"/>
            </a:br>
            <a:r>
              <a:rPr lang="en-US" dirty="0" smtClean="0"/>
              <a:t>	      </a:t>
            </a:r>
            <a:r>
              <a:rPr lang="en-US" sz="4889" smtClean="0"/>
              <a:t>A Case Study on Evolution </a:t>
            </a:r>
            <a:r>
              <a:rPr lang="en-US" sz="4889" dirty="0" smtClean="0"/>
              <a:t/>
            </a:r>
            <a:br>
              <a:rPr lang="en-US" sz="4889" dirty="0" smtClean="0"/>
            </a:br>
            <a:r>
              <a:rPr lang="en-US" sz="4889" dirty="0" smtClean="0"/>
              <a:t>         </a:t>
            </a:r>
            <a:r>
              <a:rPr lang="en-US" sz="4889" smtClean="0"/>
              <a:t>and Speciation</a:t>
            </a:r>
            <a:endParaRPr lang="en-US" sz="4889" dirty="0"/>
          </a:p>
        </p:txBody>
      </p:sp>
      <p:sp>
        <p:nvSpPr>
          <p:cNvPr id="3" name="Subtitle 2"/>
          <p:cNvSpPr>
            <a:spLocks noGrp="1"/>
          </p:cNvSpPr>
          <p:nvPr>
            <p:ph type="subTitle" idx="1"/>
          </p:nvPr>
        </p:nvSpPr>
        <p:spPr>
          <a:xfrm>
            <a:off x="3085210" y="4704875"/>
            <a:ext cx="4816730" cy="1459077"/>
          </a:xfrm>
        </p:spPr>
        <p:txBody>
          <a:bodyPr>
            <a:normAutofit fontScale="85000" lnSpcReduction="20000"/>
          </a:bodyPr>
          <a:lstStyle/>
          <a:p>
            <a:pPr algn="l"/>
            <a:r>
              <a:rPr lang="en-US" sz="2600" dirty="0" smtClean="0">
                <a:solidFill>
                  <a:schemeClr val="tx1"/>
                </a:solidFill>
                <a:latin typeface="Monotype Corsiva" panose="03010101010201010101" pitchFamily="66" charset="0"/>
              </a:rPr>
              <a:t>by</a:t>
            </a:r>
          </a:p>
          <a:p>
            <a:pPr algn="l"/>
            <a:r>
              <a:rPr lang="en-US" dirty="0" smtClean="0">
                <a:solidFill>
                  <a:schemeClr val="tx1"/>
                </a:solidFill>
              </a:rPr>
              <a:t>Troy </a:t>
            </a:r>
            <a:r>
              <a:rPr lang="en-US" dirty="0">
                <a:solidFill>
                  <a:schemeClr val="tx1"/>
                </a:solidFill>
              </a:rPr>
              <a:t>R. </a:t>
            </a:r>
            <a:r>
              <a:rPr lang="en-US" dirty="0" smtClean="0">
                <a:solidFill>
                  <a:schemeClr val="tx1"/>
                </a:solidFill>
              </a:rPr>
              <a:t>Nash</a:t>
            </a:r>
          </a:p>
          <a:p>
            <a:pPr algn="l"/>
            <a:r>
              <a:rPr lang="en-US" dirty="0" smtClean="0">
                <a:solidFill>
                  <a:schemeClr val="tx1"/>
                </a:solidFill>
              </a:rPr>
              <a:t>Department of Biology</a:t>
            </a:r>
          </a:p>
          <a:p>
            <a:pPr algn="l"/>
            <a:r>
              <a:rPr lang="en-US" dirty="0" smtClean="0">
                <a:solidFill>
                  <a:schemeClr val="tx1"/>
                </a:solidFill>
              </a:rPr>
              <a:t>Presbyterian </a:t>
            </a:r>
            <a:r>
              <a:rPr lang="en-US" dirty="0">
                <a:solidFill>
                  <a:schemeClr val="tx1"/>
                </a:solidFill>
              </a:rPr>
              <a:t>College, Clinton, SC</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42113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underground mosquito, </a:t>
            </a:r>
            <a:r>
              <a:rPr lang="en-US" i="1" dirty="0" smtClean="0"/>
              <a:t>C. </a:t>
            </a:r>
            <a:r>
              <a:rPr lang="en-US" i="1" dirty="0" err="1" smtClean="0"/>
              <a:t>molestus</a:t>
            </a:r>
            <a:endParaRPr lang="en-US" dirty="0"/>
          </a:p>
        </p:txBody>
      </p:sp>
      <p:sp>
        <p:nvSpPr>
          <p:cNvPr id="3" name="Content Placeholder 2"/>
          <p:cNvSpPr>
            <a:spLocks noGrp="1"/>
          </p:cNvSpPr>
          <p:nvPr>
            <p:ph idx="1"/>
          </p:nvPr>
        </p:nvSpPr>
        <p:spPr>
          <a:xfrm>
            <a:off x="181444" y="1012920"/>
            <a:ext cx="8739532" cy="5845080"/>
          </a:xfrm>
        </p:spPr>
        <p:txBody>
          <a:bodyPr/>
          <a:lstStyle/>
          <a:p>
            <a:r>
              <a:rPr lang="en-US" dirty="0" smtClean="0"/>
              <a:t>There are other populations of </a:t>
            </a:r>
            <a:r>
              <a:rPr lang="en-US" i="1" dirty="0" smtClean="0"/>
              <a:t>C. </a:t>
            </a:r>
            <a:r>
              <a:rPr lang="en-US" i="1" dirty="0" err="1" smtClean="0"/>
              <a:t>molestus</a:t>
            </a:r>
            <a:r>
              <a:rPr lang="en-US" dirty="0" smtClean="0"/>
              <a:t> in parts of western Europe</a:t>
            </a:r>
            <a:endParaRPr lang="en-US" dirty="0"/>
          </a:p>
        </p:txBody>
      </p:sp>
      <p:pic>
        <p:nvPicPr>
          <p:cNvPr id="5" name="Picture 4" descr="Map.jpg"/>
          <p:cNvPicPr>
            <a:picLocks noChangeAspect="1"/>
          </p:cNvPicPr>
          <p:nvPr/>
        </p:nvPicPr>
        <p:blipFill>
          <a:blip r:embed="rId2"/>
          <a:stretch>
            <a:fillRect/>
          </a:stretch>
        </p:blipFill>
        <p:spPr>
          <a:xfrm>
            <a:off x="756651" y="1989043"/>
            <a:ext cx="7583323" cy="4643532"/>
          </a:xfrm>
          <a:prstGeom prst="rect">
            <a:avLst/>
          </a:prstGeom>
        </p:spPr>
      </p:pic>
      <p:sp>
        <p:nvSpPr>
          <p:cNvPr id="6" name="Slide Number Placeholder 5"/>
          <p:cNvSpPr>
            <a:spLocks noGrp="1"/>
          </p:cNvSpPr>
          <p:nvPr>
            <p:ph type="sldNum" sz="quarter" idx="12"/>
          </p:nvPr>
        </p:nvSpPr>
        <p:spPr/>
        <p:txBody>
          <a:bodyPr/>
          <a:lstStyle/>
          <a:p>
            <a:fld id="{53A470F5-8040-7E42-800C-8A91D358831C}"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Clicker Question #1</a:t>
            </a:r>
            <a:endParaRPr lang="en-US" dirty="0"/>
          </a:p>
        </p:txBody>
      </p:sp>
      <p:sp>
        <p:nvSpPr>
          <p:cNvPr id="3" name="Content Placeholder 2"/>
          <p:cNvSpPr>
            <a:spLocks noGrp="1"/>
          </p:cNvSpPr>
          <p:nvPr>
            <p:ph idx="1"/>
          </p:nvPr>
        </p:nvSpPr>
        <p:spPr/>
        <p:txBody>
          <a:bodyPr/>
          <a:lstStyle/>
          <a:p>
            <a:pPr marL="0" indent="0">
              <a:buNone/>
            </a:pPr>
            <a:r>
              <a:rPr lang="en-US" dirty="0" smtClean="0"/>
              <a:t>How do you think the London population of </a:t>
            </a:r>
            <a:r>
              <a:rPr lang="en-US" i="1" dirty="0" smtClean="0"/>
              <a:t>C. </a:t>
            </a:r>
            <a:r>
              <a:rPr lang="en-US" i="1" dirty="0" err="1" smtClean="0"/>
              <a:t>molestus</a:t>
            </a:r>
            <a:r>
              <a:rPr lang="en-US" i="1" dirty="0" smtClean="0"/>
              <a:t> </a:t>
            </a:r>
            <a:r>
              <a:rPr lang="en-US" dirty="0" smtClean="0"/>
              <a:t>first arose?</a:t>
            </a:r>
          </a:p>
          <a:p>
            <a:pPr marL="514350" indent="-514350">
              <a:buAutoNum type="alphaUcPeriod"/>
            </a:pPr>
            <a:r>
              <a:rPr lang="en-US" dirty="0" smtClean="0"/>
              <a:t>Some individuals of </a:t>
            </a:r>
            <a:r>
              <a:rPr lang="en-US" i="1" dirty="0" smtClean="0"/>
              <a:t>C. </a:t>
            </a:r>
            <a:r>
              <a:rPr lang="en-US" i="1" dirty="0" err="1" smtClean="0"/>
              <a:t>molestus</a:t>
            </a:r>
            <a:r>
              <a:rPr lang="en-US" i="1" dirty="0" smtClean="0"/>
              <a:t> </a:t>
            </a:r>
            <a:r>
              <a:rPr lang="en-US" dirty="0" smtClean="0"/>
              <a:t>from elsewhere in Europe were accidently carried/migrated to London.</a:t>
            </a:r>
          </a:p>
          <a:p>
            <a:pPr marL="514350" indent="-514350">
              <a:buAutoNum type="alphaUcPeriod"/>
            </a:pPr>
            <a:r>
              <a:rPr lang="en-US" dirty="0" smtClean="0"/>
              <a:t>Some individuals of </a:t>
            </a:r>
            <a:r>
              <a:rPr lang="en-US" i="1" dirty="0" smtClean="0"/>
              <a:t>C. </a:t>
            </a:r>
            <a:r>
              <a:rPr lang="en-US" i="1" dirty="0" err="1" smtClean="0"/>
              <a:t>pipiens</a:t>
            </a:r>
            <a:r>
              <a:rPr lang="en-US" dirty="0" smtClean="0"/>
              <a:t> from aboveground London</a:t>
            </a:r>
            <a:r>
              <a:rPr lang="en-US" i="1" dirty="0" smtClean="0"/>
              <a:t> </a:t>
            </a:r>
            <a:r>
              <a:rPr lang="en-US" dirty="0" smtClean="0"/>
              <a:t>moved into the underground tunnel system, where nature selected for traits beneficial for the underground environment.</a:t>
            </a:r>
            <a:endParaRPr lang="en-US" i="1" dirty="0" smtClean="0"/>
          </a:p>
          <a:p>
            <a:pPr marL="514350" indent="-514350">
              <a:buAutoNum type="alphaUcPeriod"/>
            </a:pPr>
            <a:r>
              <a:rPr lang="en-US" dirty="0" smtClean="0"/>
              <a:t>Both A and B are possible.</a:t>
            </a:r>
          </a:p>
          <a:p>
            <a:pPr marL="514350" indent="-514350">
              <a:buAutoNum type="alphaUcPeriod"/>
            </a:pPr>
            <a:r>
              <a:rPr lang="en-US" dirty="0" smtClean="0"/>
              <a:t>Neither A or B are possible.</a:t>
            </a:r>
          </a:p>
        </p:txBody>
      </p:sp>
      <p:sp>
        <p:nvSpPr>
          <p:cNvPr id="4" name="Slide Number Placeholder 3"/>
          <p:cNvSpPr>
            <a:spLocks noGrp="1"/>
          </p:cNvSpPr>
          <p:nvPr>
            <p:ph type="sldNum" sz="quarter" idx="12"/>
          </p:nvPr>
        </p:nvSpPr>
        <p:spPr/>
        <p:txBody>
          <a:bodyPr/>
          <a:lstStyle/>
          <a:p>
            <a:fld id="{53A470F5-8040-7E42-800C-8A91D358831C}"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Immigration or Selection?</a:t>
            </a:r>
            <a:endParaRPr lang="en-US" dirty="0"/>
          </a:p>
        </p:txBody>
      </p:sp>
      <p:sp>
        <p:nvSpPr>
          <p:cNvPr id="3" name="Content Placeholder 2"/>
          <p:cNvSpPr>
            <a:spLocks noGrp="1"/>
          </p:cNvSpPr>
          <p:nvPr>
            <p:ph idx="1"/>
          </p:nvPr>
        </p:nvSpPr>
        <p:spPr/>
        <p:txBody>
          <a:bodyPr/>
          <a:lstStyle/>
          <a:p>
            <a:r>
              <a:rPr lang="en-US" dirty="0" smtClean="0"/>
              <a:t>Geneticists Kathryn Byrne and Richard Nichols wanted to answer that very question.</a:t>
            </a:r>
          </a:p>
          <a:p>
            <a:r>
              <a:rPr lang="en-US" dirty="0" smtClean="0"/>
              <a:t>Byrne and Nichols collected </a:t>
            </a:r>
            <a:r>
              <a:rPr lang="en-US" i="1" dirty="0" smtClean="0"/>
              <a:t>C. </a:t>
            </a:r>
            <a:r>
              <a:rPr lang="en-US" i="1" dirty="0" err="1" smtClean="0"/>
              <a:t>pipiens</a:t>
            </a:r>
            <a:r>
              <a:rPr lang="en-US" dirty="0" smtClean="0"/>
              <a:t> from 12 different aboveground sites and </a:t>
            </a:r>
            <a:r>
              <a:rPr lang="en-US" i="1" dirty="0" smtClean="0"/>
              <a:t>C. </a:t>
            </a:r>
            <a:r>
              <a:rPr lang="en-US" i="1" dirty="0" err="1" smtClean="0"/>
              <a:t>molestus</a:t>
            </a:r>
            <a:r>
              <a:rPr lang="en-US" dirty="0" smtClean="0"/>
              <a:t> from 8 different underground sites.</a:t>
            </a:r>
          </a:p>
          <a:p>
            <a:r>
              <a:rPr lang="en-US" dirty="0" smtClean="0"/>
              <a:t>They examined 20 different genes from each type of mosquito and examined the genetic differences of the mosquitoes against their geographic distribution.</a:t>
            </a:r>
          </a:p>
        </p:txBody>
      </p:sp>
      <p:sp>
        <p:nvSpPr>
          <p:cNvPr id="4" name="Slide Number Placeholder 3"/>
          <p:cNvSpPr>
            <a:spLocks noGrp="1"/>
          </p:cNvSpPr>
          <p:nvPr>
            <p:ph type="sldNum" sz="quarter" idx="12"/>
          </p:nvPr>
        </p:nvSpPr>
        <p:spPr/>
        <p:txBody>
          <a:bodyPr/>
          <a:lstStyle/>
          <a:p>
            <a:fld id="{53A470F5-8040-7E42-800C-8A91D358831C}" type="slidenum">
              <a:rPr lang="en-US" smtClean="0"/>
              <a:pPr/>
              <a:t>12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Neighbor Joining Tree of Data</a:t>
            </a:r>
            <a:endParaRPr lang="en-US" dirty="0"/>
          </a:p>
        </p:txBody>
      </p:sp>
      <p:pic>
        <p:nvPicPr>
          <p:cNvPr id="4" name="Picture 3" descr="NJ tree.png"/>
          <p:cNvPicPr>
            <a:picLocks noChangeAspect="1"/>
          </p:cNvPicPr>
          <p:nvPr/>
        </p:nvPicPr>
        <p:blipFill>
          <a:blip r:embed="rId3"/>
          <a:stretch>
            <a:fillRect/>
          </a:stretch>
        </p:blipFill>
        <p:spPr>
          <a:xfrm>
            <a:off x="1859643" y="977912"/>
            <a:ext cx="5571095" cy="5880088"/>
          </a:xfrm>
          <a:prstGeom prst="rect">
            <a:avLst/>
          </a:prstGeom>
        </p:spPr>
      </p:pic>
      <p:sp>
        <p:nvSpPr>
          <p:cNvPr id="5" name="Oval 4"/>
          <p:cNvSpPr/>
          <p:nvPr/>
        </p:nvSpPr>
        <p:spPr>
          <a:xfrm>
            <a:off x="1435153" y="834571"/>
            <a:ext cx="4579204" cy="2839358"/>
          </a:xfrm>
          <a:prstGeom prst="ellipse">
            <a:avLst/>
          </a:prstGeom>
          <a:noFill/>
          <a:ln w="28575"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6" name="Oval 5"/>
          <p:cNvSpPr/>
          <p:nvPr/>
        </p:nvSpPr>
        <p:spPr>
          <a:xfrm rot="21143343">
            <a:off x="3280358" y="4496900"/>
            <a:ext cx="2792663" cy="2323088"/>
          </a:xfrm>
          <a:prstGeom prst="ellipse">
            <a:avLst/>
          </a:prstGeom>
          <a:noFill/>
          <a:ln w="28575"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7" name="Oval 6"/>
          <p:cNvSpPr/>
          <p:nvPr/>
        </p:nvSpPr>
        <p:spPr>
          <a:xfrm>
            <a:off x="7048500" y="3964214"/>
            <a:ext cx="653144" cy="545260"/>
          </a:xfrm>
          <a:prstGeom prst="ellipse">
            <a:avLst/>
          </a:prstGeom>
          <a:noFill/>
          <a:ln w="28575"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8" name="TextBox 7"/>
          <p:cNvSpPr txBox="1"/>
          <p:nvPr/>
        </p:nvSpPr>
        <p:spPr>
          <a:xfrm>
            <a:off x="6695905" y="5380672"/>
            <a:ext cx="2048953" cy="1477328"/>
          </a:xfrm>
          <a:prstGeom prst="rect">
            <a:avLst/>
          </a:prstGeom>
          <a:noFill/>
        </p:spPr>
        <p:txBody>
          <a:bodyPr wrap="square" rtlCol="0">
            <a:spAutoFit/>
          </a:bodyPr>
          <a:lstStyle/>
          <a:p>
            <a:r>
              <a:rPr lang="en-US" dirty="0" smtClean="0">
                <a:latin typeface="Times New Roman"/>
                <a:cs typeface="Times New Roman"/>
              </a:rPr>
              <a:t>This sample is from a laboratory-reared </a:t>
            </a:r>
          </a:p>
          <a:p>
            <a:r>
              <a:rPr lang="en-US" dirty="0" smtClean="0">
                <a:latin typeface="Times New Roman"/>
                <a:cs typeface="Times New Roman"/>
              </a:rPr>
              <a:t>population of </a:t>
            </a:r>
            <a:r>
              <a:rPr lang="en-US" i="1" dirty="0" smtClean="0">
                <a:latin typeface="Times New Roman"/>
                <a:cs typeface="Times New Roman"/>
              </a:rPr>
              <a:t>C. </a:t>
            </a:r>
            <a:r>
              <a:rPr lang="en-US" i="1" dirty="0" err="1" smtClean="0">
                <a:latin typeface="Times New Roman"/>
                <a:cs typeface="Times New Roman"/>
              </a:rPr>
              <a:t>molestus</a:t>
            </a:r>
            <a:r>
              <a:rPr lang="en-US" dirty="0" smtClean="0">
                <a:latin typeface="Times New Roman"/>
                <a:cs typeface="Times New Roman"/>
              </a:rPr>
              <a:t> to serve as a control</a:t>
            </a:r>
            <a:endParaRPr lang="en-US" dirty="0">
              <a:latin typeface="Times New Roman"/>
              <a:cs typeface="Times New Roman"/>
            </a:endParaRPr>
          </a:p>
        </p:txBody>
      </p:sp>
      <p:cxnSp>
        <p:nvCxnSpPr>
          <p:cNvPr id="9" name="Straight Arrow Connector 8"/>
          <p:cNvCxnSpPr/>
          <p:nvPr/>
        </p:nvCxnSpPr>
        <p:spPr>
          <a:xfrm rot="5400000" flipH="1" flipV="1">
            <a:off x="6769979" y="4945074"/>
            <a:ext cx="871200" cy="158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6872023" y="834571"/>
            <a:ext cx="2048953" cy="1477328"/>
          </a:xfrm>
          <a:prstGeom prst="rect">
            <a:avLst/>
          </a:prstGeom>
          <a:noFill/>
        </p:spPr>
        <p:txBody>
          <a:bodyPr wrap="square" rtlCol="0">
            <a:spAutoFit/>
          </a:bodyPr>
          <a:lstStyle/>
          <a:p>
            <a:r>
              <a:rPr lang="en-US" dirty="0" smtClean="0">
                <a:latin typeface="Times New Roman"/>
                <a:cs typeface="Times New Roman"/>
              </a:rPr>
              <a:t>These are all populations of </a:t>
            </a:r>
            <a:r>
              <a:rPr lang="en-US" i="1" dirty="0" smtClean="0">
                <a:latin typeface="Times New Roman"/>
                <a:cs typeface="Times New Roman"/>
              </a:rPr>
              <a:t>C. </a:t>
            </a:r>
            <a:r>
              <a:rPr lang="en-US" i="1" dirty="0" err="1" smtClean="0">
                <a:latin typeface="Times New Roman"/>
                <a:cs typeface="Times New Roman"/>
              </a:rPr>
              <a:t>pipiens</a:t>
            </a:r>
            <a:r>
              <a:rPr lang="en-US" dirty="0" smtClean="0">
                <a:latin typeface="Times New Roman"/>
                <a:cs typeface="Times New Roman"/>
              </a:rPr>
              <a:t> collected from above ground in London</a:t>
            </a:r>
          </a:p>
        </p:txBody>
      </p:sp>
      <p:cxnSp>
        <p:nvCxnSpPr>
          <p:cNvPr id="14" name="Straight Arrow Connector 13"/>
          <p:cNvCxnSpPr/>
          <p:nvPr/>
        </p:nvCxnSpPr>
        <p:spPr>
          <a:xfrm rot="10800000" flipV="1">
            <a:off x="6014358" y="2057381"/>
            <a:ext cx="899197" cy="25451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0" y="4458138"/>
            <a:ext cx="3174792" cy="923330"/>
          </a:xfrm>
          <a:prstGeom prst="rect">
            <a:avLst/>
          </a:prstGeom>
          <a:noFill/>
        </p:spPr>
        <p:txBody>
          <a:bodyPr wrap="square" rtlCol="0">
            <a:spAutoFit/>
          </a:bodyPr>
          <a:lstStyle/>
          <a:p>
            <a:r>
              <a:rPr lang="en-US" dirty="0" smtClean="0">
                <a:latin typeface="Times New Roman"/>
                <a:cs typeface="Times New Roman"/>
              </a:rPr>
              <a:t>These are all populations of </a:t>
            </a:r>
            <a:r>
              <a:rPr lang="en-US" i="1" dirty="0" smtClean="0">
                <a:latin typeface="Times New Roman"/>
                <a:cs typeface="Times New Roman"/>
              </a:rPr>
              <a:t>C. </a:t>
            </a:r>
            <a:r>
              <a:rPr lang="en-US" i="1" dirty="0" err="1" smtClean="0">
                <a:latin typeface="Times New Roman"/>
                <a:cs typeface="Times New Roman"/>
              </a:rPr>
              <a:t>molestus</a:t>
            </a:r>
            <a:r>
              <a:rPr lang="en-US" dirty="0" smtClean="0">
                <a:latin typeface="Times New Roman"/>
                <a:cs typeface="Times New Roman"/>
              </a:rPr>
              <a:t> collected from the London underground</a:t>
            </a:r>
          </a:p>
        </p:txBody>
      </p:sp>
      <p:cxnSp>
        <p:nvCxnSpPr>
          <p:cNvPr id="16" name="Straight Arrow Connector 15"/>
          <p:cNvCxnSpPr/>
          <p:nvPr/>
        </p:nvCxnSpPr>
        <p:spPr>
          <a:xfrm>
            <a:off x="2153648" y="5230114"/>
            <a:ext cx="1021144" cy="30111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7" name="Slide Number Placeholder 16"/>
          <p:cNvSpPr>
            <a:spLocks noGrp="1"/>
          </p:cNvSpPr>
          <p:nvPr>
            <p:ph type="sldNum" sz="quarter" idx="12"/>
          </p:nvPr>
        </p:nvSpPr>
        <p:spPr/>
        <p:txBody>
          <a:bodyPr/>
          <a:lstStyle/>
          <a:p>
            <a:fld id="{53A470F5-8040-7E42-800C-8A91D358831C}" type="slidenum">
              <a:rPr lang="en-US" smtClean="0"/>
              <a:pPr/>
              <a:t>13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13"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Selection it is!!</a:t>
            </a:r>
            <a:endParaRPr lang="en-US" dirty="0"/>
          </a:p>
        </p:txBody>
      </p:sp>
      <p:sp>
        <p:nvSpPr>
          <p:cNvPr id="3" name="Content Placeholder 2"/>
          <p:cNvSpPr>
            <a:spLocks noGrp="1"/>
          </p:cNvSpPr>
          <p:nvPr>
            <p:ph idx="1"/>
          </p:nvPr>
        </p:nvSpPr>
        <p:spPr/>
        <p:txBody>
          <a:bodyPr/>
          <a:lstStyle/>
          <a:p>
            <a:r>
              <a:rPr lang="en-US" dirty="0" smtClean="0"/>
              <a:t>The London </a:t>
            </a:r>
            <a:r>
              <a:rPr lang="en-US" i="1" dirty="0" smtClean="0"/>
              <a:t>C. </a:t>
            </a:r>
            <a:r>
              <a:rPr lang="en-US" i="1" dirty="0" err="1" smtClean="0"/>
              <a:t>molestus</a:t>
            </a:r>
            <a:r>
              <a:rPr lang="en-US" dirty="0" smtClean="0"/>
              <a:t> populations are more closely related to the nearby London </a:t>
            </a:r>
            <a:r>
              <a:rPr lang="en-US" i="1" dirty="0" smtClean="0"/>
              <a:t>C. </a:t>
            </a:r>
            <a:r>
              <a:rPr lang="en-US" i="1" dirty="0" err="1" smtClean="0"/>
              <a:t>pipiens</a:t>
            </a:r>
            <a:r>
              <a:rPr lang="en-US" dirty="0" smtClean="0"/>
              <a:t> surface population than to other </a:t>
            </a:r>
            <a:r>
              <a:rPr lang="en-US" i="1" dirty="0" smtClean="0"/>
              <a:t>C. </a:t>
            </a:r>
            <a:r>
              <a:rPr lang="en-US" i="1" dirty="0" err="1" smtClean="0"/>
              <a:t>molestus</a:t>
            </a:r>
            <a:r>
              <a:rPr lang="en-US" dirty="0" smtClean="0"/>
              <a:t> populations (the </a:t>
            </a:r>
            <a:r>
              <a:rPr lang="en-US" dirty="0" err="1" smtClean="0"/>
              <a:t>Mogden</a:t>
            </a:r>
            <a:r>
              <a:rPr lang="en-US" dirty="0" smtClean="0"/>
              <a:t> control sample).</a:t>
            </a:r>
          </a:p>
          <a:p>
            <a:r>
              <a:rPr lang="en-US" dirty="0" smtClean="0"/>
              <a:t>Because of their genetic similarity, it is possible that the London </a:t>
            </a:r>
            <a:r>
              <a:rPr lang="en-US" i="1" dirty="0" smtClean="0"/>
              <a:t>C. </a:t>
            </a:r>
            <a:r>
              <a:rPr lang="en-US" i="1" dirty="0" err="1" smtClean="0"/>
              <a:t>molestus</a:t>
            </a:r>
            <a:r>
              <a:rPr lang="en-US" dirty="0" smtClean="0"/>
              <a:t> populations and the nearby London </a:t>
            </a:r>
            <a:r>
              <a:rPr lang="en-US" i="1" dirty="0" smtClean="0"/>
              <a:t>C. </a:t>
            </a:r>
            <a:r>
              <a:rPr lang="en-US" i="1" dirty="0" err="1" smtClean="0"/>
              <a:t>pipiens</a:t>
            </a:r>
            <a:r>
              <a:rPr lang="en-US" dirty="0" smtClean="0"/>
              <a:t> surface populations share a very recent common ancestor.</a:t>
            </a:r>
          </a:p>
          <a:p>
            <a:r>
              <a:rPr lang="en-US" dirty="0" smtClean="0"/>
              <a:t>This divergence of London </a:t>
            </a:r>
            <a:r>
              <a:rPr lang="en-US" i="1" dirty="0" smtClean="0"/>
              <a:t>C. </a:t>
            </a:r>
            <a:r>
              <a:rPr lang="en-US" i="1" dirty="0" err="1" smtClean="0"/>
              <a:t>molestus</a:t>
            </a:r>
            <a:r>
              <a:rPr lang="en-US" dirty="0" smtClean="0"/>
              <a:t> from London </a:t>
            </a:r>
            <a:r>
              <a:rPr lang="en-US" i="1" dirty="0" smtClean="0"/>
              <a:t>C. </a:t>
            </a:r>
            <a:r>
              <a:rPr lang="en-US" i="1" dirty="0" err="1" smtClean="0"/>
              <a:t>pipiens</a:t>
            </a:r>
            <a:r>
              <a:rPr lang="en-US" i="1" dirty="0" smtClean="0"/>
              <a:t> </a:t>
            </a:r>
            <a:r>
              <a:rPr lang="en-US" dirty="0" smtClean="0"/>
              <a:t>most likely occurred since construction of the London underground first began… only 150 years!</a:t>
            </a:r>
          </a:p>
          <a:p>
            <a:pPr>
              <a:buNone/>
            </a:pPr>
            <a:endParaRPr lang="en-US" dirty="0"/>
          </a:p>
        </p:txBody>
      </p:sp>
      <p:sp>
        <p:nvSpPr>
          <p:cNvPr id="4" name="Slide Number Placeholder 3"/>
          <p:cNvSpPr>
            <a:spLocks noGrp="1"/>
          </p:cNvSpPr>
          <p:nvPr>
            <p:ph type="sldNum" sz="quarter" idx="12"/>
          </p:nvPr>
        </p:nvSpPr>
        <p:spPr/>
        <p:txBody>
          <a:bodyPr/>
          <a:lstStyle/>
          <a:p>
            <a:fld id="{53A470F5-8040-7E42-800C-8A91D358831C}" type="slidenum">
              <a:rPr lang="en-US" smtClean="0"/>
              <a:pPr/>
              <a:t>14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How does one population split from another?</a:t>
            </a:r>
            <a:endParaRPr lang="en-US" sz="3600" dirty="0"/>
          </a:p>
        </p:txBody>
      </p:sp>
      <p:pic>
        <p:nvPicPr>
          <p:cNvPr id="4" name="Picture 3" descr="Speciation_modes_edit.svg.jpg"/>
          <p:cNvPicPr>
            <a:picLocks noChangeAspect="1"/>
          </p:cNvPicPr>
          <p:nvPr/>
        </p:nvPicPr>
        <p:blipFill>
          <a:blip r:embed="rId2"/>
          <a:stretch>
            <a:fillRect/>
          </a:stretch>
        </p:blipFill>
        <p:spPr>
          <a:xfrm>
            <a:off x="1693511" y="1202388"/>
            <a:ext cx="5818260" cy="5319552"/>
          </a:xfrm>
          <a:prstGeom prst="rect">
            <a:avLst/>
          </a:prstGeom>
        </p:spPr>
      </p:pic>
      <p:sp>
        <p:nvSpPr>
          <p:cNvPr id="6" name="Slide Number Placeholder 5"/>
          <p:cNvSpPr>
            <a:spLocks noGrp="1"/>
          </p:cNvSpPr>
          <p:nvPr>
            <p:ph type="sldNum" sz="quarter" idx="12"/>
          </p:nvPr>
        </p:nvSpPr>
        <p:spPr/>
        <p:txBody>
          <a:bodyPr/>
          <a:lstStyle/>
          <a:p>
            <a:fld id="{53A470F5-8040-7E42-800C-8A91D358831C}"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Take 3-4 minutes and compare/contrast these four mechanisms in your group.</a:t>
            </a:r>
            <a:endParaRPr lang="en-US" sz="3600" dirty="0"/>
          </a:p>
        </p:txBody>
      </p:sp>
      <p:pic>
        <p:nvPicPr>
          <p:cNvPr id="4" name="Picture 3" descr="Speciation_modes_edit.svg.jpg"/>
          <p:cNvPicPr>
            <a:picLocks noChangeAspect="1"/>
          </p:cNvPicPr>
          <p:nvPr/>
        </p:nvPicPr>
        <p:blipFill>
          <a:blip r:embed="rId2"/>
          <a:stretch>
            <a:fillRect/>
          </a:stretch>
        </p:blipFill>
        <p:spPr>
          <a:xfrm>
            <a:off x="1661931" y="1173514"/>
            <a:ext cx="5849840" cy="5348425"/>
          </a:xfrm>
          <a:prstGeom prst="rect">
            <a:avLst/>
          </a:prstGeom>
        </p:spPr>
      </p:pic>
      <p:sp>
        <p:nvSpPr>
          <p:cNvPr id="6" name="Slide Number Placeholder 5"/>
          <p:cNvSpPr>
            <a:spLocks noGrp="1"/>
          </p:cNvSpPr>
          <p:nvPr>
            <p:ph type="sldNum" sz="quarter" idx="12"/>
          </p:nvPr>
        </p:nvSpPr>
        <p:spPr/>
        <p:txBody>
          <a:bodyPr/>
          <a:lstStyle/>
          <a:p>
            <a:fld id="{53A470F5-8040-7E42-800C-8A91D358831C}"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Clicker Question #2</a:t>
            </a:r>
            <a:endParaRPr lang="en-US" dirty="0"/>
          </a:p>
        </p:txBody>
      </p:sp>
      <p:sp>
        <p:nvSpPr>
          <p:cNvPr id="3" name="Content Placeholder 2"/>
          <p:cNvSpPr>
            <a:spLocks noGrp="1"/>
          </p:cNvSpPr>
          <p:nvPr>
            <p:ph idx="1"/>
          </p:nvPr>
        </p:nvSpPr>
        <p:spPr>
          <a:xfrm>
            <a:off x="181444" y="1194340"/>
            <a:ext cx="8739532" cy="5663660"/>
          </a:xfrm>
        </p:spPr>
        <p:txBody>
          <a:bodyPr/>
          <a:lstStyle/>
          <a:p>
            <a:pPr marL="0" indent="0">
              <a:buNone/>
            </a:pPr>
            <a:r>
              <a:rPr lang="en-US" dirty="0" smtClean="0"/>
              <a:t>Which of these do you think best represents the divergence of </a:t>
            </a:r>
            <a:r>
              <a:rPr lang="en-US" i="1" dirty="0" smtClean="0"/>
              <a:t>C. </a:t>
            </a:r>
            <a:r>
              <a:rPr lang="en-US" i="1" dirty="0" err="1" smtClean="0"/>
              <a:t>molestus</a:t>
            </a:r>
            <a:r>
              <a:rPr lang="en-US" i="1" dirty="0" smtClean="0"/>
              <a:t> </a:t>
            </a:r>
            <a:r>
              <a:rPr lang="en-US" dirty="0" smtClean="0"/>
              <a:t>from </a:t>
            </a:r>
            <a:r>
              <a:rPr lang="en-US" i="1" dirty="0" smtClean="0"/>
              <a:t>C. </a:t>
            </a:r>
            <a:r>
              <a:rPr lang="en-US" i="1" dirty="0" err="1" smtClean="0"/>
              <a:t>pipiens</a:t>
            </a:r>
            <a:r>
              <a:rPr lang="en-US" dirty="0" smtClean="0"/>
              <a:t>, as described by Byrne and Nichols?</a:t>
            </a:r>
          </a:p>
          <a:p>
            <a:pPr marL="514350" indent="-514350">
              <a:buAutoNum type="alphaUcPeriod"/>
            </a:pPr>
            <a:r>
              <a:rPr lang="en-US" dirty="0" smtClean="0"/>
              <a:t>Sympatric</a:t>
            </a:r>
          </a:p>
          <a:p>
            <a:pPr marL="514350" indent="-514350">
              <a:buAutoNum type="alphaUcPeriod"/>
            </a:pPr>
            <a:r>
              <a:rPr lang="en-US" dirty="0" err="1" smtClean="0"/>
              <a:t>Allopatric</a:t>
            </a:r>
            <a:endParaRPr lang="en-US" dirty="0" smtClean="0"/>
          </a:p>
          <a:p>
            <a:pPr marL="514350" indent="-514350">
              <a:buAutoNum type="alphaUcPeriod"/>
            </a:pPr>
            <a:r>
              <a:rPr lang="en-US" dirty="0" err="1" smtClean="0"/>
              <a:t>Peripatric</a:t>
            </a:r>
            <a:endParaRPr lang="en-US" dirty="0" smtClean="0"/>
          </a:p>
          <a:p>
            <a:pPr marL="514350" indent="-514350">
              <a:buAutoNum type="alphaUcPeriod"/>
            </a:pPr>
            <a:r>
              <a:rPr lang="en-US" dirty="0" err="1" smtClean="0"/>
              <a:t>Parapatric</a:t>
            </a:r>
            <a:endParaRPr lang="en-US" dirty="0"/>
          </a:p>
        </p:txBody>
      </p:sp>
      <p:sp>
        <p:nvSpPr>
          <p:cNvPr id="4" name="Slide Number Placeholder 3"/>
          <p:cNvSpPr>
            <a:spLocks noGrp="1"/>
          </p:cNvSpPr>
          <p:nvPr>
            <p:ph type="sldNum" sz="quarter" idx="12"/>
          </p:nvPr>
        </p:nvSpPr>
        <p:spPr/>
        <p:txBody>
          <a:bodyPr/>
          <a:lstStyle/>
          <a:p>
            <a:fld id="{53A470F5-8040-7E42-800C-8A91D358831C}"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Further Data for Consideration</a:t>
            </a:r>
            <a:endParaRPr lang="en-US" dirty="0"/>
          </a:p>
        </p:txBody>
      </p:sp>
      <p:sp>
        <p:nvSpPr>
          <p:cNvPr id="3" name="Content Placeholder 2"/>
          <p:cNvSpPr>
            <a:spLocks noGrp="1"/>
          </p:cNvSpPr>
          <p:nvPr>
            <p:ph idx="1"/>
          </p:nvPr>
        </p:nvSpPr>
        <p:spPr>
          <a:xfrm>
            <a:off x="181444" y="1194340"/>
            <a:ext cx="8739532" cy="5663660"/>
          </a:xfrm>
        </p:spPr>
        <p:txBody>
          <a:bodyPr/>
          <a:lstStyle/>
          <a:p>
            <a:pPr marL="0" indent="0">
              <a:buNone/>
            </a:pPr>
            <a:r>
              <a:rPr lang="en-US" smtClean="0"/>
              <a:t>When a new population is started from a subset of a larger population, the genetic make-up of the new population is often different than the original. This is known as the founder effect.</a:t>
            </a:r>
            <a:endParaRPr lang="en-US" dirty="0"/>
          </a:p>
        </p:txBody>
      </p:sp>
      <p:pic>
        <p:nvPicPr>
          <p:cNvPr id="4" name="Picture 3" descr="1280px-Founder_effect.svg.png"/>
          <p:cNvPicPr>
            <a:picLocks noChangeAspect="1"/>
          </p:cNvPicPr>
          <p:nvPr/>
        </p:nvPicPr>
        <p:blipFill>
          <a:blip r:embed="rId2"/>
          <a:stretch>
            <a:fillRect/>
          </a:stretch>
        </p:blipFill>
        <p:spPr>
          <a:xfrm>
            <a:off x="3013095" y="2197708"/>
            <a:ext cx="5900270" cy="4660292"/>
          </a:xfrm>
          <a:prstGeom prst="rect">
            <a:avLst/>
          </a:prstGeom>
        </p:spPr>
      </p:pic>
      <p:sp>
        <p:nvSpPr>
          <p:cNvPr id="6" name="Slide Number Placeholder 5"/>
          <p:cNvSpPr>
            <a:spLocks noGrp="1"/>
          </p:cNvSpPr>
          <p:nvPr>
            <p:ph type="sldNum" sz="quarter" idx="12"/>
          </p:nvPr>
        </p:nvSpPr>
        <p:spPr/>
        <p:txBody>
          <a:bodyPr/>
          <a:lstStyle/>
          <a:p>
            <a:fld id="{53A470F5-8040-7E42-800C-8A91D358831C}"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444" y="274637"/>
            <a:ext cx="8739532" cy="1360069"/>
          </a:xfrm>
        </p:spPr>
        <p:txBody>
          <a:bodyPr>
            <a:noAutofit/>
          </a:bodyPr>
          <a:lstStyle/>
          <a:p>
            <a:r>
              <a:rPr lang="en-US" sz="3600" dirty="0" smtClean="0"/>
              <a:t>Take 3-4 minutes and discuss in your groups how the “founder effect” changes the genetic make-up of the new, smaller populations. </a:t>
            </a:r>
            <a:endParaRPr lang="en-US" sz="3600" dirty="0"/>
          </a:p>
        </p:txBody>
      </p:sp>
      <p:pic>
        <p:nvPicPr>
          <p:cNvPr id="4" name="Picture 3" descr="1280px-Founder_effect.svg.png"/>
          <p:cNvPicPr>
            <a:picLocks noChangeAspect="1"/>
          </p:cNvPicPr>
          <p:nvPr/>
        </p:nvPicPr>
        <p:blipFill>
          <a:blip r:embed="rId2"/>
          <a:stretch>
            <a:fillRect/>
          </a:stretch>
        </p:blipFill>
        <p:spPr>
          <a:xfrm>
            <a:off x="3013095" y="2197708"/>
            <a:ext cx="5900270" cy="4660292"/>
          </a:xfrm>
          <a:prstGeom prst="rect">
            <a:avLst/>
          </a:prstGeom>
        </p:spPr>
      </p:pic>
      <p:sp>
        <p:nvSpPr>
          <p:cNvPr id="6" name="Slide Number Placeholder 5"/>
          <p:cNvSpPr>
            <a:spLocks noGrp="1"/>
          </p:cNvSpPr>
          <p:nvPr>
            <p:ph type="sldNum" sz="quarter" idx="12"/>
          </p:nvPr>
        </p:nvSpPr>
        <p:spPr/>
        <p:txBody>
          <a:bodyPr/>
          <a:lstStyle/>
          <a:p>
            <a:fld id="{53A470F5-8040-7E42-800C-8A91D358831C}"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Learning Objectives</a:t>
            </a:r>
            <a:endParaRPr lang="en-US" dirty="0"/>
          </a:p>
        </p:txBody>
      </p:sp>
      <p:sp>
        <p:nvSpPr>
          <p:cNvPr id="3" name="Content Placeholder 2"/>
          <p:cNvSpPr>
            <a:spLocks noGrp="1"/>
          </p:cNvSpPr>
          <p:nvPr>
            <p:ph idx="1"/>
          </p:nvPr>
        </p:nvSpPr>
        <p:spPr/>
        <p:txBody>
          <a:bodyPr/>
          <a:lstStyle/>
          <a:p>
            <a:pPr>
              <a:buNone/>
            </a:pPr>
            <a:r>
              <a:rPr lang="en-US" dirty="0" smtClean="0"/>
              <a:t>At the end of this case study, you should be able to:</a:t>
            </a:r>
          </a:p>
          <a:p>
            <a:r>
              <a:rPr lang="en-US" dirty="0" smtClean="0"/>
              <a:t>Compare and contrast the different mechanisms of speciation (allopatric, sympatric, </a:t>
            </a:r>
            <a:r>
              <a:rPr lang="en-US" dirty="0" err="1" smtClean="0"/>
              <a:t>parapatric</a:t>
            </a:r>
            <a:r>
              <a:rPr lang="en-US" dirty="0" smtClean="0"/>
              <a:t>, </a:t>
            </a:r>
            <a:r>
              <a:rPr lang="en-US" dirty="0" err="1" smtClean="0"/>
              <a:t>peripatric</a:t>
            </a:r>
            <a:r>
              <a:rPr lang="en-US" dirty="0" smtClean="0"/>
              <a:t>).</a:t>
            </a:r>
          </a:p>
          <a:p>
            <a:r>
              <a:rPr lang="en-US" dirty="0" smtClean="0"/>
              <a:t>Explain how the founder effect alters the genetic diversity of populations and species.</a:t>
            </a:r>
          </a:p>
          <a:p>
            <a:r>
              <a:rPr lang="en-US" dirty="0" smtClean="0"/>
              <a:t>Define reproductive isolation (pre-zygotic and post-zygotic) and apply these definitions to specific examples.</a:t>
            </a:r>
          </a:p>
          <a:p>
            <a:r>
              <a:rPr lang="en-US" dirty="0" smtClean="0"/>
              <a:t>Interpret a </a:t>
            </a:r>
            <a:r>
              <a:rPr lang="en-US" dirty="0" err="1" smtClean="0"/>
              <a:t>cladogram</a:t>
            </a:r>
            <a:r>
              <a:rPr lang="en-US" dirty="0" smtClean="0"/>
              <a:t> showing genetic relationships amongst organisms.</a:t>
            </a:r>
          </a:p>
          <a:p>
            <a:r>
              <a:rPr lang="en-US" dirty="0" smtClean="0"/>
              <a:t>Explain the importance of the iterative nature of scientific inquiry.</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53A470F5-8040-7E42-800C-8A91D358831C}"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Clicker Question #3</a:t>
            </a:r>
            <a:endParaRPr lang="en-US" dirty="0"/>
          </a:p>
        </p:txBody>
      </p:sp>
      <p:sp>
        <p:nvSpPr>
          <p:cNvPr id="3" name="Content Placeholder 2"/>
          <p:cNvSpPr>
            <a:spLocks noGrp="1"/>
          </p:cNvSpPr>
          <p:nvPr>
            <p:ph idx="1"/>
          </p:nvPr>
        </p:nvSpPr>
        <p:spPr/>
        <p:txBody>
          <a:bodyPr/>
          <a:lstStyle/>
          <a:p>
            <a:pPr marL="0" indent="0">
              <a:buNone/>
            </a:pPr>
            <a:r>
              <a:rPr lang="en-US" dirty="0" smtClean="0"/>
              <a:t>If </a:t>
            </a:r>
            <a:r>
              <a:rPr lang="en-US" i="1" dirty="0" smtClean="0"/>
              <a:t>C. </a:t>
            </a:r>
            <a:r>
              <a:rPr lang="en-US" i="1" dirty="0" err="1" smtClean="0"/>
              <a:t>molestus</a:t>
            </a:r>
            <a:r>
              <a:rPr lang="en-US" i="1" dirty="0" smtClean="0"/>
              <a:t> </a:t>
            </a:r>
            <a:r>
              <a:rPr lang="en-US" dirty="0" smtClean="0"/>
              <a:t>was a founder population that derived from the surface </a:t>
            </a:r>
            <a:r>
              <a:rPr lang="en-US" i="1" dirty="0" smtClean="0"/>
              <a:t>C. </a:t>
            </a:r>
            <a:r>
              <a:rPr lang="en-US" i="1" dirty="0" err="1" smtClean="0"/>
              <a:t>pipiens</a:t>
            </a:r>
            <a:r>
              <a:rPr lang="en-US" i="1" dirty="0" smtClean="0"/>
              <a:t> </a:t>
            </a:r>
            <a:r>
              <a:rPr lang="en-US" dirty="0" smtClean="0"/>
              <a:t>population, you would expect _____ genetic diversity in the </a:t>
            </a:r>
            <a:r>
              <a:rPr lang="en-US" i="1" dirty="0" smtClean="0"/>
              <a:t>C. </a:t>
            </a:r>
            <a:r>
              <a:rPr lang="en-US" i="1" dirty="0" err="1" smtClean="0"/>
              <a:t>molestus</a:t>
            </a:r>
            <a:r>
              <a:rPr lang="en-US" i="1" dirty="0" smtClean="0"/>
              <a:t> </a:t>
            </a:r>
            <a:r>
              <a:rPr lang="en-US" dirty="0" smtClean="0"/>
              <a:t>population as compared to </a:t>
            </a:r>
            <a:r>
              <a:rPr lang="en-US" i="1" dirty="0" smtClean="0"/>
              <a:t>C. </a:t>
            </a:r>
            <a:r>
              <a:rPr lang="en-US" i="1" dirty="0" err="1" smtClean="0"/>
              <a:t>pipiens</a:t>
            </a:r>
            <a:r>
              <a:rPr lang="en-US" dirty="0" smtClean="0"/>
              <a:t>?</a:t>
            </a:r>
          </a:p>
          <a:p>
            <a:pPr marL="514350" indent="-514350">
              <a:buAutoNum type="alphaUcPeriod"/>
            </a:pPr>
            <a:r>
              <a:rPr lang="en-US" dirty="0" smtClean="0"/>
              <a:t>more</a:t>
            </a:r>
          </a:p>
          <a:p>
            <a:pPr marL="514350" indent="-514350">
              <a:buAutoNum type="alphaUcPeriod"/>
            </a:pPr>
            <a:r>
              <a:rPr lang="en-US" dirty="0" smtClean="0"/>
              <a:t>less</a:t>
            </a:r>
          </a:p>
          <a:p>
            <a:pPr marL="514350" indent="-514350">
              <a:buAutoNum type="alphaUcPeriod"/>
            </a:pPr>
            <a:r>
              <a:rPr lang="en-US" dirty="0" smtClean="0"/>
              <a:t>the same</a:t>
            </a:r>
            <a:endParaRPr lang="en-US" dirty="0"/>
          </a:p>
        </p:txBody>
      </p:sp>
      <p:sp>
        <p:nvSpPr>
          <p:cNvPr id="4" name="TextBox 3"/>
          <p:cNvSpPr txBox="1"/>
          <p:nvPr/>
        </p:nvSpPr>
        <p:spPr>
          <a:xfrm>
            <a:off x="4299996" y="3823322"/>
            <a:ext cx="4620980" cy="2677656"/>
          </a:xfrm>
          <a:prstGeom prst="rect">
            <a:avLst/>
          </a:prstGeom>
          <a:noFill/>
        </p:spPr>
        <p:txBody>
          <a:bodyPr wrap="square" rtlCol="0">
            <a:spAutoFit/>
          </a:bodyPr>
          <a:lstStyle/>
          <a:p>
            <a:r>
              <a:rPr lang="en-US" sz="2400" dirty="0" smtClean="0">
                <a:latin typeface="Times New Roman"/>
                <a:cs typeface="Times New Roman"/>
              </a:rPr>
              <a:t>Byrne and Nichols found that the genetic diversity among the underground </a:t>
            </a:r>
            <a:r>
              <a:rPr lang="en-US" sz="2400" i="1" dirty="0" smtClean="0">
                <a:latin typeface="Times New Roman"/>
                <a:cs typeface="Times New Roman"/>
              </a:rPr>
              <a:t>C. </a:t>
            </a:r>
            <a:r>
              <a:rPr lang="en-US" sz="2400" i="1" dirty="0" err="1" smtClean="0">
                <a:latin typeface="Times New Roman"/>
                <a:cs typeface="Times New Roman"/>
              </a:rPr>
              <a:t>molestus</a:t>
            </a:r>
            <a:r>
              <a:rPr lang="en-US" sz="2400" dirty="0" smtClean="0">
                <a:latin typeface="Times New Roman"/>
                <a:cs typeface="Times New Roman"/>
              </a:rPr>
              <a:t> population was only about 25% of the surface </a:t>
            </a:r>
            <a:r>
              <a:rPr lang="en-US" sz="2400" i="1" dirty="0" smtClean="0">
                <a:latin typeface="Times New Roman"/>
                <a:cs typeface="Times New Roman"/>
              </a:rPr>
              <a:t>C. </a:t>
            </a:r>
            <a:r>
              <a:rPr lang="en-US" sz="2400" i="1" dirty="0" err="1" smtClean="0">
                <a:latin typeface="Times New Roman"/>
                <a:cs typeface="Times New Roman"/>
              </a:rPr>
              <a:t>pipiens</a:t>
            </a:r>
            <a:r>
              <a:rPr lang="en-US" sz="2400" dirty="0" smtClean="0">
                <a:latin typeface="Times New Roman"/>
                <a:cs typeface="Times New Roman"/>
              </a:rPr>
              <a:t> population! This provides further evidence for the divergence and adaptation theory.</a:t>
            </a:r>
            <a:endParaRPr lang="en-US" sz="2400" dirty="0">
              <a:latin typeface="Times New Roman"/>
              <a:cs typeface="Times New Roman"/>
            </a:endParaRPr>
          </a:p>
        </p:txBody>
      </p:sp>
      <p:sp>
        <p:nvSpPr>
          <p:cNvPr id="5" name="Slide Number Placeholder 4"/>
          <p:cNvSpPr>
            <a:spLocks noGrp="1"/>
          </p:cNvSpPr>
          <p:nvPr>
            <p:ph type="sldNum" sz="quarter" idx="12"/>
          </p:nvPr>
        </p:nvSpPr>
        <p:spPr/>
        <p:txBody>
          <a:bodyPr/>
          <a:lstStyle/>
          <a:p>
            <a:fld id="{53A470F5-8040-7E42-800C-8A91D358831C}" type="slidenum">
              <a:rPr lang="en-US" smtClean="0"/>
              <a:pPr/>
              <a:t>20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 what’s next?</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Based on the data from Byrnes and Nichols, it appears that the </a:t>
            </a:r>
            <a:r>
              <a:rPr lang="en-US" i="1" dirty="0" smtClean="0"/>
              <a:t>C. </a:t>
            </a:r>
            <a:r>
              <a:rPr lang="en-US" i="1" dirty="0" err="1" smtClean="0"/>
              <a:t>molestus</a:t>
            </a:r>
            <a:r>
              <a:rPr lang="en-US" dirty="0" smtClean="0"/>
              <a:t> populations in the London underground represent a one-time divergence from the nearby surface population of </a:t>
            </a:r>
            <a:r>
              <a:rPr lang="en-US" i="1" dirty="0" smtClean="0"/>
              <a:t>C. </a:t>
            </a:r>
            <a:r>
              <a:rPr lang="en-US" i="1" dirty="0" err="1" smtClean="0"/>
              <a:t>pipiens</a:t>
            </a:r>
            <a:r>
              <a:rPr lang="en-US" i="1" dirty="0" smtClean="0"/>
              <a:t>.</a:t>
            </a:r>
            <a:r>
              <a:rPr lang="en-US" dirty="0" smtClean="0"/>
              <a:t> Does this divergence actually equate to speciation though? That is, are </a:t>
            </a:r>
            <a:r>
              <a:rPr lang="en-US" i="1" dirty="0" smtClean="0"/>
              <a:t>C. </a:t>
            </a:r>
            <a:r>
              <a:rPr lang="en-US" i="1" dirty="0" err="1" smtClean="0"/>
              <a:t>molestus</a:t>
            </a:r>
            <a:r>
              <a:rPr lang="en-US" dirty="0" smtClean="0"/>
              <a:t> and </a:t>
            </a:r>
            <a:r>
              <a:rPr lang="en-US" i="1" dirty="0" smtClean="0"/>
              <a:t>C. </a:t>
            </a:r>
            <a:r>
              <a:rPr lang="en-US" i="1" dirty="0" err="1" smtClean="0"/>
              <a:t>pipiens</a:t>
            </a:r>
            <a:r>
              <a:rPr lang="en-US" dirty="0" smtClean="0"/>
              <a:t> different species, or are they just different populations of the same species living in different locations?</a:t>
            </a:r>
          </a:p>
          <a:p>
            <a:pPr marL="0" indent="0">
              <a:buNone/>
            </a:pPr>
            <a:endParaRPr lang="en-US" dirty="0" smtClean="0"/>
          </a:p>
          <a:p>
            <a:pPr marL="0" indent="0">
              <a:buNone/>
            </a:pPr>
            <a:r>
              <a:rPr lang="en-US" dirty="0" smtClean="0"/>
              <a:t>In your groups, take 10-15 minutes to discuss this. Come up with a hypothesis and outline an experimental design to test your hypothesis. Be prepared to explain your hypothesis and experimental design to the class.</a:t>
            </a:r>
            <a:endParaRPr lang="en-US" dirty="0"/>
          </a:p>
        </p:txBody>
      </p:sp>
      <p:sp>
        <p:nvSpPr>
          <p:cNvPr id="4" name="Slide Number Placeholder 3"/>
          <p:cNvSpPr>
            <a:spLocks noGrp="1"/>
          </p:cNvSpPr>
          <p:nvPr>
            <p:ph type="sldNum" sz="quarter" idx="12"/>
          </p:nvPr>
        </p:nvSpPr>
        <p:spPr/>
        <p:txBody>
          <a:bodyPr/>
          <a:lstStyle/>
          <a:p>
            <a:fld id="{53A470F5-8040-7E42-800C-8A91D358831C}" type="slidenum">
              <a:rPr lang="en-US" smtClean="0"/>
              <a:pPr/>
              <a:t>21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Here’s what Byrne and Nichols did…</a:t>
            </a:r>
            <a:endParaRPr lang="en-US" dirty="0"/>
          </a:p>
        </p:txBody>
      </p:sp>
      <p:sp>
        <p:nvSpPr>
          <p:cNvPr id="3" name="Content Placeholder 2"/>
          <p:cNvSpPr>
            <a:spLocks noGrp="1"/>
          </p:cNvSpPr>
          <p:nvPr>
            <p:ph idx="1"/>
          </p:nvPr>
        </p:nvSpPr>
        <p:spPr/>
        <p:txBody>
          <a:bodyPr/>
          <a:lstStyle/>
          <a:p>
            <a:r>
              <a:rPr lang="en-US" dirty="0" smtClean="0"/>
              <a:t>They paired:</a:t>
            </a:r>
          </a:p>
          <a:p>
            <a:pPr lvl="1"/>
            <a:r>
              <a:rPr lang="en-US" i="1" dirty="0" smtClean="0"/>
              <a:t>C. </a:t>
            </a:r>
            <a:r>
              <a:rPr lang="en-US" i="1" dirty="0" err="1" smtClean="0"/>
              <a:t>molestus</a:t>
            </a:r>
            <a:r>
              <a:rPr lang="en-US" i="1" dirty="0" smtClean="0"/>
              <a:t> </a:t>
            </a:r>
            <a:r>
              <a:rPr lang="en-US" dirty="0" smtClean="0"/>
              <a:t>females with </a:t>
            </a:r>
            <a:r>
              <a:rPr lang="en-US" i="1" dirty="0" smtClean="0"/>
              <a:t>C. </a:t>
            </a:r>
            <a:r>
              <a:rPr lang="en-US" i="1" dirty="0" err="1" smtClean="0"/>
              <a:t>molestus</a:t>
            </a:r>
            <a:r>
              <a:rPr lang="en-US" dirty="0" smtClean="0"/>
              <a:t> males from the same underground location in London (control).</a:t>
            </a:r>
          </a:p>
          <a:p>
            <a:pPr lvl="1"/>
            <a:r>
              <a:rPr lang="en-US" i="1" dirty="0" smtClean="0"/>
              <a:t>C. </a:t>
            </a:r>
            <a:r>
              <a:rPr lang="en-US" i="1" dirty="0" err="1" smtClean="0"/>
              <a:t>molestus</a:t>
            </a:r>
            <a:r>
              <a:rPr lang="en-US" i="1" dirty="0" smtClean="0"/>
              <a:t> </a:t>
            </a:r>
            <a:r>
              <a:rPr lang="en-US" dirty="0" smtClean="0"/>
              <a:t>females with </a:t>
            </a:r>
            <a:r>
              <a:rPr lang="en-US" i="1" dirty="0" smtClean="0"/>
              <a:t>C. </a:t>
            </a:r>
            <a:r>
              <a:rPr lang="en-US" i="1" dirty="0" err="1" smtClean="0"/>
              <a:t>molestus</a:t>
            </a:r>
            <a:r>
              <a:rPr lang="en-US" dirty="0" smtClean="0"/>
              <a:t> males from different underground locations in London.</a:t>
            </a:r>
          </a:p>
          <a:p>
            <a:pPr lvl="1"/>
            <a:r>
              <a:rPr lang="en-US" i="1" dirty="0" smtClean="0"/>
              <a:t>C. </a:t>
            </a:r>
            <a:r>
              <a:rPr lang="en-US" i="1" dirty="0" err="1" smtClean="0"/>
              <a:t>molestus</a:t>
            </a:r>
            <a:r>
              <a:rPr lang="en-US" dirty="0" smtClean="0"/>
              <a:t> females with </a:t>
            </a:r>
            <a:r>
              <a:rPr lang="en-US" i="1" dirty="0" smtClean="0"/>
              <a:t>C. </a:t>
            </a:r>
            <a:r>
              <a:rPr lang="en-US" i="1" dirty="0" err="1" smtClean="0"/>
              <a:t>pipiens</a:t>
            </a:r>
            <a:r>
              <a:rPr lang="en-US" dirty="0" smtClean="0"/>
              <a:t> males from surface populations in London.</a:t>
            </a:r>
          </a:p>
          <a:p>
            <a:r>
              <a:rPr lang="en-US" dirty="0" smtClean="0"/>
              <a:t>Then they watched to see if reproduction occurred.  If it did, they tested the ability of the offspring to reproduce as well.</a:t>
            </a:r>
          </a:p>
        </p:txBody>
      </p:sp>
      <p:sp>
        <p:nvSpPr>
          <p:cNvPr id="4" name="Slide Number Placeholder 3"/>
          <p:cNvSpPr>
            <a:spLocks noGrp="1"/>
          </p:cNvSpPr>
          <p:nvPr>
            <p:ph type="sldNum" sz="quarter" idx="12"/>
          </p:nvPr>
        </p:nvSpPr>
        <p:spPr/>
        <p:txBody>
          <a:bodyPr/>
          <a:lstStyle/>
          <a:p>
            <a:fld id="{53A470F5-8040-7E42-800C-8A91D358831C}"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Here’s what Byrne and Nichols saw…</a:t>
            </a:r>
            <a:endParaRPr lang="en-US" dirty="0"/>
          </a:p>
        </p:txBody>
      </p:sp>
      <p:sp>
        <p:nvSpPr>
          <p:cNvPr id="3" name="Content Placeholder 2"/>
          <p:cNvSpPr>
            <a:spLocks noGrp="1"/>
          </p:cNvSpPr>
          <p:nvPr>
            <p:ph idx="1"/>
          </p:nvPr>
        </p:nvSpPr>
        <p:spPr/>
        <p:txBody>
          <a:bodyPr/>
          <a:lstStyle/>
          <a:p>
            <a:r>
              <a:rPr lang="en-US" i="1" dirty="0" smtClean="0"/>
              <a:t>C. </a:t>
            </a:r>
            <a:r>
              <a:rPr lang="en-US" i="1" dirty="0" err="1" smtClean="0"/>
              <a:t>molestus</a:t>
            </a:r>
            <a:r>
              <a:rPr lang="en-US" i="1" dirty="0" smtClean="0"/>
              <a:t> </a:t>
            </a:r>
            <a:r>
              <a:rPr lang="en-US" dirty="0" smtClean="0"/>
              <a:t>females paired with </a:t>
            </a:r>
            <a:r>
              <a:rPr lang="en-US" i="1" dirty="0" smtClean="0"/>
              <a:t>C. </a:t>
            </a:r>
            <a:r>
              <a:rPr lang="en-US" i="1" dirty="0" err="1" smtClean="0"/>
              <a:t>molestus</a:t>
            </a:r>
            <a:r>
              <a:rPr lang="en-US" dirty="0" smtClean="0"/>
              <a:t> males from the same underground location in London produced viable, fertilized egg rafts. These eggs hatched and produced reproductively viable adults.</a:t>
            </a:r>
          </a:p>
          <a:p>
            <a:r>
              <a:rPr lang="en-US" i="1" dirty="0" smtClean="0"/>
              <a:t>C. </a:t>
            </a:r>
            <a:r>
              <a:rPr lang="en-US" i="1" dirty="0" err="1" smtClean="0"/>
              <a:t>molestus</a:t>
            </a:r>
            <a:r>
              <a:rPr lang="en-US" i="1" dirty="0" smtClean="0"/>
              <a:t> </a:t>
            </a:r>
            <a:r>
              <a:rPr lang="en-US" dirty="0" smtClean="0"/>
              <a:t>females paired with </a:t>
            </a:r>
            <a:r>
              <a:rPr lang="en-US" i="1" dirty="0" smtClean="0"/>
              <a:t>C. </a:t>
            </a:r>
            <a:r>
              <a:rPr lang="en-US" i="1" dirty="0" err="1" smtClean="0"/>
              <a:t>molestus</a:t>
            </a:r>
            <a:r>
              <a:rPr lang="en-US" dirty="0" smtClean="0"/>
              <a:t> males from different underground locations in London produced viable, fertilized egg rafts. These eggs hatched and produced reproductively viable adults.</a:t>
            </a:r>
          </a:p>
          <a:p>
            <a:r>
              <a:rPr lang="en-US" i="1" dirty="0" smtClean="0"/>
              <a:t>C. </a:t>
            </a:r>
            <a:r>
              <a:rPr lang="en-US" i="1" dirty="0" err="1" smtClean="0"/>
              <a:t>molestus</a:t>
            </a:r>
            <a:r>
              <a:rPr lang="en-US" dirty="0" smtClean="0"/>
              <a:t> females with </a:t>
            </a:r>
            <a:r>
              <a:rPr lang="en-US" i="1" dirty="0" smtClean="0"/>
              <a:t>C. </a:t>
            </a:r>
            <a:r>
              <a:rPr lang="en-US" i="1" dirty="0" err="1" smtClean="0"/>
              <a:t>pipiens</a:t>
            </a:r>
            <a:r>
              <a:rPr lang="en-US" dirty="0" smtClean="0"/>
              <a:t> males from surface populations in London did not produce any fertilized egg rafts.</a:t>
            </a:r>
          </a:p>
          <a:p>
            <a:endParaRPr lang="en-US" dirty="0"/>
          </a:p>
        </p:txBody>
      </p:sp>
      <p:sp>
        <p:nvSpPr>
          <p:cNvPr id="4" name="Slide Number Placeholder 3"/>
          <p:cNvSpPr>
            <a:spLocks noGrp="1"/>
          </p:cNvSpPr>
          <p:nvPr>
            <p:ph type="sldNum" sz="quarter" idx="12"/>
          </p:nvPr>
        </p:nvSpPr>
        <p:spPr/>
        <p:txBody>
          <a:bodyPr/>
          <a:lstStyle/>
          <a:p>
            <a:fld id="{53A470F5-8040-7E42-800C-8A91D358831C}"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Clicker Question #4	</a:t>
            </a:r>
            <a:endParaRPr lang="en-US" dirty="0"/>
          </a:p>
        </p:txBody>
      </p:sp>
      <p:sp>
        <p:nvSpPr>
          <p:cNvPr id="3" name="Content Placeholder 2"/>
          <p:cNvSpPr>
            <a:spLocks noGrp="1"/>
          </p:cNvSpPr>
          <p:nvPr>
            <p:ph idx="1"/>
          </p:nvPr>
        </p:nvSpPr>
        <p:spPr/>
        <p:txBody>
          <a:bodyPr/>
          <a:lstStyle/>
          <a:p>
            <a:pPr marL="0" indent="0">
              <a:buNone/>
            </a:pPr>
            <a:r>
              <a:rPr lang="en-US" dirty="0" smtClean="0"/>
              <a:t>It appears that </a:t>
            </a:r>
            <a:r>
              <a:rPr lang="en-US" i="1" dirty="0" smtClean="0"/>
              <a:t>C. </a:t>
            </a:r>
            <a:r>
              <a:rPr lang="en-US" i="1" dirty="0" err="1" smtClean="0"/>
              <a:t>molestus</a:t>
            </a:r>
            <a:r>
              <a:rPr lang="en-US" i="1" dirty="0" smtClean="0"/>
              <a:t> </a:t>
            </a:r>
            <a:r>
              <a:rPr lang="en-US" dirty="0" smtClean="0"/>
              <a:t>and </a:t>
            </a:r>
            <a:r>
              <a:rPr lang="en-US" i="1" dirty="0" smtClean="0"/>
              <a:t>C. </a:t>
            </a:r>
            <a:r>
              <a:rPr lang="en-US" i="1" dirty="0" err="1" smtClean="0"/>
              <a:t>pipiens</a:t>
            </a:r>
            <a:r>
              <a:rPr lang="en-US" dirty="0" smtClean="0"/>
              <a:t> are different species caused by _____ reproductive isolation.</a:t>
            </a:r>
          </a:p>
          <a:p>
            <a:pPr marL="514350" indent="-514350">
              <a:buAutoNum type="alphaUcPeriod"/>
            </a:pPr>
            <a:r>
              <a:rPr lang="en-US" dirty="0" smtClean="0"/>
              <a:t>pre-zygotic</a:t>
            </a:r>
          </a:p>
          <a:p>
            <a:pPr marL="514350" indent="-514350">
              <a:buAutoNum type="alphaUcPeriod"/>
            </a:pPr>
            <a:r>
              <a:rPr lang="en-US" dirty="0" smtClean="0"/>
              <a:t>post-zygotic</a:t>
            </a:r>
          </a:p>
          <a:p>
            <a:pPr marL="514350" indent="-514350">
              <a:buAutoNum type="alphaUcPeriod"/>
            </a:pPr>
            <a:r>
              <a:rPr lang="en-US" dirty="0" err="1" smtClean="0"/>
              <a:t>probiotic</a:t>
            </a:r>
            <a:endParaRPr lang="en-US" dirty="0" smtClean="0"/>
          </a:p>
          <a:p>
            <a:pPr marL="514350" indent="-514350">
              <a:buAutoNum type="alphaUcPeriod"/>
            </a:pPr>
            <a:r>
              <a:rPr lang="en-US" dirty="0" smtClean="0"/>
              <a:t>nomadic</a:t>
            </a:r>
            <a:endParaRPr lang="en-US" dirty="0"/>
          </a:p>
        </p:txBody>
      </p:sp>
      <p:sp>
        <p:nvSpPr>
          <p:cNvPr id="4" name="Slide Number Placeholder 3"/>
          <p:cNvSpPr>
            <a:spLocks noGrp="1"/>
          </p:cNvSpPr>
          <p:nvPr>
            <p:ph type="sldNum" sz="quarter" idx="12"/>
          </p:nvPr>
        </p:nvSpPr>
        <p:spPr/>
        <p:txBody>
          <a:bodyPr/>
          <a:lstStyle/>
          <a:p>
            <a:fld id="{53A470F5-8040-7E42-800C-8A91D358831C}"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Conclusions from Byrne and Nichols</a:t>
            </a:r>
            <a:endParaRPr lang="en-US" dirty="0"/>
          </a:p>
        </p:txBody>
      </p:sp>
      <p:sp>
        <p:nvSpPr>
          <p:cNvPr id="3" name="Content Placeholder 2"/>
          <p:cNvSpPr>
            <a:spLocks noGrp="1"/>
          </p:cNvSpPr>
          <p:nvPr>
            <p:ph idx="1"/>
          </p:nvPr>
        </p:nvSpPr>
        <p:spPr/>
        <p:txBody>
          <a:bodyPr>
            <a:normAutofit lnSpcReduction="10000"/>
          </a:bodyPr>
          <a:lstStyle/>
          <a:p>
            <a:r>
              <a:rPr lang="en-US" dirty="0" smtClean="0"/>
              <a:t>Within the past 150 years (since construction of the London underground began), speciation has occurred in the mosquito population in London.</a:t>
            </a:r>
          </a:p>
          <a:p>
            <a:r>
              <a:rPr lang="en-US" dirty="0" smtClean="0"/>
              <a:t>A small group of individuals from the surface </a:t>
            </a:r>
            <a:r>
              <a:rPr lang="en-US" i="1" dirty="0" smtClean="0"/>
              <a:t>C. </a:t>
            </a:r>
            <a:r>
              <a:rPr lang="en-US" i="1" dirty="0" err="1" smtClean="0"/>
              <a:t>pipiens</a:t>
            </a:r>
            <a:r>
              <a:rPr lang="en-US" dirty="0" smtClean="0"/>
              <a:t> population migrated to the underground subway tunnel system.</a:t>
            </a:r>
          </a:p>
          <a:p>
            <a:r>
              <a:rPr lang="en-US" dirty="0" smtClean="0"/>
              <a:t>With each passing generation, the new underground population became more and more adapted to that environment… remember the differences in </a:t>
            </a:r>
            <a:r>
              <a:rPr lang="en-US" i="1" dirty="0" smtClean="0"/>
              <a:t>C. </a:t>
            </a:r>
            <a:r>
              <a:rPr lang="en-US" i="1" dirty="0" err="1" smtClean="0"/>
              <a:t>pipiens</a:t>
            </a:r>
            <a:r>
              <a:rPr lang="en-US" i="1" dirty="0" smtClean="0"/>
              <a:t> </a:t>
            </a:r>
            <a:r>
              <a:rPr lang="en-US" dirty="0" smtClean="0"/>
              <a:t>and </a:t>
            </a:r>
            <a:r>
              <a:rPr lang="en-US" i="1" dirty="0" smtClean="0"/>
              <a:t>C. </a:t>
            </a:r>
            <a:r>
              <a:rPr lang="en-US" i="1" dirty="0" err="1" smtClean="0"/>
              <a:t>molestus</a:t>
            </a:r>
            <a:r>
              <a:rPr lang="en-US" i="1" dirty="0" smtClean="0"/>
              <a:t> </a:t>
            </a:r>
            <a:r>
              <a:rPr lang="en-US" dirty="0" smtClean="0"/>
              <a:t>discussed earlier?</a:t>
            </a:r>
          </a:p>
          <a:p>
            <a:r>
              <a:rPr lang="en-US" dirty="0" smtClean="0"/>
              <a:t>At some point, the new underground population was different enough from the original surface population that mating was no longer possible.</a:t>
            </a:r>
            <a:endParaRPr lang="en-US" dirty="0"/>
          </a:p>
        </p:txBody>
      </p:sp>
      <p:sp>
        <p:nvSpPr>
          <p:cNvPr id="4" name="Slide Number Placeholder 3"/>
          <p:cNvSpPr>
            <a:spLocks noGrp="1"/>
          </p:cNvSpPr>
          <p:nvPr>
            <p:ph type="sldNum" sz="quarter" idx="12"/>
          </p:nvPr>
        </p:nvSpPr>
        <p:spPr/>
        <p:txBody>
          <a:bodyPr/>
          <a:lstStyle/>
          <a:p>
            <a:fld id="{53A470F5-8040-7E42-800C-8A91D358831C}" type="slidenum">
              <a:rPr lang="en-US" smtClean="0"/>
              <a:pPr/>
              <a:t>25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Cool Story, Huh?</a:t>
            </a:r>
            <a:endParaRPr lang="en-US" dirty="0"/>
          </a:p>
        </p:txBody>
      </p:sp>
      <p:sp>
        <p:nvSpPr>
          <p:cNvPr id="3" name="Content Placeholder 2"/>
          <p:cNvSpPr>
            <a:spLocks noGrp="1"/>
          </p:cNvSpPr>
          <p:nvPr>
            <p:ph idx="1"/>
          </p:nvPr>
        </p:nvSpPr>
        <p:spPr/>
        <p:txBody>
          <a:bodyPr/>
          <a:lstStyle/>
          <a:p>
            <a:r>
              <a:rPr lang="en-US" dirty="0" smtClean="0"/>
              <a:t>Except, it may not be entirely accurate…</a:t>
            </a:r>
          </a:p>
          <a:p>
            <a:r>
              <a:rPr lang="en-US" dirty="0" smtClean="0"/>
              <a:t>In 2012, Becker </a:t>
            </a:r>
            <a:r>
              <a:rPr lang="en-US" i="1" dirty="0" smtClean="0"/>
              <a:t>et al. </a:t>
            </a:r>
            <a:r>
              <a:rPr lang="en-US" dirty="0" smtClean="0"/>
              <a:t>did some further research</a:t>
            </a:r>
          </a:p>
          <a:p>
            <a:pPr lvl="1"/>
            <a:r>
              <a:rPr lang="en-US" dirty="0" smtClean="0"/>
              <a:t>They collected </a:t>
            </a:r>
            <a:r>
              <a:rPr lang="en-US" i="1" dirty="0" smtClean="0"/>
              <a:t>C. </a:t>
            </a:r>
            <a:r>
              <a:rPr lang="en-US" i="1" dirty="0" err="1" smtClean="0"/>
              <a:t>pipiens</a:t>
            </a:r>
            <a:r>
              <a:rPr lang="en-US" i="1" dirty="0" smtClean="0"/>
              <a:t> </a:t>
            </a:r>
            <a:r>
              <a:rPr lang="en-US" dirty="0" smtClean="0"/>
              <a:t>from 8 different locations and </a:t>
            </a:r>
            <a:r>
              <a:rPr lang="en-US" i="1" dirty="0" smtClean="0"/>
              <a:t>C. </a:t>
            </a:r>
            <a:r>
              <a:rPr lang="en-US" i="1" dirty="0" err="1" smtClean="0"/>
              <a:t>molestus</a:t>
            </a:r>
            <a:r>
              <a:rPr lang="en-US" i="1" dirty="0" smtClean="0"/>
              <a:t> </a:t>
            </a:r>
            <a:r>
              <a:rPr lang="en-US" dirty="0" smtClean="0"/>
              <a:t>from 6 different locations in Europe.</a:t>
            </a:r>
          </a:p>
          <a:p>
            <a:pPr lvl="1"/>
            <a:r>
              <a:rPr lang="en-US" dirty="0" smtClean="0"/>
              <a:t> They also collected several other related species of mosquitoes from Europe.</a:t>
            </a:r>
          </a:p>
          <a:p>
            <a:pPr lvl="1"/>
            <a:r>
              <a:rPr lang="en-US" dirty="0" smtClean="0"/>
              <a:t>The researchers then examined 11 different genes and used the genetic differences to create a mosquito “family tree” (a </a:t>
            </a:r>
            <a:r>
              <a:rPr lang="en-US" dirty="0" err="1" smtClean="0"/>
              <a:t>cladogram</a:t>
            </a:r>
            <a:r>
              <a:rPr lang="en-US" dirty="0" smtClean="0"/>
              <a:t>).</a:t>
            </a:r>
          </a:p>
          <a:p>
            <a:pPr>
              <a:buNone/>
            </a:pPr>
            <a:endParaRPr lang="en-US" dirty="0"/>
          </a:p>
        </p:txBody>
      </p:sp>
      <p:sp>
        <p:nvSpPr>
          <p:cNvPr id="4" name="Slide Number Placeholder 3"/>
          <p:cNvSpPr>
            <a:spLocks noGrp="1"/>
          </p:cNvSpPr>
          <p:nvPr>
            <p:ph type="sldNum" sz="quarter" idx="12"/>
          </p:nvPr>
        </p:nvSpPr>
        <p:spPr/>
        <p:txBody>
          <a:bodyPr/>
          <a:lstStyle/>
          <a:p>
            <a:fld id="{53A470F5-8040-7E42-800C-8A91D358831C}" type="slidenum">
              <a:rPr lang="en-US" smtClean="0"/>
              <a:pPr/>
              <a:t>26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Mosquito Family Tree</a:t>
            </a:r>
            <a:endParaRPr lang="en-US" dirty="0"/>
          </a:p>
        </p:txBody>
      </p:sp>
      <p:pic>
        <p:nvPicPr>
          <p:cNvPr id="5" name="Picture 4" descr="Dendrogram.jpg"/>
          <p:cNvPicPr>
            <a:picLocks noChangeAspect="1"/>
          </p:cNvPicPr>
          <p:nvPr/>
        </p:nvPicPr>
        <p:blipFill>
          <a:blip r:embed="rId2"/>
          <a:stretch>
            <a:fillRect/>
          </a:stretch>
        </p:blipFill>
        <p:spPr>
          <a:xfrm>
            <a:off x="666137" y="1012920"/>
            <a:ext cx="7697332" cy="5845080"/>
          </a:xfrm>
          <a:prstGeom prst="rect">
            <a:avLst/>
          </a:prstGeom>
        </p:spPr>
      </p:pic>
      <p:sp>
        <p:nvSpPr>
          <p:cNvPr id="4" name="TextBox 3"/>
          <p:cNvSpPr txBox="1"/>
          <p:nvPr/>
        </p:nvSpPr>
        <p:spPr>
          <a:xfrm>
            <a:off x="0" y="1002268"/>
            <a:ext cx="3812660" cy="2308324"/>
          </a:xfrm>
          <a:prstGeom prst="rect">
            <a:avLst/>
          </a:prstGeom>
          <a:noFill/>
        </p:spPr>
        <p:txBody>
          <a:bodyPr wrap="square" rtlCol="0">
            <a:spAutoFit/>
          </a:bodyPr>
          <a:lstStyle/>
          <a:p>
            <a:r>
              <a:rPr lang="en-US" dirty="0" smtClean="0">
                <a:latin typeface="Times New Roman"/>
                <a:cs typeface="Times New Roman"/>
              </a:rPr>
              <a:t>Notice that the experimenters examined </a:t>
            </a:r>
            <a:r>
              <a:rPr lang="en-US" i="1" dirty="0" smtClean="0">
                <a:latin typeface="Times New Roman"/>
                <a:cs typeface="Times New Roman"/>
              </a:rPr>
              <a:t>C. </a:t>
            </a:r>
            <a:r>
              <a:rPr lang="en-US" i="1" dirty="0" err="1" smtClean="0">
                <a:latin typeface="Times New Roman"/>
                <a:cs typeface="Times New Roman"/>
              </a:rPr>
              <a:t>molestus</a:t>
            </a:r>
            <a:r>
              <a:rPr lang="en-US" dirty="0" smtClean="0">
                <a:latin typeface="Times New Roman"/>
                <a:cs typeface="Times New Roman"/>
              </a:rPr>
              <a:t> and </a:t>
            </a:r>
            <a:r>
              <a:rPr lang="en-US" i="1" dirty="0" smtClean="0">
                <a:latin typeface="Times New Roman"/>
                <a:cs typeface="Times New Roman"/>
              </a:rPr>
              <a:t>C. </a:t>
            </a:r>
            <a:r>
              <a:rPr lang="en-US" i="1" dirty="0" err="1" smtClean="0">
                <a:latin typeface="Times New Roman"/>
                <a:cs typeface="Times New Roman"/>
              </a:rPr>
              <a:t>pipiens</a:t>
            </a:r>
            <a:r>
              <a:rPr lang="en-US" dirty="0" smtClean="0">
                <a:latin typeface="Times New Roman"/>
                <a:cs typeface="Times New Roman"/>
              </a:rPr>
              <a:t> from several different countries. They also examined a few other species, </a:t>
            </a:r>
            <a:r>
              <a:rPr lang="en-US" i="1" dirty="0" smtClean="0">
                <a:latin typeface="Times New Roman"/>
                <a:cs typeface="Times New Roman"/>
              </a:rPr>
              <a:t>C. </a:t>
            </a:r>
            <a:r>
              <a:rPr lang="en-US" i="1" dirty="0" err="1" smtClean="0">
                <a:latin typeface="Times New Roman"/>
                <a:cs typeface="Times New Roman"/>
              </a:rPr>
              <a:t>quinquefasciatus</a:t>
            </a:r>
            <a:r>
              <a:rPr lang="en-US" dirty="0" smtClean="0">
                <a:latin typeface="Times New Roman"/>
                <a:cs typeface="Times New Roman"/>
              </a:rPr>
              <a:t>,</a:t>
            </a:r>
            <a:r>
              <a:rPr lang="en-US" i="1" dirty="0" smtClean="0">
                <a:latin typeface="Times New Roman"/>
                <a:cs typeface="Times New Roman"/>
              </a:rPr>
              <a:t> C. </a:t>
            </a:r>
            <a:r>
              <a:rPr lang="en-US" i="1" dirty="0" err="1" smtClean="0">
                <a:latin typeface="Times New Roman"/>
                <a:cs typeface="Times New Roman"/>
              </a:rPr>
              <a:t>torrentium</a:t>
            </a:r>
            <a:r>
              <a:rPr lang="en-US" i="1" dirty="0" smtClean="0">
                <a:latin typeface="Times New Roman"/>
                <a:cs typeface="Times New Roman"/>
              </a:rPr>
              <a:t>, </a:t>
            </a:r>
            <a:r>
              <a:rPr lang="en-US" dirty="0" smtClean="0">
                <a:latin typeface="Times New Roman"/>
                <a:cs typeface="Times New Roman"/>
              </a:rPr>
              <a:t>etc.,  for additional comparison. They also use an “</a:t>
            </a:r>
            <a:r>
              <a:rPr lang="en-US" dirty="0" err="1" smtClean="0">
                <a:latin typeface="Times New Roman"/>
                <a:cs typeface="Times New Roman"/>
              </a:rPr>
              <a:t>outgroup</a:t>
            </a:r>
            <a:r>
              <a:rPr lang="en-US" dirty="0" smtClean="0">
                <a:latin typeface="Times New Roman"/>
                <a:cs typeface="Times New Roman"/>
              </a:rPr>
              <a:t>” species from the United States.</a:t>
            </a:r>
            <a:endParaRPr lang="en-US" dirty="0">
              <a:latin typeface="Times New Roman"/>
              <a:cs typeface="Times New Roman"/>
            </a:endParaRPr>
          </a:p>
        </p:txBody>
      </p:sp>
      <p:sp>
        <p:nvSpPr>
          <p:cNvPr id="6" name="Slide Number Placeholder 5"/>
          <p:cNvSpPr>
            <a:spLocks noGrp="1"/>
          </p:cNvSpPr>
          <p:nvPr>
            <p:ph type="sldNum" sz="quarter" idx="12"/>
          </p:nvPr>
        </p:nvSpPr>
        <p:spPr/>
        <p:txBody>
          <a:bodyPr/>
          <a:lstStyle/>
          <a:p>
            <a:fld id="{53A470F5-8040-7E42-800C-8A91D358831C}"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How does this compare with the findings of Byrne and Nichols?</a:t>
            </a:r>
            <a:endParaRPr lang="en-US" sz="3600" dirty="0"/>
          </a:p>
        </p:txBody>
      </p:sp>
      <p:pic>
        <p:nvPicPr>
          <p:cNvPr id="5" name="Picture 4" descr="Dendrogram.jpg"/>
          <p:cNvPicPr>
            <a:picLocks noChangeAspect="1"/>
          </p:cNvPicPr>
          <p:nvPr/>
        </p:nvPicPr>
        <p:blipFill>
          <a:blip r:embed="rId2"/>
          <a:stretch>
            <a:fillRect/>
          </a:stretch>
        </p:blipFill>
        <p:spPr>
          <a:xfrm>
            <a:off x="783676" y="1102175"/>
            <a:ext cx="7579794" cy="5755826"/>
          </a:xfrm>
          <a:prstGeom prst="rect">
            <a:avLst/>
          </a:prstGeom>
        </p:spPr>
      </p:pic>
      <p:sp>
        <p:nvSpPr>
          <p:cNvPr id="4" name="TextBox 3"/>
          <p:cNvSpPr txBox="1"/>
          <p:nvPr/>
        </p:nvSpPr>
        <p:spPr>
          <a:xfrm>
            <a:off x="181444" y="1364507"/>
            <a:ext cx="3269816" cy="2554545"/>
          </a:xfrm>
          <a:prstGeom prst="rect">
            <a:avLst/>
          </a:prstGeom>
          <a:noFill/>
        </p:spPr>
        <p:txBody>
          <a:bodyPr wrap="square" rtlCol="0">
            <a:spAutoFit/>
          </a:bodyPr>
          <a:lstStyle/>
          <a:p>
            <a:r>
              <a:rPr lang="en-US" sz="3200" dirty="0" smtClean="0">
                <a:latin typeface="Times New Roman"/>
                <a:cs typeface="Times New Roman"/>
              </a:rPr>
              <a:t>Take 5 minutes and discuss in your groups.  What conclusions can you draw?</a:t>
            </a:r>
            <a:endParaRPr lang="en-US" sz="3200" dirty="0">
              <a:latin typeface="Times New Roman"/>
              <a:cs typeface="Times New Roman"/>
            </a:endParaRPr>
          </a:p>
        </p:txBody>
      </p:sp>
      <p:sp>
        <p:nvSpPr>
          <p:cNvPr id="6" name="Slide Number Placeholder 5"/>
          <p:cNvSpPr>
            <a:spLocks noGrp="1"/>
          </p:cNvSpPr>
          <p:nvPr>
            <p:ph type="sldNum" sz="quarter" idx="12"/>
          </p:nvPr>
        </p:nvSpPr>
        <p:spPr/>
        <p:txBody>
          <a:bodyPr/>
          <a:lstStyle/>
          <a:p>
            <a:fld id="{53A470F5-8040-7E42-800C-8A91D358831C}" type="slidenum">
              <a:rPr lang="en-US" smtClean="0"/>
              <a:pPr/>
              <a:t>28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Becker </a:t>
            </a:r>
            <a:r>
              <a:rPr lang="en-US" i="1" dirty="0" smtClean="0"/>
              <a:t>et al.</a:t>
            </a:r>
            <a:r>
              <a:rPr lang="en-US" dirty="0" smtClean="0"/>
              <a:t> concluded…</a:t>
            </a:r>
            <a:endParaRPr lang="en-US" dirty="0"/>
          </a:p>
        </p:txBody>
      </p:sp>
      <p:sp>
        <p:nvSpPr>
          <p:cNvPr id="3" name="Content Placeholder 2"/>
          <p:cNvSpPr>
            <a:spLocks noGrp="1"/>
          </p:cNvSpPr>
          <p:nvPr>
            <p:ph idx="1"/>
          </p:nvPr>
        </p:nvSpPr>
        <p:spPr/>
        <p:txBody>
          <a:bodyPr>
            <a:normAutofit lnSpcReduction="10000"/>
          </a:bodyPr>
          <a:lstStyle/>
          <a:p>
            <a:r>
              <a:rPr lang="en-US" dirty="0" smtClean="0"/>
              <a:t>It appears that </a:t>
            </a:r>
            <a:r>
              <a:rPr lang="en-US" i="1" dirty="0" smtClean="0"/>
              <a:t>C. </a:t>
            </a:r>
            <a:r>
              <a:rPr lang="en-US" i="1" dirty="0" err="1" smtClean="0"/>
              <a:t>molestus</a:t>
            </a:r>
            <a:r>
              <a:rPr lang="en-US" dirty="0" smtClean="0"/>
              <a:t> and </a:t>
            </a:r>
            <a:r>
              <a:rPr lang="en-US" i="1" dirty="0" smtClean="0"/>
              <a:t>C. </a:t>
            </a:r>
            <a:r>
              <a:rPr lang="en-US" i="1" dirty="0" err="1" smtClean="0"/>
              <a:t>pipiens</a:t>
            </a:r>
            <a:r>
              <a:rPr lang="en-US" dirty="0" smtClean="0"/>
              <a:t> are separate species, which confirms the same conclusion by Byrne and Nichols.</a:t>
            </a:r>
          </a:p>
          <a:p>
            <a:r>
              <a:rPr lang="en-US" dirty="0" smtClean="0"/>
              <a:t>Regardless of geographic location, all of the populations of </a:t>
            </a:r>
            <a:r>
              <a:rPr lang="en-US" i="1" dirty="0" smtClean="0"/>
              <a:t>C. </a:t>
            </a:r>
            <a:r>
              <a:rPr lang="en-US" i="1" dirty="0" err="1" smtClean="0"/>
              <a:t>molestus</a:t>
            </a:r>
            <a:r>
              <a:rPr lang="en-US" i="1" dirty="0" smtClean="0"/>
              <a:t> </a:t>
            </a:r>
            <a:r>
              <a:rPr lang="en-US" dirty="0" smtClean="0"/>
              <a:t>group together and all of the populations of </a:t>
            </a:r>
            <a:r>
              <a:rPr lang="en-US" i="1" dirty="0" smtClean="0"/>
              <a:t>C. </a:t>
            </a:r>
            <a:r>
              <a:rPr lang="en-US" i="1" dirty="0" err="1" smtClean="0"/>
              <a:t>pipiens</a:t>
            </a:r>
            <a:r>
              <a:rPr lang="en-US" dirty="0" smtClean="0"/>
              <a:t> group together.</a:t>
            </a:r>
          </a:p>
          <a:p>
            <a:r>
              <a:rPr lang="en-US" dirty="0" smtClean="0"/>
              <a:t>It is likely that the divergence of </a:t>
            </a:r>
            <a:r>
              <a:rPr lang="en-US" i="1" dirty="0" smtClean="0"/>
              <a:t>C. </a:t>
            </a:r>
            <a:r>
              <a:rPr lang="en-US" i="1" dirty="0" err="1" smtClean="0"/>
              <a:t>molestus</a:t>
            </a:r>
            <a:r>
              <a:rPr lang="en-US" i="1" dirty="0" smtClean="0"/>
              <a:t> </a:t>
            </a:r>
            <a:r>
              <a:rPr lang="en-US" dirty="0" smtClean="0"/>
              <a:t>and </a:t>
            </a:r>
            <a:r>
              <a:rPr lang="en-US" i="1" dirty="0" smtClean="0"/>
              <a:t>C. </a:t>
            </a:r>
            <a:r>
              <a:rPr lang="en-US" i="1" dirty="0" err="1" smtClean="0"/>
              <a:t>pipiens</a:t>
            </a:r>
            <a:r>
              <a:rPr lang="en-US" dirty="0" smtClean="0"/>
              <a:t> in Europe happened one time in one location, rather than happening independently in multiple locations.</a:t>
            </a:r>
          </a:p>
          <a:p>
            <a:r>
              <a:rPr lang="en-US" dirty="0" smtClean="0"/>
              <a:t>The London underground mosquito probably does not represent a local divergence from aboveground </a:t>
            </a:r>
            <a:r>
              <a:rPr lang="en-US" i="1" dirty="0" smtClean="0"/>
              <a:t>C. </a:t>
            </a:r>
            <a:r>
              <a:rPr lang="en-US" i="1" dirty="0" err="1" smtClean="0"/>
              <a:t>pipiens</a:t>
            </a:r>
            <a:r>
              <a:rPr lang="en-US" i="1" dirty="0" smtClean="0"/>
              <a:t>.</a:t>
            </a:r>
            <a:endParaRPr lang="en-US" dirty="0"/>
          </a:p>
        </p:txBody>
      </p:sp>
      <p:sp>
        <p:nvSpPr>
          <p:cNvPr id="4" name="Slide Number Placeholder 3"/>
          <p:cNvSpPr>
            <a:spLocks noGrp="1"/>
          </p:cNvSpPr>
          <p:nvPr>
            <p:ph type="sldNum" sz="quarter" idx="12"/>
          </p:nvPr>
        </p:nvSpPr>
        <p:spPr/>
        <p:txBody>
          <a:bodyPr/>
          <a:lstStyle/>
          <a:p>
            <a:fld id="{53A470F5-8040-7E42-800C-8A91D358831C}" type="slidenum">
              <a:rPr lang="en-US" smtClean="0"/>
              <a:pPr/>
              <a:t>29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Lurking in the shadows…</a:t>
            </a:r>
            <a:endParaRPr lang="en-US" dirty="0"/>
          </a:p>
        </p:txBody>
      </p:sp>
      <p:sp>
        <p:nvSpPr>
          <p:cNvPr id="3" name="Content Placeholder 2"/>
          <p:cNvSpPr>
            <a:spLocks noGrp="1"/>
          </p:cNvSpPr>
          <p:nvPr>
            <p:ph idx="1"/>
          </p:nvPr>
        </p:nvSpPr>
        <p:spPr/>
        <p:txBody>
          <a:bodyPr/>
          <a:lstStyle/>
          <a:p>
            <a:pPr marL="0" indent="0">
              <a:buNone/>
            </a:pPr>
            <a:r>
              <a:rPr lang="en-US" dirty="0" smtClean="0"/>
              <a:t>These are the creatures from which nightmares come! They lie in wait, emerging at dusk to search for prey. Their approach is silent and stealthy, allowing them to attack and feed directly on the blood of their victims!!</a:t>
            </a:r>
          </a:p>
          <a:p>
            <a:pPr marL="0" indent="0">
              <a:buNone/>
            </a:pPr>
            <a:endParaRPr lang="en-US" dirty="0" smtClean="0"/>
          </a:p>
          <a:p>
            <a:pPr marL="0" indent="0">
              <a:buNone/>
            </a:pPr>
            <a:endParaRPr lang="en-US" dirty="0" smtClean="0"/>
          </a:p>
          <a:p>
            <a:pPr marL="0" indent="0">
              <a:buNone/>
            </a:pPr>
            <a:endParaRPr lang="en-US" dirty="0" smtClean="0"/>
          </a:p>
          <a:p>
            <a:endParaRPr lang="en-US" dirty="0" smtClean="0"/>
          </a:p>
        </p:txBody>
      </p:sp>
      <p:sp>
        <p:nvSpPr>
          <p:cNvPr id="4" name="Slide Number Placeholder 3"/>
          <p:cNvSpPr>
            <a:spLocks noGrp="1"/>
          </p:cNvSpPr>
          <p:nvPr>
            <p:ph type="sldNum" sz="quarter" idx="12"/>
          </p:nvPr>
        </p:nvSpPr>
        <p:spPr/>
        <p:txBody>
          <a:bodyPr/>
          <a:lstStyle/>
          <a:p>
            <a:fld id="{53A470F5-8040-7E42-800C-8A91D358831C}"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Individual Two-Minute Essay</a:t>
            </a:r>
            <a:endParaRPr lang="en-US" dirty="0"/>
          </a:p>
        </p:txBody>
      </p:sp>
      <p:sp>
        <p:nvSpPr>
          <p:cNvPr id="3" name="Content Placeholder 2"/>
          <p:cNvSpPr>
            <a:spLocks noGrp="1"/>
          </p:cNvSpPr>
          <p:nvPr>
            <p:ph idx="1"/>
          </p:nvPr>
        </p:nvSpPr>
        <p:spPr/>
        <p:txBody>
          <a:bodyPr/>
          <a:lstStyle/>
          <a:p>
            <a:r>
              <a:rPr lang="en-US" dirty="0" smtClean="0"/>
              <a:t>Write your own wrap-up from these two studies…</a:t>
            </a:r>
          </a:p>
          <a:p>
            <a:pPr lvl="1"/>
            <a:r>
              <a:rPr lang="en-US" dirty="0" smtClean="0"/>
              <a:t>What could Byrne and Nichols have done differently to strengthen their argument?</a:t>
            </a:r>
          </a:p>
          <a:p>
            <a:pPr lvl="1"/>
            <a:r>
              <a:rPr lang="en-US" dirty="0" smtClean="0"/>
              <a:t>Why is it important for scientists to continually reexamine ideas and conclusions?</a:t>
            </a:r>
          </a:p>
          <a:p>
            <a:pPr lvl="1"/>
            <a:r>
              <a:rPr lang="en-US" dirty="0" smtClean="0"/>
              <a:t>What do you think the next steps should be?</a:t>
            </a:r>
            <a:endParaRPr lang="en-US" dirty="0"/>
          </a:p>
        </p:txBody>
      </p:sp>
      <p:sp>
        <p:nvSpPr>
          <p:cNvPr id="4" name="Slide Number Placeholder 3"/>
          <p:cNvSpPr>
            <a:spLocks noGrp="1"/>
          </p:cNvSpPr>
          <p:nvPr>
            <p:ph type="sldNum" sz="quarter" idx="12"/>
          </p:nvPr>
        </p:nvSpPr>
        <p:spPr/>
        <p:txBody>
          <a:bodyPr/>
          <a:lstStyle/>
          <a:p>
            <a:fld id="{53A470F5-8040-7E42-800C-8A91D358831C}" type="slidenum">
              <a:rPr lang="en-US" smtClean="0"/>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Slide Credits </a:t>
            </a:r>
            <a:endParaRPr lang="en-US" dirty="0"/>
          </a:p>
        </p:txBody>
      </p:sp>
      <p:sp>
        <p:nvSpPr>
          <p:cNvPr id="3" name="Content Placeholder 2"/>
          <p:cNvSpPr>
            <a:spLocks noGrp="1"/>
          </p:cNvSpPr>
          <p:nvPr>
            <p:ph idx="1"/>
          </p:nvPr>
        </p:nvSpPr>
        <p:spPr>
          <a:xfrm>
            <a:off x="181444" y="1194340"/>
            <a:ext cx="8817776" cy="5175980"/>
          </a:xfrm>
        </p:spPr>
        <p:txBody>
          <a:bodyPr>
            <a:normAutofit fontScale="85000" lnSpcReduction="10000"/>
          </a:bodyPr>
          <a:lstStyle/>
          <a:p>
            <a:r>
              <a:rPr lang="en-US" sz="2400" dirty="0" smtClean="0"/>
              <a:t>Slide </a:t>
            </a:r>
            <a:r>
              <a:rPr lang="en-US" sz="2400" dirty="0"/>
              <a:t>1 – </a:t>
            </a:r>
            <a:r>
              <a:rPr lang="en-US" sz="2400" dirty="0" smtClean="0"/>
              <a:t>Blood drop (licensed </a:t>
            </a:r>
            <a:r>
              <a:rPr lang="en-US" sz="2400" dirty="0"/>
              <a:t>image </a:t>
            </a:r>
            <a:r>
              <a:rPr lang="en-US" sz="2400" dirty="0" smtClean="0"/>
              <a:t>©</a:t>
            </a:r>
            <a:r>
              <a:rPr lang="en-US" sz="2400" dirty="0" err="1" smtClean="0"/>
              <a:t>arkhom</a:t>
            </a:r>
            <a:r>
              <a:rPr lang="en-US" sz="2400" dirty="0" smtClean="0"/>
              <a:t> </a:t>
            </a:r>
            <a:r>
              <a:rPr lang="en-US" sz="2400" dirty="0"/>
              <a:t>| </a:t>
            </a:r>
            <a:r>
              <a:rPr lang="en-US" sz="2400" dirty="0" err="1"/>
              <a:t>Fotolia</a:t>
            </a:r>
            <a:r>
              <a:rPr lang="en-US" sz="2400" dirty="0"/>
              <a:t>, </a:t>
            </a:r>
            <a:r>
              <a:rPr lang="en-US" sz="2400" dirty="0" smtClean="0"/>
              <a:t>ID#66322675)</a:t>
            </a:r>
          </a:p>
          <a:p>
            <a:r>
              <a:rPr lang="en-US" sz="2400" dirty="0" smtClean="0"/>
              <a:t>Slide 4 – </a:t>
            </a:r>
            <a:r>
              <a:rPr lang="en-US" sz="2400" dirty="0" smtClean="0">
                <a:hlinkClick r:id="rId2"/>
              </a:rPr>
              <a:t>Bela </a:t>
            </a:r>
            <a:r>
              <a:rPr lang="en-US" sz="2400" dirty="0" err="1" smtClean="0">
                <a:hlinkClick r:id="rId2"/>
              </a:rPr>
              <a:t>Legosi</a:t>
            </a:r>
            <a:r>
              <a:rPr lang="en-US" sz="2400" dirty="0" smtClean="0">
                <a:hlinkClick r:id="rId2"/>
              </a:rPr>
              <a:t> as Dracula </a:t>
            </a:r>
            <a:r>
              <a:rPr lang="en-US" sz="2400" dirty="0" smtClean="0"/>
              <a:t>(Public Domain)</a:t>
            </a:r>
          </a:p>
          <a:p>
            <a:r>
              <a:rPr lang="en-US" sz="2400" dirty="0" smtClean="0"/>
              <a:t>Slide 5 </a:t>
            </a:r>
            <a:r>
              <a:rPr lang="en-US" sz="2400" dirty="0"/>
              <a:t>– </a:t>
            </a:r>
            <a:r>
              <a:rPr lang="en-US" sz="2400" i="1" dirty="0" smtClean="0">
                <a:hlinkClick r:id="rId3"/>
              </a:rPr>
              <a:t>Culex pipiens</a:t>
            </a:r>
            <a:r>
              <a:rPr lang="en-US" sz="2400" dirty="0" smtClean="0">
                <a:hlinkClick r:id="rId3"/>
              </a:rPr>
              <a:t> by Alves Gaspar</a:t>
            </a:r>
            <a:r>
              <a:rPr lang="en-US" sz="2400" dirty="0" smtClean="0"/>
              <a:t> (CC </a:t>
            </a:r>
            <a:r>
              <a:rPr lang="en-US" sz="2400" dirty="0"/>
              <a:t>BY-SA </a:t>
            </a:r>
            <a:r>
              <a:rPr lang="en-US" sz="2400" dirty="0" smtClean="0"/>
              <a:t>3.0)</a:t>
            </a:r>
          </a:p>
          <a:p>
            <a:r>
              <a:rPr lang="en-US" sz="2400" dirty="0" smtClean="0"/>
              <a:t>Slide 9 – </a:t>
            </a:r>
            <a:r>
              <a:rPr lang="en-US" sz="2400" dirty="0" smtClean="0">
                <a:hlinkClick r:id="rId4"/>
              </a:rPr>
              <a:t>London Underground</a:t>
            </a:r>
            <a:r>
              <a:rPr lang="en-US" sz="2400" dirty="0" smtClean="0"/>
              <a:t> (Public Domain</a:t>
            </a:r>
            <a:r>
              <a:rPr lang="en-US" sz="2400" dirty="0" smtClean="0"/>
              <a:t>)</a:t>
            </a:r>
          </a:p>
          <a:p>
            <a:r>
              <a:rPr lang="en-US" sz="2400" dirty="0" smtClean="0"/>
              <a:t>Slide 10 </a:t>
            </a:r>
            <a:r>
              <a:rPr lang="en-US" sz="2400" dirty="0"/>
              <a:t>– </a:t>
            </a:r>
            <a:r>
              <a:rPr lang="en-US" sz="2400" dirty="0" smtClean="0"/>
              <a:t>Author, based on </a:t>
            </a:r>
            <a:r>
              <a:rPr lang="en-US" sz="2400" dirty="0" smtClean="0">
                <a:hlinkClick r:id="rId5"/>
              </a:rPr>
              <a:t>map </a:t>
            </a:r>
            <a:r>
              <a:rPr lang="en-US" sz="2400" smtClean="0">
                <a:hlinkClick r:id="rId5"/>
              </a:rPr>
              <a:t>of Europe</a:t>
            </a:r>
            <a:r>
              <a:rPr lang="en-US" sz="2400" smtClean="0"/>
              <a:t> </a:t>
            </a:r>
            <a:r>
              <a:rPr lang="en-US" sz="2400" dirty="0" smtClean="0"/>
              <a:t>(Public Domain) </a:t>
            </a:r>
          </a:p>
          <a:p>
            <a:r>
              <a:rPr lang="en-US" sz="2400" dirty="0"/>
              <a:t>Slide 13 – </a:t>
            </a:r>
            <a:r>
              <a:rPr lang="en-US" sz="2400" dirty="0" smtClean="0"/>
              <a:t>Author, based on Euclidean </a:t>
            </a:r>
            <a:r>
              <a:rPr lang="en-US" sz="2400" dirty="0"/>
              <a:t>distances provided </a:t>
            </a:r>
            <a:r>
              <a:rPr lang="en-US" sz="2400" dirty="0" smtClean="0"/>
              <a:t>in: </a:t>
            </a:r>
            <a:r>
              <a:rPr lang="en-US" sz="2400" dirty="0"/>
              <a:t>Byrne, K. and Nichols, R. A. 1999. </a:t>
            </a:r>
            <a:r>
              <a:rPr lang="en-US" sz="2400" i="1" dirty="0" err="1"/>
              <a:t>Culex</a:t>
            </a:r>
            <a:r>
              <a:rPr lang="en-US" sz="2400" i="1" dirty="0"/>
              <a:t> </a:t>
            </a:r>
            <a:r>
              <a:rPr lang="en-US" sz="2400" i="1" dirty="0" err="1"/>
              <a:t>pipiens</a:t>
            </a:r>
            <a:r>
              <a:rPr lang="en-US" sz="2400" dirty="0"/>
              <a:t> in London Underground tunnels: differentiation between surface and subterranean populations. </a:t>
            </a:r>
            <a:r>
              <a:rPr lang="en-US" sz="2400" i="1" dirty="0"/>
              <a:t>Heredity</a:t>
            </a:r>
            <a:r>
              <a:rPr lang="en-US" sz="2400" dirty="0"/>
              <a:t> 82: </a:t>
            </a:r>
            <a:r>
              <a:rPr lang="en-US" sz="2400" dirty="0" smtClean="0"/>
              <a:t>7–15.</a:t>
            </a:r>
            <a:endParaRPr lang="en-US" sz="2400" dirty="0" smtClean="0"/>
          </a:p>
          <a:p>
            <a:r>
              <a:rPr lang="en-US" sz="2400" dirty="0" smtClean="0"/>
              <a:t>Slide 15/16 – </a:t>
            </a:r>
            <a:r>
              <a:rPr lang="en-US" sz="2400" dirty="0" smtClean="0">
                <a:hlinkClick r:id="rId6"/>
              </a:rPr>
              <a:t>Speciation Diagram</a:t>
            </a:r>
            <a:r>
              <a:rPr lang="en-US" sz="2400" dirty="0" smtClean="0"/>
              <a:t> by </a:t>
            </a:r>
            <a:r>
              <a:rPr lang="en-US" sz="2400" dirty="0" err="1" smtClean="0"/>
              <a:t>Ilmari</a:t>
            </a:r>
            <a:r>
              <a:rPr lang="en-US" sz="2400" dirty="0" smtClean="0"/>
              <a:t> </a:t>
            </a:r>
            <a:r>
              <a:rPr lang="en-US" sz="2400" dirty="0" err="1" smtClean="0"/>
              <a:t>Karonen</a:t>
            </a:r>
            <a:r>
              <a:rPr lang="en-US" sz="2400" dirty="0" smtClean="0"/>
              <a:t> (CC BY-SA 3.0)</a:t>
            </a:r>
          </a:p>
          <a:p>
            <a:r>
              <a:rPr lang="en-US" sz="2400" dirty="0" smtClean="0"/>
              <a:t>Slide 18/19 – </a:t>
            </a:r>
            <a:r>
              <a:rPr lang="en-US" sz="2400" dirty="0" smtClean="0">
                <a:hlinkClick r:id="rId7"/>
              </a:rPr>
              <a:t>Founder Effect Diagram</a:t>
            </a:r>
            <a:r>
              <a:rPr lang="en-US" sz="2400" dirty="0" smtClean="0"/>
              <a:t> (Public Domain)</a:t>
            </a:r>
          </a:p>
          <a:p>
            <a:r>
              <a:rPr lang="en-US" sz="2400" dirty="0" smtClean="0"/>
              <a:t>Slide 27/28 – </a:t>
            </a:r>
            <a:r>
              <a:rPr lang="en-US" sz="2400" i="1" dirty="0" err="1" smtClean="0"/>
              <a:t>Culex</a:t>
            </a:r>
            <a:r>
              <a:rPr lang="en-US" sz="2400" i="1" dirty="0" smtClean="0"/>
              <a:t> </a:t>
            </a:r>
            <a:r>
              <a:rPr lang="en-US" sz="2400" dirty="0" smtClean="0"/>
              <a:t> sp. </a:t>
            </a:r>
            <a:r>
              <a:rPr lang="en-US" sz="2400" dirty="0" err="1" smtClean="0"/>
              <a:t>Dendrogram</a:t>
            </a:r>
            <a:r>
              <a:rPr lang="en-US" sz="2400" dirty="0" smtClean="0"/>
              <a:t> Figure from Becker, N., </a:t>
            </a:r>
            <a:r>
              <a:rPr lang="en-US" sz="2400" dirty="0" err="1" smtClean="0"/>
              <a:t>Jost</a:t>
            </a:r>
            <a:r>
              <a:rPr lang="en-US" sz="2400" dirty="0" smtClean="0"/>
              <a:t>, A., and </a:t>
            </a:r>
            <a:r>
              <a:rPr lang="en-US" sz="2400" dirty="0" err="1" smtClean="0"/>
              <a:t>Weitzel</a:t>
            </a:r>
            <a:r>
              <a:rPr lang="en-US" sz="2400" dirty="0" smtClean="0"/>
              <a:t>, T. 2012. The </a:t>
            </a:r>
            <a:r>
              <a:rPr lang="en-US" sz="2400" i="1" dirty="0" err="1" smtClean="0"/>
              <a:t>Culex</a:t>
            </a:r>
            <a:r>
              <a:rPr lang="en-US" sz="2400" i="1" dirty="0" smtClean="0"/>
              <a:t> </a:t>
            </a:r>
            <a:r>
              <a:rPr lang="en-US" sz="2400" i="1" dirty="0" err="1" smtClean="0"/>
              <a:t>pipiens</a:t>
            </a:r>
            <a:r>
              <a:rPr lang="en-US" sz="2400" i="1" dirty="0" smtClean="0"/>
              <a:t> </a:t>
            </a:r>
            <a:r>
              <a:rPr lang="en-US" sz="2400" dirty="0" smtClean="0"/>
              <a:t>complex in Europe. </a:t>
            </a:r>
            <a:r>
              <a:rPr lang="en-US" sz="2400" i="1" dirty="0" smtClean="0"/>
              <a:t>Journal of the American Mosquito Control Association </a:t>
            </a:r>
            <a:r>
              <a:rPr lang="en-US" sz="2400" dirty="0" smtClean="0"/>
              <a:t>28 (supplement to No. 4): </a:t>
            </a:r>
            <a:r>
              <a:rPr lang="en-US" sz="2400" dirty="0"/>
              <a:t>53–67</a:t>
            </a:r>
            <a:r>
              <a:rPr lang="en-US" sz="2400" dirty="0" smtClean="0"/>
              <a:t>.</a:t>
            </a:r>
          </a:p>
          <a:p>
            <a:r>
              <a:rPr lang="en-US" sz="2400" dirty="0" smtClean="0"/>
              <a:t>Slide 33 (alternate Slide 13) – Principal Coordinate Analysis Figure from Byrne, K. and Nichols, R. A. 1999. </a:t>
            </a:r>
            <a:r>
              <a:rPr lang="en-US" sz="2400" i="1" dirty="0" err="1" smtClean="0"/>
              <a:t>Culex</a:t>
            </a:r>
            <a:r>
              <a:rPr lang="en-US" sz="2400" i="1" dirty="0" smtClean="0"/>
              <a:t> </a:t>
            </a:r>
            <a:r>
              <a:rPr lang="en-US" sz="2400" i="1" dirty="0" err="1" smtClean="0"/>
              <a:t>pipiens</a:t>
            </a:r>
            <a:r>
              <a:rPr lang="en-US" sz="2400" dirty="0" smtClean="0"/>
              <a:t> in London Underground tunnels: differentiation between surface and subterranean populations. </a:t>
            </a:r>
            <a:r>
              <a:rPr lang="en-US" sz="2400" i="1" dirty="0" smtClean="0"/>
              <a:t>Heredity</a:t>
            </a:r>
            <a:r>
              <a:rPr lang="en-US" sz="2400" dirty="0" smtClean="0"/>
              <a:t> 82: </a:t>
            </a:r>
            <a:r>
              <a:rPr lang="en-US" sz="2400" dirty="0"/>
              <a:t>7–15</a:t>
            </a:r>
            <a:r>
              <a:rPr lang="en-US" sz="2400" dirty="0" smtClean="0"/>
              <a:t>.</a:t>
            </a:r>
          </a:p>
        </p:txBody>
      </p:sp>
      <p:sp>
        <p:nvSpPr>
          <p:cNvPr id="4" name="Slide Number Placeholder 3"/>
          <p:cNvSpPr>
            <a:spLocks noGrp="1"/>
          </p:cNvSpPr>
          <p:nvPr>
            <p:ph type="sldNum" sz="quarter" idx="12"/>
          </p:nvPr>
        </p:nvSpPr>
        <p:spPr/>
        <p:txBody>
          <a:bodyPr/>
          <a:lstStyle/>
          <a:p>
            <a:fld id="{53A470F5-8040-7E42-800C-8A91D358831C}" type="slidenum">
              <a:rPr lang="en-US" smtClean="0"/>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Acknowledgments</a:t>
            </a:r>
            <a:endParaRPr lang="en-US" dirty="0"/>
          </a:p>
        </p:txBody>
      </p:sp>
      <p:sp>
        <p:nvSpPr>
          <p:cNvPr id="3" name="Content Placeholder 2"/>
          <p:cNvSpPr>
            <a:spLocks noGrp="1"/>
          </p:cNvSpPr>
          <p:nvPr>
            <p:ph idx="1"/>
          </p:nvPr>
        </p:nvSpPr>
        <p:spPr/>
        <p:txBody>
          <a:bodyPr/>
          <a:lstStyle/>
          <a:p>
            <a:r>
              <a:rPr lang="en-US" dirty="0" smtClean="0"/>
              <a:t>This material is based upon work supported by the National Science Foundation under Grant No. 1323355. </a:t>
            </a:r>
          </a:p>
          <a:p>
            <a:r>
              <a:rPr lang="en-US" dirty="0" smtClean="0"/>
              <a:t>Any opinions, findings, and conclusions or recommendations expressed in this material are those of the author and do not necessarily reflect the views of the National Science Foundation.</a:t>
            </a:r>
          </a:p>
        </p:txBody>
      </p:sp>
      <p:sp>
        <p:nvSpPr>
          <p:cNvPr id="4" name="Slide Number Placeholder 3"/>
          <p:cNvSpPr>
            <a:spLocks noGrp="1"/>
          </p:cNvSpPr>
          <p:nvPr>
            <p:ph type="sldNum" sz="quarter" idx="12"/>
          </p:nvPr>
        </p:nvSpPr>
        <p:spPr/>
        <p:txBody>
          <a:bodyPr/>
          <a:lstStyle/>
          <a:p>
            <a:fld id="{53A470F5-8040-7E42-800C-8A91D358831C}" type="slidenum">
              <a:rPr lang="en-US" smtClean="0"/>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Principal Coordinate Analysis of the Data</a:t>
            </a:r>
            <a:endParaRPr lang="en-US" dirty="0"/>
          </a:p>
        </p:txBody>
      </p:sp>
      <p:pic>
        <p:nvPicPr>
          <p:cNvPr id="4" name="Content Placeholder 3" descr="Screen Shot 2014-07-28 at 11.18.22 AM.png"/>
          <p:cNvPicPr>
            <a:picLocks noGrp="1" noChangeAspect="1"/>
          </p:cNvPicPr>
          <p:nvPr>
            <p:ph idx="1"/>
          </p:nvPr>
        </p:nvPicPr>
        <p:blipFill>
          <a:blip r:embed="rId3"/>
          <a:srcRect l="-3636" r="-3636"/>
          <a:stretch>
            <a:fillRect/>
          </a:stretch>
        </p:blipFill>
        <p:spPr>
          <a:xfrm>
            <a:off x="465137" y="1084216"/>
            <a:ext cx="8197073" cy="5312119"/>
          </a:xfrm>
        </p:spPr>
      </p:pic>
      <p:sp>
        <p:nvSpPr>
          <p:cNvPr id="5" name="TextBox 4"/>
          <p:cNvSpPr txBox="1"/>
          <p:nvPr/>
        </p:nvSpPr>
        <p:spPr>
          <a:xfrm>
            <a:off x="2257246" y="6542643"/>
            <a:ext cx="6049357" cy="230832"/>
          </a:xfrm>
          <a:prstGeom prst="rect">
            <a:avLst/>
          </a:prstGeom>
          <a:noFill/>
        </p:spPr>
        <p:txBody>
          <a:bodyPr wrap="square" rtlCol="0">
            <a:spAutoFit/>
          </a:bodyPr>
          <a:lstStyle/>
          <a:p>
            <a:r>
              <a:rPr lang="en-US" sz="900" dirty="0" smtClean="0"/>
              <a:t>Figure adapted </a:t>
            </a:r>
            <a:r>
              <a:rPr lang="en-US" sz="900" dirty="0"/>
              <a:t>by permission from Macmillan Publishers Ltd</a:t>
            </a:r>
            <a:r>
              <a:rPr lang="en-US" sz="900" dirty="0" smtClean="0"/>
              <a:t>: </a:t>
            </a:r>
            <a:r>
              <a:rPr lang="en-US" sz="900" i="1" dirty="0" smtClean="0"/>
              <a:t>Heredity</a:t>
            </a:r>
            <a:r>
              <a:rPr lang="en-US" sz="900" dirty="0" smtClean="0"/>
              <a:t> 82</a:t>
            </a:r>
            <a:r>
              <a:rPr lang="en-US" sz="900" dirty="0"/>
              <a:t>, </a:t>
            </a:r>
            <a:r>
              <a:rPr lang="en-US" sz="900" dirty="0" smtClean="0"/>
              <a:t>7–15, copyright 1999.</a:t>
            </a:r>
            <a:endParaRPr lang="en-US" sz="900" dirty="0">
              <a:latin typeface="Times New Roman"/>
              <a:cs typeface="Times New Roman"/>
            </a:endParaRPr>
          </a:p>
        </p:txBody>
      </p:sp>
      <p:sp>
        <p:nvSpPr>
          <p:cNvPr id="6" name="Oval 5"/>
          <p:cNvSpPr/>
          <p:nvPr/>
        </p:nvSpPr>
        <p:spPr>
          <a:xfrm rot="1521364">
            <a:off x="5989012" y="2102231"/>
            <a:ext cx="2391560" cy="1853315"/>
          </a:xfrm>
          <a:prstGeom prst="ellipse">
            <a:avLst/>
          </a:prstGeom>
          <a:noFill/>
          <a:ln w="28575"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7" name="Oval 6"/>
          <p:cNvSpPr/>
          <p:nvPr/>
        </p:nvSpPr>
        <p:spPr>
          <a:xfrm rot="19012290">
            <a:off x="3898107" y="2579481"/>
            <a:ext cx="2325780" cy="1844103"/>
          </a:xfrm>
          <a:prstGeom prst="ellipse">
            <a:avLst/>
          </a:prstGeom>
          <a:noFill/>
          <a:ln w="28575"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8" name="Oval 7"/>
          <p:cNvSpPr/>
          <p:nvPr/>
        </p:nvSpPr>
        <p:spPr>
          <a:xfrm>
            <a:off x="1652190" y="1441057"/>
            <a:ext cx="1550068" cy="1179878"/>
          </a:xfrm>
          <a:prstGeom prst="ellipse">
            <a:avLst/>
          </a:prstGeom>
          <a:noFill/>
          <a:ln w="28575"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9" name="TextBox 8"/>
          <p:cNvSpPr txBox="1"/>
          <p:nvPr/>
        </p:nvSpPr>
        <p:spPr>
          <a:xfrm>
            <a:off x="1652190" y="3492133"/>
            <a:ext cx="2048953" cy="1477328"/>
          </a:xfrm>
          <a:prstGeom prst="rect">
            <a:avLst/>
          </a:prstGeom>
          <a:noFill/>
        </p:spPr>
        <p:txBody>
          <a:bodyPr wrap="square" rtlCol="0">
            <a:spAutoFit/>
          </a:bodyPr>
          <a:lstStyle/>
          <a:p>
            <a:r>
              <a:rPr lang="en-US" dirty="0" smtClean="0">
                <a:latin typeface="Times New Roman"/>
                <a:cs typeface="Times New Roman"/>
              </a:rPr>
              <a:t>This sample is from </a:t>
            </a:r>
            <a:r>
              <a:rPr lang="en-US" smtClean="0">
                <a:latin typeface="Times New Roman"/>
                <a:cs typeface="Times New Roman"/>
              </a:rPr>
              <a:t>a laboratory-reared </a:t>
            </a:r>
            <a:endParaRPr lang="en-US" dirty="0" smtClean="0">
              <a:latin typeface="Times New Roman"/>
              <a:cs typeface="Times New Roman"/>
            </a:endParaRPr>
          </a:p>
          <a:p>
            <a:r>
              <a:rPr lang="en-US" dirty="0" smtClean="0">
                <a:latin typeface="Times New Roman"/>
                <a:cs typeface="Times New Roman"/>
              </a:rPr>
              <a:t>population of </a:t>
            </a:r>
            <a:r>
              <a:rPr lang="en-US" i="1" dirty="0" smtClean="0">
                <a:latin typeface="Times New Roman"/>
                <a:cs typeface="Times New Roman"/>
              </a:rPr>
              <a:t>C. </a:t>
            </a:r>
            <a:r>
              <a:rPr lang="en-US" i="1" dirty="0" err="1" smtClean="0">
                <a:latin typeface="Times New Roman"/>
                <a:cs typeface="Times New Roman"/>
              </a:rPr>
              <a:t>molestus</a:t>
            </a:r>
            <a:r>
              <a:rPr lang="en-US" i="1" dirty="0" smtClean="0">
                <a:latin typeface="Times New Roman"/>
                <a:cs typeface="Times New Roman"/>
              </a:rPr>
              <a:t> </a:t>
            </a:r>
            <a:r>
              <a:rPr lang="en-US" dirty="0" smtClean="0">
                <a:latin typeface="Times New Roman"/>
                <a:cs typeface="Times New Roman"/>
              </a:rPr>
              <a:t>to serve as a control</a:t>
            </a:r>
            <a:endParaRPr lang="en-US" dirty="0">
              <a:latin typeface="Times New Roman"/>
              <a:cs typeface="Times New Roman"/>
            </a:endParaRPr>
          </a:p>
        </p:txBody>
      </p:sp>
      <p:cxnSp>
        <p:nvCxnSpPr>
          <p:cNvPr id="11" name="Straight Arrow Connector 10"/>
          <p:cNvCxnSpPr/>
          <p:nvPr/>
        </p:nvCxnSpPr>
        <p:spPr>
          <a:xfrm rot="5400000" flipH="1" flipV="1">
            <a:off x="1726264" y="3056535"/>
            <a:ext cx="871200" cy="158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3658421" y="870404"/>
            <a:ext cx="2048953" cy="1477328"/>
          </a:xfrm>
          <a:prstGeom prst="rect">
            <a:avLst/>
          </a:prstGeom>
          <a:noFill/>
        </p:spPr>
        <p:txBody>
          <a:bodyPr wrap="square" rtlCol="0">
            <a:spAutoFit/>
          </a:bodyPr>
          <a:lstStyle/>
          <a:p>
            <a:r>
              <a:rPr lang="en-US" dirty="0" smtClean="0">
                <a:latin typeface="Times New Roman"/>
                <a:cs typeface="Times New Roman"/>
              </a:rPr>
              <a:t>These are all populations of </a:t>
            </a:r>
            <a:r>
              <a:rPr lang="en-US" i="1" dirty="0" smtClean="0">
                <a:latin typeface="Times New Roman"/>
                <a:cs typeface="Times New Roman"/>
              </a:rPr>
              <a:t>C. </a:t>
            </a:r>
            <a:r>
              <a:rPr lang="en-US" i="1" dirty="0" err="1" smtClean="0">
                <a:latin typeface="Times New Roman"/>
                <a:cs typeface="Times New Roman"/>
              </a:rPr>
              <a:t>pipiens</a:t>
            </a:r>
            <a:r>
              <a:rPr lang="en-US" dirty="0" smtClean="0">
                <a:latin typeface="Times New Roman"/>
                <a:cs typeface="Times New Roman"/>
              </a:rPr>
              <a:t> collected from above ground in London</a:t>
            </a:r>
          </a:p>
        </p:txBody>
      </p:sp>
      <p:cxnSp>
        <p:nvCxnSpPr>
          <p:cNvPr id="12" name="Straight Arrow Connector 11"/>
          <p:cNvCxnSpPr>
            <a:endCxn id="7" idx="0"/>
          </p:cNvCxnSpPr>
          <p:nvPr/>
        </p:nvCxnSpPr>
        <p:spPr>
          <a:xfrm rot="16200000" flipH="1">
            <a:off x="4057748" y="2455697"/>
            <a:ext cx="480867" cy="26493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5281925" y="4747690"/>
            <a:ext cx="3174792" cy="923330"/>
          </a:xfrm>
          <a:prstGeom prst="rect">
            <a:avLst/>
          </a:prstGeom>
          <a:noFill/>
        </p:spPr>
        <p:txBody>
          <a:bodyPr wrap="square" rtlCol="0">
            <a:spAutoFit/>
          </a:bodyPr>
          <a:lstStyle/>
          <a:p>
            <a:r>
              <a:rPr lang="en-US" dirty="0" smtClean="0">
                <a:latin typeface="Times New Roman"/>
                <a:cs typeface="Times New Roman"/>
              </a:rPr>
              <a:t>These are all populations of </a:t>
            </a:r>
            <a:r>
              <a:rPr lang="en-US" i="1" dirty="0" smtClean="0">
                <a:latin typeface="Times New Roman"/>
                <a:cs typeface="Times New Roman"/>
              </a:rPr>
              <a:t>C. </a:t>
            </a:r>
            <a:r>
              <a:rPr lang="en-US" i="1" dirty="0" err="1" smtClean="0">
                <a:latin typeface="Times New Roman"/>
                <a:cs typeface="Times New Roman"/>
              </a:rPr>
              <a:t>molestus</a:t>
            </a:r>
            <a:r>
              <a:rPr lang="en-US" dirty="0" smtClean="0">
                <a:latin typeface="Times New Roman"/>
                <a:cs typeface="Times New Roman"/>
              </a:rPr>
              <a:t> collected from the London underground</a:t>
            </a:r>
          </a:p>
        </p:txBody>
      </p:sp>
      <p:cxnSp>
        <p:nvCxnSpPr>
          <p:cNvPr id="17" name="Straight Arrow Connector 16"/>
          <p:cNvCxnSpPr/>
          <p:nvPr/>
        </p:nvCxnSpPr>
        <p:spPr>
          <a:xfrm rot="5400000" flipH="1" flipV="1">
            <a:off x="6870738" y="4245890"/>
            <a:ext cx="738661" cy="26493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4" name="Slide Number Placeholder 13"/>
          <p:cNvSpPr>
            <a:spLocks noGrp="1"/>
          </p:cNvSpPr>
          <p:nvPr>
            <p:ph type="sldNum" sz="quarter" idx="12"/>
          </p:nvPr>
        </p:nvSpPr>
        <p:spPr/>
        <p:txBody>
          <a:bodyPr/>
          <a:lstStyle/>
          <a:p>
            <a:fld id="{53A470F5-8040-7E42-800C-8A91D358831C}" type="slidenum">
              <a:rPr lang="en-US" smtClean="0"/>
              <a:pPr/>
              <a:t>33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p:bldP spid="10"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 not this guy!!!</a:t>
            </a:r>
            <a:endParaRPr lang="en-US" dirty="0"/>
          </a:p>
        </p:txBody>
      </p:sp>
      <p:pic>
        <p:nvPicPr>
          <p:cNvPr id="4" name="Picture 3" descr="Bela_Lugosi_as_Dracula-2.jpg"/>
          <p:cNvPicPr>
            <a:picLocks noChangeAspect="1"/>
          </p:cNvPicPr>
          <p:nvPr/>
        </p:nvPicPr>
        <p:blipFill>
          <a:blip r:embed="rId2"/>
          <a:stretch>
            <a:fillRect/>
          </a:stretch>
        </p:blipFill>
        <p:spPr>
          <a:xfrm>
            <a:off x="1135068" y="1072416"/>
            <a:ext cx="6910089" cy="5196212"/>
          </a:xfrm>
          <a:prstGeom prst="rect">
            <a:avLst/>
          </a:prstGeom>
        </p:spPr>
      </p:pic>
      <p:sp>
        <p:nvSpPr>
          <p:cNvPr id="6" name="Slide Number Placeholder 5"/>
          <p:cNvSpPr>
            <a:spLocks noGrp="1"/>
          </p:cNvSpPr>
          <p:nvPr>
            <p:ph type="sldNum" sz="quarter" idx="12"/>
          </p:nvPr>
        </p:nvSpPr>
        <p:spPr/>
        <p:txBody>
          <a:bodyPr/>
          <a:lstStyle/>
          <a:p>
            <a:fld id="{53A470F5-8040-7E42-800C-8A91D358831C}" type="slidenum">
              <a:rPr lang="en-US" smtClean="0"/>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These guys!!!</a:t>
            </a:r>
            <a:endParaRPr lang="en-US" dirty="0"/>
          </a:p>
        </p:txBody>
      </p:sp>
      <p:pic>
        <p:nvPicPr>
          <p:cNvPr id="4" name="Picture 3" descr="Culex_pipiens_2007-1.jpg"/>
          <p:cNvPicPr>
            <a:picLocks noChangeAspect="1"/>
          </p:cNvPicPr>
          <p:nvPr/>
        </p:nvPicPr>
        <p:blipFill>
          <a:blip r:embed="rId2"/>
          <a:stretch>
            <a:fillRect/>
          </a:stretch>
        </p:blipFill>
        <p:spPr>
          <a:xfrm>
            <a:off x="1918652" y="1012920"/>
            <a:ext cx="5526260" cy="4649243"/>
          </a:xfrm>
          <a:prstGeom prst="rect">
            <a:avLst/>
          </a:prstGeom>
        </p:spPr>
      </p:pic>
      <p:sp>
        <p:nvSpPr>
          <p:cNvPr id="5" name="TextBox 4"/>
          <p:cNvSpPr txBox="1"/>
          <p:nvPr/>
        </p:nvSpPr>
        <p:spPr>
          <a:xfrm>
            <a:off x="2391560" y="5394147"/>
            <a:ext cx="4877700" cy="1077218"/>
          </a:xfrm>
          <a:prstGeom prst="rect">
            <a:avLst/>
          </a:prstGeom>
          <a:noFill/>
        </p:spPr>
        <p:txBody>
          <a:bodyPr wrap="square" rtlCol="0">
            <a:spAutoFit/>
          </a:bodyPr>
          <a:lstStyle/>
          <a:p>
            <a:pPr algn="ctr"/>
            <a:r>
              <a:rPr lang="en-US" sz="3200" dirty="0" smtClean="0">
                <a:latin typeface="Times New Roman"/>
                <a:cs typeface="Times New Roman"/>
              </a:rPr>
              <a:t>Meet the common mosquito, </a:t>
            </a:r>
            <a:r>
              <a:rPr lang="en-US" sz="3200" i="1" dirty="0" err="1" smtClean="0">
                <a:latin typeface="Times New Roman"/>
                <a:cs typeface="Times New Roman"/>
              </a:rPr>
              <a:t>Culex</a:t>
            </a:r>
            <a:r>
              <a:rPr lang="en-US" sz="3200" i="1" dirty="0" smtClean="0">
                <a:latin typeface="Times New Roman"/>
                <a:cs typeface="Times New Roman"/>
              </a:rPr>
              <a:t> </a:t>
            </a:r>
            <a:r>
              <a:rPr lang="en-US" sz="3200" i="1" dirty="0" err="1" smtClean="0">
                <a:latin typeface="Times New Roman"/>
                <a:cs typeface="Times New Roman"/>
              </a:rPr>
              <a:t>pipiens</a:t>
            </a:r>
            <a:r>
              <a:rPr lang="en-US" sz="3200" dirty="0" smtClean="0">
                <a:latin typeface="Times New Roman"/>
                <a:cs typeface="Times New Roman"/>
              </a:rPr>
              <a:t> </a:t>
            </a:r>
          </a:p>
        </p:txBody>
      </p:sp>
      <p:sp>
        <p:nvSpPr>
          <p:cNvPr id="6" name="Slide Number Placeholder 5"/>
          <p:cNvSpPr>
            <a:spLocks noGrp="1"/>
          </p:cNvSpPr>
          <p:nvPr>
            <p:ph type="sldNum" sz="quarter" idx="12"/>
          </p:nvPr>
        </p:nvSpPr>
        <p:spPr/>
        <p:txBody>
          <a:bodyPr/>
          <a:lstStyle/>
          <a:p>
            <a:fld id="{53A470F5-8040-7E42-800C-8A91D358831C}" type="slidenum">
              <a:rPr lang="en-US" smtClean="0"/>
              <a:pPr/>
              <a:t>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The common mosquito, </a:t>
            </a:r>
            <a:r>
              <a:rPr lang="en-US" i="1" dirty="0" smtClean="0"/>
              <a:t>C. </a:t>
            </a:r>
            <a:r>
              <a:rPr lang="en-US" i="1" dirty="0" err="1" smtClean="0"/>
              <a:t>pipiens</a:t>
            </a:r>
            <a:endParaRPr lang="en-US" dirty="0" smtClean="0"/>
          </a:p>
        </p:txBody>
      </p:sp>
      <p:sp>
        <p:nvSpPr>
          <p:cNvPr id="5" name="Content Placeholder 4"/>
          <p:cNvSpPr>
            <a:spLocks noGrp="1"/>
          </p:cNvSpPr>
          <p:nvPr>
            <p:ph idx="1"/>
          </p:nvPr>
        </p:nvSpPr>
        <p:spPr/>
        <p:txBody>
          <a:bodyPr/>
          <a:lstStyle/>
          <a:p>
            <a:r>
              <a:rPr lang="en-US" dirty="0" smtClean="0"/>
              <a:t>The most common mosquito in the world, found on every continent except Antarctica.</a:t>
            </a:r>
          </a:p>
          <a:p>
            <a:r>
              <a:rPr lang="en-US" dirty="0" smtClean="0"/>
              <a:t>Adult females primarily feed on birds.</a:t>
            </a:r>
          </a:p>
          <a:p>
            <a:r>
              <a:rPr lang="en-US" dirty="0" smtClean="0"/>
              <a:t>After feeding, females lay eggs in stagnant water in open areas (fields, yards, gardens, etc.).</a:t>
            </a:r>
          </a:p>
          <a:p>
            <a:r>
              <a:rPr lang="en-US" dirty="0" smtClean="0"/>
              <a:t>Reproduction and feeding stop when the weather turns cold, as the mosquitoes take refuge and survive off fat reserves (winter diapause).</a:t>
            </a:r>
          </a:p>
        </p:txBody>
      </p:sp>
      <p:sp>
        <p:nvSpPr>
          <p:cNvPr id="6" name="Slide Number Placeholder 5"/>
          <p:cNvSpPr>
            <a:spLocks noGrp="1"/>
          </p:cNvSpPr>
          <p:nvPr>
            <p:ph type="sldNum" sz="quarter" idx="12"/>
          </p:nvPr>
        </p:nvSpPr>
        <p:spPr/>
        <p:txBody>
          <a:bodyPr/>
          <a:lstStyle/>
          <a:p>
            <a:fld id="{53A470F5-8040-7E42-800C-8A91D358831C}" type="slidenum">
              <a:rPr lang="en-US" smtClean="0"/>
              <a:pPr/>
              <a:t>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smtClean="0"/>
              <a:t>The underground mosquito, </a:t>
            </a:r>
            <a:r>
              <a:rPr lang="en-US" sz="3800" i="1" dirty="0" err="1" smtClean="0"/>
              <a:t>Culex</a:t>
            </a:r>
            <a:r>
              <a:rPr lang="en-US" sz="3800" i="1" dirty="0" smtClean="0"/>
              <a:t> </a:t>
            </a:r>
            <a:r>
              <a:rPr lang="en-US" sz="3800" i="1" dirty="0" err="1" smtClean="0"/>
              <a:t>molestus</a:t>
            </a:r>
            <a:endParaRPr lang="en-US" sz="3800" i="1" dirty="0" smtClean="0"/>
          </a:p>
        </p:txBody>
      </p:sp>
      <p:sp>
        <p:nvSpPr>
          <p:cNvPr id="3" name="Content Placeholder 2"/>
          <p:cNvSpPr>
            <a:spLocks noGrp="1"/>
          </p:cNvSpPr>
          <p:nvPr>
            <p:ph idx="1"/>
          </p:nvPr>
        </p:nvSpPr>
        <p:spPr/>
        <p:txBody>
          <a:bodyPr/>
          <a:lstStyle/>
          <a:p>
            <a:r>
              <a:rPr lang="en-US" dirty="0" smtClean="0"/>
              <a:t>A relative of </a:t>
            </a:r>
            <a:r>
              <a:rPr lang="en-US" i="1" dirty="0" smtClean="0"/>
              <a:t>C. </a:t>
            </a:r>
            <a:r>
              <a:rPr lang="en-US" i="1" dirty="0" err="1" smtClean="0"/>
              <a:t>pipiens</a:t>
            </a:r>
            <a:r>
              <a:rPr lang="en-US" dirty="0" smtClean="0"/>
              <a:t>.</a:t>
            </a:r>
            <a:endParaRPr lang="en-US" i="1" dirty="0" smtClean="0"/>
          </a:p>
          <a:p>
            <a:r>
              <a:rPr lang="en-US" dirty="0" smtClean="0"/>
              <a:t>Lives in underground tunnels and caves.</a:t>
            </a:r>
          </a:p>
          <a:p>
            <a:r>
              <a:rPr lang="en-US" dirty="0" smtClean="0"/>
              <a:t>Adult females primarily feed on humans and rodents.</a:t>
            </a:r>
          </a:p>
          <a:p>
            <a:r>
              <a:rPr lang="en-US" dirty="0" smtClean="0"/>
              <a:t>Females do not need to feed before laying eggs, which occurs in confined spaces.</a:t>
            </a:r>
          </a:p>
          <a:p>
            <a:r>
              <a:rPr lang="en-US" dirty="0" smtClean="0"/>
              <a:t>Feeding and breeding take place year round (no winter diapause).</a:t>
            </a:r>
          </a:p>
          <a:p>
            <a:pPr lvl="1"/>
            <a:endParaRPr lang="en-US" dirty="0"/>
          </a:p>
        </p:txBody>
      </p:sp>
      <p:sp>
        <p:nvSpPr>
          <p:cNvPr id="4" name="Slide Number Placeholder 3"/>
          <p:cNvSpPr>
            <a:spLocks noGrp="1"/>
          </p:cNvSpPr>
          <p:nvPr>
            <p:ph type="sldNum" sz="quarter" idx="12"/>
          </p:nvPr>
        </p:nvSpPr>
        <p:spPr/>
        <p:txBody>
          <a:bodyPr/>
          <a:lstStyle/>
          <a:p>
            <a:fld id="{53A470F5-8040-7E42-800C-8A91D358831C}" type="slidenum">
              <a:rPr lang="en-US" smtClean="0"/>
              <a:pPr/>
              <a:t>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underground mosquito, </a:t>
            </a:r>
            <a:r>
              <a:rPr lang="en-US" i="1" dirty="0" smtClean="0"/>
              <a:t>C. </a:t>
            </a:r>
            <a:r>
              <a:rPr lang="en-US" i="1" dirty="0" err="1" smtClean="0"/>
              <a:t>molestus</a:t>
            </a:r>
            <a:endParaRPr lang="en-US" dirty="0"/>
          </a:p>
        </p:txBody>
      </p:sp>
      <p:sp>
        <p:nvSpPr>
          <p:cNvPr id="3" name="Content Placeholder 2"/>
          <p:cNvSpPr>
            <a:spLocks noGrp="1"/>
          </p:cNvSpPr>
          <p:nvPr>
            <p:ph idx="1"/>
          </p:nvPr>
        </p:nvSpPr>
        <p:spPr/>
        <p:txBody>
          <a:bodyPr/>
          <a:lstStyle/>
          <a:p>
            <a:pPr marL="342900" lvl="1" indent="-342900">
              <a:buFont typeface="Arial"/>
              <a:buChar char="•"/>
            </a:pPr>
            <a:r>
              <a:rPr lang="en-US" dirty="0" smtClean="0"/>
              <a:t>One population of </a:t>
            </a:r>
            <a:r>
              <a:rPr lang="en-US" i="1" dirty="0" smtClean="0"/>
              <a:t>C. </a:t>
            </a:r>
            <a:r>
              <a:rPr lang="en-US" i="1" dirty="0" err="1" smtClean="0"/>
              <a:t>molestus</a:t>
            </a:r>
            <a:r>
              <a:rPr lang="en-US" dirty="0" smtClean="0"/>
              <a:t>, the so-called “London underground mosquito,” has been well studied.  </a:t>
            </a:r>
          </a:p>
          <a:p>
            <a:pPr marL="342900" lvl="1" indent="-342900">
              <a:buFont typeface="Arial"/>
              <a:buChar char="•"/>
            </a:pPr>
            <a:r>
              <a:rPr lang="en-US" dirty="0" smtClean="0"/>
              <a:t>Construction of the London subway tunnel system began in 1854.</a:t>
            </a:r>
            <a:r>
              <a:rPr lang="en-US" dirty="0"/>
              <a:t> </a:t>
            </a:r>
            <a:r>
              <a:rPr lang="en-US" dirty="0" smtClean="0"/>
              <a:t>This population of mosquitoes first came to prominence during WWII however, when many Londoners survived the Germans’ bombs by living in the underground subway tunnels.</a:t>
            </a:r>
          </a:p>
          <a:p>
            <a:pPr marL="342900" lvl="1" indent="-342900">
              <a:buFont typeface="Arial"/>
              <a:buChar char="•"/>
            </a:pPr>
            <a:endParaRPr lang="en-US" dirty="0" smtClean="0"/>
          </a:p>
          <a:p>
            <a:endParaRPr lang="en-US" dirty="0"/>
          </a:p>
        </p:txBody>
      </p:sp>
      <p:sp>
        <p:nvSpPr>
          <p:cNvPr id="4" name="Slide Number Placeholder 3"/>
          <p:cNvSpPr>
            <a:spLocks noGrp="1"/>
          </p:cNvSpPr>
          <p:nvPr>
            <p:ph type="sldNum" sz="quarter" idx="12"/>
          </p:nvPr>
        </p:nvSpPr>
        <p:spPr/>
        <p:txBody>
          <a:bodyPr/>
          <a:lstStyle/>
          <a:p>
            <a:fld id="{53A470F5-8040-7E42-800C-8A91D358831C}" type="slidenum">
              <a:rPr lang="en-US" smtClean="0"/>
              <a:pPr/>
              <a:t>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London Underground During the Blitz</a:t>
            </a:r>
            <a:endParaRPr lang="en-US" dirty="0"/>
          </a:p>
        </p:txBody>
      </p:sp>
      <p:pic>
        <p:nvPicPr>
          <p:cNvPr id="4" name="Picture 3" descr="The_London_Underground_As_Air_Raid_Shelter,_London,_England,_1940_D1677.jpg"/>
          <p:cNvPicPr>
            <a:picLocks noChangeAspect="1"/>
          </p:cNvPicPr>
          <p:nvPr/>
        </p:nvPicPr>
        <p:blipFill>
          <a:blip r:embed="rId2"/>
          <a:stretch>
            <a:fillRect/>
          </a:stretch>
        </p:blipFill>
        <p:spPr>
          <a:xfrm>
            <a:off x="712419" y="1012920"/>
            <a:ext cx="7711233" cy="5388224"/>
          </a:xfrm>
          <a:prstGeom prst="rect">
            <a:avLst/>
          </a:prstGeom>
        </p:spPr>
      </p:pic>
      <p:sp>
        <p:nvSpPr>
          <p:cNvPr id="6" name="Slide Number Placeholder 5"/>
          <p:cNvSpPr>
            <a:spLocks noGrp="1"/>
          </p:cNvSpPr>
          <p:nvPr>
            <p:ph type="sldNum" sz="quarter" idx="12"/>
          </p:nvPr>
        </p:nvSpPr>
        <p:spPr/>
        <p:txBody>
          <a:bodyPr/>
          <a:lstStyle/>
          <a:p>
            <a:fld id="{53A470F5-8040-7E42-800C-8A91D358831C}" type="slidenum">
              <a:rPr lang="en-US" smtClean="0"/>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6011</TotalTime>
  <Words>1994</Words>
  <Application>Microsoft Office PowerPoint</Application>
  <PresentationFormat>On-screen Show (4:3)</PresentationFormat>
  <Paragraphs>174</Paragraphs>
  <Slides>33</Slides>
  <Notes>4</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   Blood Suckers!         A Case Study on Evolution           and Speciation</vt:lpstr>
      <vt:lpstr>Learning Objectives</vt:lpstr>
      <vt:lpstr>Lurking in the shadows…</vt:lpstr>
      <vt:lpstr>No, not this guy!!!</vt:lpstr>
      <vt:lpstr>These guys!!!</vt:lpstr>
      <vt:lpstr>The common mosquito, C. pipiens</vt:lpstr>
      <vt:lpstr>The underground mosquito, Culex molestus</vt:lpstr>
      <vt:lpstr>The underground mosquito, C. molestus</vt:lpstr>
      <vt:lpstr>London Underground During the Blitz</vt:lpstr>
      <vt:lpstr>The underground mosquito, C. molestus</vt:lpstr>
      <vt:lpstr>Clicker Question #1</vt:lpstr>
      <vt:lpstr>Immigration or Selection?</vt:lpstr>
      <vt:lpstr>Neighbor Joining Tree of Data</vt:lpstr>
      <vt:lpstr>Selection it is!!</vt:lpstr>
      <vt:lpstr>How does one population split from another?</vt:lpstr>
      <vt:lpstr>Take 3-4 minutes and compare/contrast these four mechanisms in your group.</vt:lpstr>
      <vt:lpstr>Clicker Question #2</vt:lpstr>
      <vt:lpstr>Further Data for Consideration</vt:lpstr>
      <vt:lpstr>Take 3-4 minutes and discuss in your groups how the “founder effect” changes the genetic make-up of the new, smaller populations. </vt:lpstr>
      <vt:lpstr>Clicker Question #3</vt:lpstr>
      <vt:lpstr>So, what’s next?</vt:lpstr>
      <vt:lpstr>Here’s what Byrne and Nichols did…</vt:lpstr>
      <vt:lpstr>Here’s what Byrne and Nichols saw…</vt:lpstr>
      <vt:lpstr>Clicker Question #4 </vt:lpstr>
      <vt:lpstr>Conclusions from Byrne and Nichols</vt:lpstr>
      <vt:lpstr>Cool Story, Huh?</vt:lpstr>
      <vt:lpstr>Mosquito Family Tree</vt:lpstr>
      <vt:lpstr>How does this compare with the findings of Byrne and Nichols?</vt:lpstr>
      <vt:lpstr>What Becker et al. concluded…</vt:lpstr>
      <vt:lpstr>Individual Two-Minute Essay</vt:lpstr>
      <vt:lpstr>Slide Credits </vt:lpstr>
      <vt:lpstr>Acknowledgments</vt:lpstr>
      <vt:lpstr>Principal Coordinate Analysis of the Data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Some information…</dc:title>
  <dc:creator>Troy Nash</dc:creator>
  <cp:lastModifiedBy>Ky</cp:lastModifiedBy>
  <cp:revision>93</cp:revision>
  <dcterms:created xsi:type="dcterms:W3CDTF">2015-04-01T02:30:01Z</dcterms:created>
  <dcterms:modified xsi:type="dcterms:W3CDTF">2015-06-18T13:51:21Z</dcterms:modified>
</cp:coreProperties>
</file>