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95" r:id="rId2"/>
    <p:sldId id="279" r:id="rId3"/>
    <p:sldId id="308" r:id="rId4"/>
    <p:sldId id="324" r:id="rId5"/>
    <p:sldId id="280" r:id="rId6"/>
    <p:sldId id="332" r:id="rId7"/>
    <p:sldId id="282" r:id="rId8"/>
    <p:sldId id="333" r:id="rId9"/>
    <p:sldId id="317" r:id="rId10"/>
    <p:sldId id="326" r:id="rId11"/>
    <p:sldId id="325" r:id="rId12"/>
    <p:sldId id="328" r:id="rId13"/>
    <p:sldId id="334" r:id="rId14"/>
    <p:sldId id="320" r:id="rId15"/>
    <p:sldId id="266" r:id="rId16"/>
    <p:sldId id="327" r:id="rId17"/>
    <p:sldId id="267" r:id="rId18"/>
    <p:sldId id="329" r:id="rId19"/>
    <p:sldId id="29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7" autoAdjust="0"/>
  </p:normalViewPr>
  <p:slideViewPr>
    <p:cSldViewPr snapToGrid="0" snapToObjects="1">
      <p:cViewPr>
        <p:scale>
          <a:sx n="81" d="100"/>
          <a:sy n="81" d="100"/>
        </p:scale>
        <p:origin x="-1488"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94865-3FAF-7F41-B878-8EA45E39DC8B}" type="datetime1">
              <a:rPr lang="en-US" smtClean="0"/>
              <a:t>9/21/2017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FC0F7-740B-6C45-80E0-0FD493558D51}" type="slidenum">
              <a:rPr lang="en-US" smtClean="0"/>
              <a:t>‹#›</a:t>
            </a:fld>
            <a:endParaRPr lang="en-US"/>
          </a:p>
        </p:txBody>
      </p:sp>
    </p:spTree>
    <p:extLst>
      <p:ext uri="{BB962C8B-B14F-4D97-AF65-F5344CB8AC3E}">
        <p14:creationId xmlns:p14="http://schemas.microsoft.com/office/powerpoint/2010/main" val="3356053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34028-FE8B-0A4E-AB9C-62E737C90449}" type="datetime1">
              <a:rPr lang="en-US" smtClean="0"/>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017B5-2073-CD4B-955F-9DC2AE12500F}" type="slidenum">
              <a:rPr lang="en-US" smtClean="0"/>
              <a:t>‹#›</a:t>
            </a:fld>
            <a:endParaRPr lang="en-US"/>
          </a:p>
        </p:txBody>
      </p:sp>
    </p:spTree>
    <p:extLst>
      <p:ext uri="{BB962C8B-B14F-4D97-AF65-F5344CB8AC3E}">
        <p14:creationId xmlns:p14="http://schemas.microsoft.com/office/powerpoint/2010/main" val="2485132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arthday.org/footprint-calculato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8017B5-2073-CD4B-955F-9DC2AE12500F}" type="slidenum">
              <a:rPr lang="en-US" smtClean="0"/>
              <a:t>1</a:t>
            </a:fld>
            <a:endParaRPr lang="en-US"/>
          </a:p>
        </p:txBody>
      </p:sp>
    </p:spTree>
    <p:extLst>
      <p:ext uri="{BB962C8B-B14F-4D97-AF65-F5344CB8AC3E}">
        <p14:creationId xmlns:p14="http://schemas.microsoft.com/office/powerpoint/2010/main" val="283591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7DF64-147C-894A-B559-E98B856FAB4A}" type="slidenum">
              <a:rPr lang="en-US" smtClean="0"/>
              <a:t>13</a:t>
            </a:fld>
            <a:endParaRPr lang="en-US"/>
          </a:p>
        </p:txBody>
      </p:sp>
    </p:spTree>
    <p:extLst>
      <p:ext uri="{BB962C8B-B14F-4D97-AF65-F5344CB8AC3E}">
        <p14:creationId xmlns:p14="http://schemas.microsoft.com/office/powerpoint/2010/main" val="246031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wikipedia.org</a:t>
            </a:r>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14</a:t>
            </a:fld>
            <a:endParaRPr lang="en-US"/>
          </a:p>
        </p:txBody>
      </p:sp>
    </p:spTree>
    <p:extLst>
      <p:ext uri="{BB962C8B-B14F-4D97-AF65-F5344CB8AC3E}">
        <p14:creationId xmlns:p14="http://schemas.microsoft.com/office/powerpoint/2010/main" val="235313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screen shot of </a:t>
            </a:r>
            <a:r>
              <a:rPr lang="en-US" dirty="0" smtClean="0">
                <a:hlinkClick r:id="rId3"/>
              </a:rPr>
              <a:t>http://www.earthday.org/footprint-calculator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16</a:t>
            </a:fld>
            <a:endParaRPr lang="en-US"/>
          </a:p>
        </p:txBody>
      </p:sp>
    </p:spTree>
    <p:extLst>
      <p:ext uri="{BB962C8B-B14F-4D97-AF65-F5344CB8AC3E}">
        <p14:creationId xmlns:p14="http://schemas.microsoft.com/office/powerpoint/2010/main" val="152164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CA7007E-6942-5A46-B2A5-B62A356348D2}" type="slidenum">
              <a:rPr lang="en-US" sz="1200"/>
              <a:pPr/>
              <a:t>17</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2</a:t>
            </a:fld>
            <a:endParaRPr lang="en-US"/>
          </a:p>
        </p:txBody>
      </p:sp>
    </p:spTree>
    <p:extLst>
      <p:ext uri="{BB962C8B-B14F-4D97-AF65-F5344CB8AC3E}">
        <p14:creationId xmlns:p14="http://schemas.microsoft.com/office/powerpoint/2010/main" val="231073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3</a:t>
            </a:fld>
            <a:endParaRPr lang="en-US"/>
          </a:p>
        </p:txBody>
      </p:sp>
    </p:spTree>
    <p:extLst>
      <p:ext uri="{BB962C8B-B14F-4D97-AF65-F5344CB8AC3E}">
        <p14:creationId xmlns:p14="http://schemas.microsoft.com/office/powerpoint/2010/main" val="128305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4</a:t>
            </a:fld>
            <a:endParaRPr lang="en-US"/>
          </a:p>
        </p:txBody>
      </p:sp>
    </p:spTree>
    <p:extLst>
      <p:ext uri="{BB962C8B-B14F-4D97-AF65-F5344CB8AC3E}">
        <p14:creationId xmlns:p14="http://schemas.microsoft.com/office/powerpoint/2010/main" val="346994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5</a:t>
            </a:fld>
            <a:endParaRPr lang="en-US"/>
          </a:p>
        </p:txBody>
      </p:sp>
    </p:spTree>
    <p:extLst>
      <p:ext uri="{BB962C8B-B14F-4D97-AF65-F5344CB8AC3E}">
        <p14:creationId xmlns:p14="http://schemas.microsoft.com/office/powerpoint/2010/main" val="377476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(sunlight)</a:t>
            </a:r>
          </a:p>
          <a:p>
            <a:r>
              <a:rPr lang="en-US" dirty="0" smtClean="0"/>
              <a:t>soil structure </a:t>
            </a:r>
          </a:p>
          <a:p>
            <a:r>
              <a:rPr lang="en-US" dirty="0" smtClean="0"/>
              <a:t>wind </a:t>
            </a:r>
          </a:p>
          <a:p>
            <a:r>
              <a:rPr lang="en-US" dirty="0" smtClean="0"/>
              <a:t>temperature modulation</a:t>
            </a:r>
          </a:p>
          <a:p>
            <a:r>
              <a:rPr lang="en-US" dirty="0" smtClean="0"/>
              <a:t>water</a:t>
            </a:r>
          </a:p>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6</a:t>
            </a:fld>
            <a:endParaRPr lang="en-US"/>
          </a:p>
        </p:txBody>
      </p:sp>
    </p:spTree>
    <p:extLst>
      <p:ext uri="{BB962C8B-B14F-4D97-AF65-F5344CB8AC3E}">
        <p14:creationId xmlns:p14="http://schemas.microsoft.com/office/powerpoint/2010/main" val="260548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017B5-2073-CD4B-955F-9DC2AE12500F}" type="slidenum">
              <a:rPr lang="en-US" smtClean="0"/>
              <a:t>7</a:t>
            </a:fld>
            <a:endParaRPr lang="en-US"/>
          </a:p>
        </p:txBody>
      </p:sp>
    </p:spTree>
    <p:extLst>
      <p:ext uri="{BB962C8B-B14F-4D97-AF65-F5344CB8AC3E}">
        <p14:creationId xmlns:p14="http://schemas.microsoft.com/office/powerpoint/2010/main" val="185894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Millennium Ecosystem Assessment was completed by the United Nations in 2005. According to its Synthesis Report, “the objective…was to assess the consequences of ecosystem change for human well-being and to establish the scientific basis for actions needed to enhance the conservation and sustainable use of ecosystems and their contributions to human well-being.”</a:t>
            </a:r>
          </a:p>
          <a:p>
            <a:endParaRPr lang="en-US" dirty="0"/>
          </a:p>
        </p:txBody>
      </p:sp>
      <p:sp>
        <p:nvSpPr>
          <p:cNvPr id="4" name="Slide Number Placeholder 3"/>
          <p:cNvSpPr>
            <a:spLocks noGrp="1"/>
          </p:cNvSpPr>
          <p:nvPr>
            <p:ph type="sldNum" sz="quarter" idx="10"/>
          </p:nvPr>
        </p:nvSpPr>
        <p:spPr/>
        <p:txBody>
          <a:bodyPr/>
          <a:lstStyle/>
          <a:p>
            <a:fld id="{2127DF64-147C-894A-B559-E98B856FAB4A}" type="slidenum">
              <a:rPr lang="en-US" smtClean="0"/>
              <a:t>10</a:t>
            </a:fld>
            <a:endParaRPr lang="en-US"/>
          </a:p>
        </p:txBody>
      </p:sp>
    </p:spTree>
    <p:extLst>
      <p:ext uri="{BB962C8B-B14F-4D97-AF65-F5344CB8AC3E}">
        <p14:creationId xmlns:p14="http://schemas.microsoft.com/office/powerpoint/2010/main" val="246031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supporting ecosystem services are necessary for the production of the other services. The Millennium Ecosystem Assessment explains that supporting services differ from provisioning, regulating, and cultural ecosystem services in that their impacts on people are often indirect or occur over a very long period of time.</a:t>
            </a:r>
          </a:p>
          <a:p>
            <a:endParaRPr lang="en-US" dirty="0"/>
          </a:p>
        </p:txBody>
      </p:sp>
      <p:sp>
        <p:nvSpPr>
          <p:cNvPr id="4" name="Slide Number Placeholder 3"/>
          <p:cNvSpPr>
            <a:spLocks noGrp="1"/>
          </p:cNvSpPr>
          <p:nvPr>
            <p:ph type="sldNum" sz="quarter" idx="10"/>
          </p:nvPr>
        </p:nvSpPr>
        <p:spPr/>
        <p:txBody>
          <a:bodyPr/>
          <a:lstStyle/>
          <a:p>
            <a:fld id="{2127DF64-147C-894A-B559-E98B856FAB4A}" type="slidenum">
              <a:rPr lang="en-US" smtClean="0"/>
              <a:t>11</a:t>
            </a:fld>
            <a:endParaRPr lang="en-US"/>
          </a:p>
        </p:txBody>
      </p:sp>
    </p:spTree>
    <p:extLst>
      <p:ext uri="{BB962C8B-B14F-4D97-AF65-F5344CB8AC3E}">
        <p14:creationId xmlns:p14="http://schemas.microsoft.com/office/powerpoint/2010/main" val="246031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DDA43A-EAC7-9B49-A0ED-67667C424C32}"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245976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7A56D-B399-AD4D-B802-C86EF016CA67}"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40300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4F628-57F2-2049-B321-48ED043ACF3E}"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310205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BAC6783-0CB0-974A-9EAB-58D697ACE413}" type="datetime1">
              <a:rPr lang="en-US" smtClean="0"/>
              <a:t>9/21/2017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BF796-1116-1A4B-8EB0-9F12A05FAA2C}" type="slidenum">
              <a:rPr lang="en-US"/>
              <a:pPr>
                <a:defRPr/>
              </a:pPr>
              <a:t>‹#›</a:t>
            </a:fld>
            <a:endParaRPr lang="en-US"/>
          </a:p>
        </p:txBody>
      </p:sp>
    </p:spTree>
    <p:extLst>
      <p:ext uri="{BB962C8B-B14F-4D97-AF65-F5344CB8AC3E}">
        <p14:creationId xmlns:p14="http://schemas.microsoft.com/office/powerpoint/2010/main" val="98418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9B4C1-33C7-C942-AB69-D0D9D04BD55E}"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103691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3B7BD-53DF-DD41-9117-316EACCCC330}"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385741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9FA034-2255-3C44-B8E9-164E048CFB3D}"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335877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E1DF4-1B12-B047-AB9F-10149AA3FF84}" type="datetime1">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100953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F20F3-7C6A-7545-A9F9-36AA8E344BDA}" type="datetime1">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193361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1F13C-BF15-CE46-90C4-58217E52CFBC}" type="datetime1">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260215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B51EA-D627-0A43-A0AC-7FEE57715DB3}"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386459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31D50-5A6C-4A4B-8486-0DF245F1611A}"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0DC4D-6DFF-6349-9C7E-7DEA8C07334E}" type="slidenum">
              <a:rPr lang="en-US" smtClean="0"/>
              <a:t>‹#›</a:t>
            </a:fld>
            <a:endParaRPr lang="en-US"/>
          </a:p>
        </p:txBody>
      </p:sp>
    </p:spTree>
    <p:extLst>
      <p:ext uri="{BB962C8B-B14F-4D97-AF65-F5344CB8AC3E}">
        <p14:creationId xmlns:p14="http://schemas.microsoft.com/office/powerpoint/2010/main" val="234369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1EFA2-AB3A-134E-9BA3-896ACA5FFBD4}" type="datetime1">
              <a:rPr lang="en-US" smtClean="0"/>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DC4D-6DFF-6349-9C7E-7DEA8C07334E}" type="slidenum">
              <a:rPr lang="en-US" smtClean="0"/>
              <a:t>‹#›</a:t>
            </a:fld>
            <a:endParaRPr lang="en-US"/>
          </a:p>
        </p:txBody>
      </p:sp>
    </p:spTree>
    <p:extLst>
      <p:ext uri="{BB962C8B-B14F-4D97-AF65-F5344CB8AC3E}">
        <p14:creationId xmlns:p14="http://schemas.microsoft.com/office/powerpoint/2010/main" val="2152433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earthday.org/footprint-calculato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4" descr="earth"/>
          <p:cNvPicPr>
            <a:picLocks noChangeAspect="1" noChangeArrowheads="1"/>
          </p:cNvPicPr>
          <p:nvPr/>
        </p:nvPicPr>
        <p:blipFill rotWithShape="1">
          <a:blip r:embed="rId3" cstate="email">
            <a:alphaModFix amt="44000"/>
            <a:extLst>
              <a:ext uri="{28A0092B-C50C-407E-A947-70E740481C1C}">
                <a14:useLocalDpi xmlns:a14="http://schemas.microsoft.com/office/drawing/2010/main"/>
              </a:ext>
            </a:extLst>
          </a:blip>
          <a:srcRect/>
          <a:stretch/>
        </p:blipFill>
        <p:spPr bwMode="auto">
          <a:xfrm>
            <a:off x="0" y="365760"/>
            <a:ext cx="9144000" cy="6492240"/>
          </a:xfrm>
          <a:prstGeom prst="rect">
            <a:avLst/>
          </a:prstGeom>
          <a:noFill/>
          <a:ln w="9525">
            <a:noFill/>
            <a:miter lim="800000"/>
            <a:headEnd/>
            <a:tailEnd/>
          </a:ln>
          <a:effectLst>
            <a:outerShdw blurRad="50800" dist="12700" dir="8100000" algn="ctr" rotWithShape="0">
              <a:srgbClr val="FFFFFF">
                <a:alpha val="75000"/>
              </a:srgbClr>
            </a:outerShdw>
          </a:effectLst>
        </p:spPr>
      </p:pic>
      <p:sp>
        <p:nvSpPr>
          <p:cNvPr id="2" name="Title 1"/>
          <p:cNvSpPr>
            <a:spLocks noGrp="1"/>
          </p:cNvSpPr>
          <p:nvPr>
            <p:ph type="ctrTitle"/>
          </p:nvPr>
        </p:nvSpPr>
        <p:spPr>
          <a:xfrm>
            <a:off x="933254" y="1827670"/>
            <a:ext cx="7286919" cy="2058529"/>
          </a:xfrm>
          <a:solidFill>
            <a:schemeClr val="tx2">
              <a:lumMod val="20000"/>
              <a:lumOff val="80000"/>
              <a:alpha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oAutofit/>
          </a:bodyPr>
          <a:lstStyle/>
          <a:p>
            <a:r>
              <a:rPr lang="en-US" sz="6000" b="1" dirty="0" smtClean="0">
                <a:latin typeface="Calibri" panose="020F0502020204030204" pitchFamily="34" charset="0"/>
                <a:cs typeface="Calibri" panose="020F0502020204030204" pitchFamily="34" charset="0"/>
              </a:rPr>
              <a:t>Why Can’t </a:t>
            </a:r>
            <a:r>
              <a:rPr lang="en-US" sz="6000" b="1" dirty="0">
                <a:latin typeface="Calibri" panose="020F0502020204030204" pitchFamily="34" charset="0"/>
                <a:cs typeface="Calibri" panose="020F0502020204030204" pitchFamily="34" charset="0"/>
              </a:rPr>
              <a:t>W</a:t>
            </a:r>
            <a:r>
              <a:rPr lang="en-US" sz="6000" b="1" dirty="0" smtClean="0">
                <a:latin typeface="Calibri" panose="020F0502020204030204" pitchFamily="34" charset="0"/>
                <a:cs typeface="Calibri" panose="020F0502020204030204" pitchFamily="34" charset="0"/>
              </a:rPr>
              <a:t>e </a:t>
            </a:r>
            <a:r>
              <a:rPr lang="en-US" sz="6000" b="1" dirty="0">
                <a:latin typeface="Calibri" panose="020F0502020204030204" pitchFamily="34" charset="0"/>
                <a:cs typeface="Calibri" panose="020F0502020204030204" pitchFamily="34" charset="0"/>
              </a:rPr>
              <a:t>B</a:t>
            </a:r>
            <a:r>
              <a:rPr lang="en-US" sz="6000" b="1" dirty="0" smtClean="0">
                <a:latin typeface="Calibri" panose="020F0502020204030204" pitchFamily="34" charset="0"/>
                <a:cs typeface="Calibri" panose="020F0502020204030204" pitchFamily="34" charset="0"/>
              </a:rPr>
              <a:t>uild a Biosphere?</a:t>
            </a:r>
            <a:endParaRPr lang="en-US" sz="6000" b="1" dirty="0">
              <a:latin typeface="Calibri" panose="020F0502020204030204" pitchFamily="34" charset="0"/>
              <a:cs typeface="Calibri" panose="020F0502020204030204" pitchFamily="34" charset="0"/>
            </a:endParaRPr>
          </a:p>
        </p:txBody>
      </p:sp>
      <p:sp>
        <p:nvSpPr>
          <p:cNvPr id="5" name="Rectangle 10"/>
          <p:cNvSpPr>
            <a:spLocks noChangeArrowheads="1"/>
          </p:cNvSpPr>
          <p:nvPr/>
        </p:nvSpPr>
        <p:spPr bwMode="auto">
          <a:xfrm>
            <a:off x="0" y="62935"/>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defTabSz="584200" hangingPunct="0">
              <a:spcBef>
                <a:spcPct val="0"/>
              </a:spcBef>
              <a:buFontTx/>
              <a:buNone/>
            </a:pPr>
            <a:r>
              <a:rPr lang="en-US" altLang="en-US" sz="1400" b="1" kern="0" dirty="0">
                <a:solidFill>
                  <a:schemeClr val="bg1">
                    <a:lumMod val="85000"/>
                  </a:schemeClr>
                </a:solidFill>
                <a:latin typeface="Calibri" pitchFamily="34" charset="0"/>
                <a:cs typeface="Calibri" pitchFamily="34" charset="0"/>
                <a:sym typeface="Helvetica Light"/>
              </a:rPr>
              <a:t>NATIONAL CENTER FOR CASE STUDY TEACHING IN SCIENCE</a:t>
            </a:r>
            <a:endParaRPr lang="en-US" altLang="en-US" sz="1400" b="1" kern="0" dirty="0">
              <a:solidFill>
                <a:schemeClr val="bg1">
                  <a:lumMod val="85000"/>
                </a:schemeClr>
              </a:solidFill>
              <a:latin typeface="Palatino Linotype" pitchFamily="18" charset="0"/>
              <a:cs typeface="Calibri" pitchFamily="34" charset="0"/>
              <a:sym typeface="Helvetica Light"/>
            </a:endParaRPr>
          </a:p>
        </p:txBody>
      </p:sp>
      <p:sp>
        <p:nvSpPr>
          <p:cNvPr id="7" name="Rectangle 6"/>
          <p:cNvSpPr/>
          <p:nvPr/>
        </p:nvSpPr>
        <p:spPr>
          <a:xfrm>
            <a:off x="2677212" y="4691473"/>
            <a:ext cx="3761295" cy="1651734"/>
          </a:xfrm>
          <a:prstGeom prst="rect">
            <a:avLst/>
          </a:prstGeom>
          <a:solidFill>
            <a:schemeClr val="tx2">
              <a:lumMod val="20000"/>
              <a:lumOff val="80000"/>
              <a:alpha val="56000"/>
            </a:schemeClr>
          </a:solidFill>
          <a:ln>
            <a:solidFill>
              <a:schemeClr val="tx1"/>
            </a:solidFill>
          </a:ln>
        </p:spPr>
        <p:txBody>
          <a:bodyPr wrap="square">
            <a:spAutoFit/>
          </a:bodyPr>
          <a:lstStyle/>
          <a:p>
            <a:pPr algn="ctr"/>
            <a:endParaRPr lang="en-US" sz="1600" baseline="30000" dirty="0" smtClean="0">
              <a:latin typeface="Monotype Corsiva" panose="03010101010201010101" pitchFamily="66" charset="0"/>
            </a:endParaRPr>
          </a:p>
          <a:p>
            <a:pPr algn="ctr"/>
            <a:r>
              <a:rPr lang="en-US" sz="2800" baseline="30000" dirty="0" smtClean="0">
                <a:latin typeface="Monotype Corsiva" panose="03010101010201010101" pitchFamily="66" charset="0"/>
              </a:rPr>
              <a:t>by</a:t>
            </a:r>
            <a:endParaRPr lang="en-US" sz="2800" baseline="30000" dirty="0">
              <a:latin typeface="Monotype Corsiva" panose="03010101010201010101" pitchFamily="66" charset="0"/>
            </a:endParaRPr>
          </a:p>
          <a:p>
            <a:pPr algn="ctr"/>
            <a:r>
              <a:rPr lang="en-US" sz="3600" b="1" baseline="30000" dirty="0"/>
              <a:t>Kathy K. Gallucci</a:t>
            </a:r>
            <a:br>
              <a:rPr lang="en-US" sz="3600" b="1" baseline="30000" dirty="0"/>
            </a:br>
            <a:r>
              <a:rPr lang="en-US" sz="3600" b="1" baseline="30000" dirty="0"/>
              <a:t>Department of Biology</a:t>
            </a:r>
            <a:br>
              <a:rPr lang="en-US" sz="3600" b="1" baseline="30000" dirty="0"/>
            </a:br>
            <a:r>
              <a:rPr lang="en-US" sz="3600" b="1" baseline="30000" dirty="0"/>
              <a:t>Elon University, Elon, NC</a:t>
            </a:r>
          </a:p>
        </p:txBody>
      </p:sp>
    </p:spTree>
    <p:extLst>
      <p:ext uri="{BB962C8B-B14F-4D97-AF65-F5344CB8AC3E}">
        <p14:creationId xmlns:p14="http://schemas.microsoft.com/office/powerpoint/2010/main" val="191882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8-20 at 6.30.17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06799" y="329277"/>
            <a:ext cx="4405197" cy="6052445"/>
          </a:xfrm>
          <a:prstGeom prst="rect">
            <a:avLst/>
          </a:prstGeom>
        </p:spPr>
      </p:pic>
      <p:sp>
        <p:nvSpPr>
          <p:cNvPr id="6" name="TextBox 5"/>
          <p:cNvSpPr txBox="1"/>
          <p:nvPr/>
        </p:nvSpPr>
        <p:spPr>
          <a:xfrm>
            <a:off x="261342" y="1567991"/>
            <a:ext cx="3110722" cy="224676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800" dirty="0" smtClean="0">
                <a:latin typeface="Arial Black"/>
                <a:cs typeface="Arial Black"/>
              </a:rPr>
              <a:t>Millennium</a:t>
            </a:r>
          </a:p>
          <a:p>
            <a:pPr algn="ctr"/>
            <a:r>
              <a:rPr lang="en-US" sz="2800" dirty="0" smtClean="0">
                <a:latin typeface="Arial Black"/>
                <a:cs typeface="Arial Black"/>
              </a:rPr>
              <a:t>Ecosystem</a:t>
            </a:r>
          </a:p>
          <a:p>
            <a:pPr algn="ctr"/>
            <a:r>
              <a:rPr lang="en-US" sz="2800" dirty="0" smtClean="0">
                <a:latin typeface="Arial Black"/>
                <a:cs typeface="Arial Black"/>
              </a:rPr>
              <a:t>Assessment</a:t>
            </a:r>
          </a:p>
          <a:p>
            <a:pPr algn="ctr"/>
            <a:r>
              <a:rPr lang="en-US" sz="2800" dirty="0" smtClean="0">
                <a:latin typeface="Arial Black"/>
                <a:cs typeface="Arial Black"/>
              </a:rPr>
              <a:t>United Nations</a:t>
            </a:r>
          </a:p>
          <a:p>
            <a:pPr algn="ctr"/>
            <a:r>
              <a:rPr lang="en-US" sz="2800" dirty="0" smtClean="0">
                <a:latin typeface="Arial Black"/>
                <a:cs typeface="Arial Black"/>
              </a:rPr>
              <a:t>2005</a:t>
            </a:r>
            <a:endParaRPr lang="en-US" sz="2800" dirty="0">
              <a:latin typeface="Arial Black"/>
              <a:cs typeface="Arial Black"/>
            </a:endParaRPr>
          </a:p>
        </p:txBody>
      </p:sp>
      <p:sp>
        <p:nvSpPr>
          <p:cNvPr id="7" name="TextBox 6"/>
          <p:cNvSpPr txBox="1"/>
          <p:nvPr/>
        </p:nvSpPr>
        <p:spPr>
          <a:xfrm>
            <a:off x="4468135" y="6428763"/>
            <a:ext cx="3602406" cy="369332"/>
          </a:xfrm>
          <a:prstGeom prst="rect">
            <a:avLst/>
          </a:prstGeom>
          <a:noFill/>
        </p:spPr>
        <p:txBody>
          <a:bodyPr wrap="none" rtlCol="0">
            <a:spAutoFit/>
          </a:bodyPr>
          <a:lstStyle/>
          <a:p>
            <a:r>
              <a:rPr lang="en-US" dirty="0" smtClean="0"/>
              <a:t>(Millennium Ecosystem Assessment)</a:t>
            </a:r>
            <a:endParaRPr lang="en-US" dirty="0"/>
          </a:p>
        </p:txBody>
      </p:sp>
    </p:spTree>
    <p:custDataLst>
      <p:tags r:id="rId1"/>
    </p:custDataLst>
    <p:extLst>
      <p:ext uri="{BB962C8B-B14F-4D97-AF65-F5344CB8AC3E}">
        <p14:creationId xmlns:p14="http://schemas.microsoft.com/office/powerpoint/2010/main" val="4097468953"/>
      </p:ext>
    </p:extLst>
  </p:cSld>
  <p:clrMapOvr>
    <a:masterClrMapping/>
  </p:clrMapOvr>
  <mc:AlternateContent xmlns:mc="http://schemas.openxmlformats.org/markup-compatibility/2006" xmlns:p14="http://schemas.microsoft.com/office/powerpoint/2010/main">
    <mc:Choice Requires="p14">
      <p:transition spd="slow" p14:dur="2000" advTm="17239"/>
    </mc:Choice>
    <mc:Fallback xmlns="">
      <p:transition xmlns:p14="http://schemas.microsoft.com/office/powerpoint/2010/main" spd="slow" advTm="1723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43904" y="956018"/>
            <a:ext cx="3465244" cy="5036929"/>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50800" dist="38100" dir="2700000" algn="tl" rotWithShape="0">
                    <a:srgbClr val="000000">
                      <a:alpha val="43000"/>
                    </a:srgbClr>
                  </a:outerShdw>
                </a:effectLst>
                <a:latin typeface="Arial Black"/>
                <a:cs typeface="Arial Black"/>
              </a:rPr>
              <a:t>Supporting</a:t>
            </a:r>
          </a:p>
        </p:txBody>
      </p:sp>
      <p:sp>
        <p:nvSpPr>
          <p:cNvPr id="4" name="Rounded Rectangle 3"/>
          <p:cNvSpPr/>
          <p:nvPr/>
        </p:nvSpPr>
        <p:spPr>
          <a:xfrm>
            <a:off x="5037584" y="956018"/>
            <a:ext cx="2895189" cy="1483967"/>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smtClean="0">
              <a:latin typeface="Arial Black"/>
              <a:cs typeface="Arial Black"/>
            </a:endParaRPr>
          </a:p>
          <a:p>
            <a:pPr algn="ctr"/>
            <a:r>
              <a:rPr lang="en-US" sz="2400" b="1" dirty="0" smtClean="0">
                <a:effectLst>
                  <a:outerShdw blurRad="50800" dist="38100" dir="2700000" algn="tl" rotWithShape="0">
                    <a:srgbClr val="000000">
                      <a:alpha val="43000"/>
                    </a:srgbClr>
                  </a:outerShdw>
                </a:effectLst>
                <a:latin typeface="Arial Black"/>
                <a:cs typeface="Arial Black"/>
              </a:rPr>
              <a:t>Provisioning</a:t>
            </a:r>
          </a:p>
          <a:p>
            <a:pPr algn="ctr"/>
            <a:endParaRPr lang="en-US" sz="2400" b="1" dirty="0"/>
          </a:p>
        </p:txBody>
      </p:sp>
      <p:sp>
        <p:nvSpPr>
          <p:cNvPr id="11" name="Rounded Rectangle 10"/>
          <p:cNvSpPr/>
          <p:nvPr/>
        </p:nvSpPr>
        <p:spPr>
          <a:xfrm>
            <a:off x="5037584" y="2710640"/>
            <a:ext cx="2895189" cy="1483967"/>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smtClean="0">
              <a:latin typeface="Arial Black"/>
              <a:cs typeface="Arial Black"/>
            </a:endParaRPr>
          </a:p>
          <a:p>
            <a:pPr algn="ctr"/>
            <a:r>
              <a:rPr lang="en-US" sz="2400" b="1" dirty="0" smtClean="0">
                <a:effectLst>
                  <a:outerShdw blurRad="50800" dist="38100" dir="2700000" algn="tl" rotWithShape="0">
                    <a:srgbClr val="000000">
                      <a:alpha val="43000"/>
                    </a:srgbClr>
                  </a:outerShdw>
                </a:effectLst>
                <a:latin typeface="Arial Black"/>
                <a:cs typeface="Arial Black"/>
              </a:rPr>
              <a:t>Regulating</a:t>
            </a:r>
          </a:p>
          <a:p>
            <a:pPr algn="ctr"/>
            <a:endParaRPr lang="en-US" sz="2400" b="1" dirty="0"/>
          </a:p>
        </p:txBody>
      </p:sp>
      <p:sp>
        <p:nvSpPr>
          <p:cNvPr id="12" name="Rounded Rectangle 11"/>
          <p:cNvSpPr/>
          <p:nvPr/>
        </p:nvSpPr>
        <p:spPr>
          <a:xfrm>
            <a:off x="5037584" y="4383939"/>
            <a:ext cx="2895189" cy="1483967"/>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smtClean="0">
              <a:latin typeface="Arial Black"/>
              <a:cs typeface="Arial Black"/>
            </a:endParaRPr>
          </a:p>
          <a:p>
            <a:pPr algn="ctr"/>
            <a:r>
              <a:rPr lang="en-US" sz="2400" b="1" dirty="0" smtClean="0">
                <a:effectLst>
                  <a:outerShdw blurRad="50800" dist="38100" dir="2700000" algn="tl" rotWithShape="0">
                    <a:srgbClr val="000000">
                      <a:alpha val="43000"/>
                    </a:srgbClr>
                  </a:outerShdw>
                </a:effectLst>
                <a:latin typeface="Arial Black"/>
                <a:cs typeface="Arial Black"/>
              </a:rPr>
              <a:t>Cultural</a:t>
            </a:r>
          </a:p>
          <a:p>
            <a:pPr algn="ctr"/>
            <a:endParaRPr lang="en-US" sz="2400" b="1" dirty="0"/>
          </a:p>
        </p:txBody>
      </p:sp>
      <p:sp>
        <p:nvSpPr>
          <p:cNvPr id="5" name="Right Arrow 4"/>
          <p:cNvSpPr/>
          <p:nvPr/>
        </p:nvSpPr>
        <p:spPr>
          <a:xfrm>
            <a:off x="4577537" y="1432519"/>
            <a:ext cx="797378" cy="575961"/>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flipV="1">
            <a:off x="4615684" y="3069317"/>
            <a:ext cx="797378" cy="639724"/>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flipV="1">
            <a:off x="4638895" y="4752743"/>
            <a:ext cx="797378" cy="626222"/>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821482"/>
      </p:ext>
    </p:extLst>
  </p:cSld>
  <p:clrMapOvr>
    <a:masterClrMapping/>
  </p:clrMapOvr>
  <mc:AlternateContent xmlns:mc="http://schemas.openxmlformats.org/markup-compatibility/2006" xmlns:p14="http://schemas.microsoft.com/office/powerpoint/2010/main">
    <mc:Choice Requires="p14">
      <p:transition spd="slow" p14:dur="2000" advTm="23083"/>
    </mc:Choice>
    <mc:Fallback xmlns="">
      <p:transition xmlns:p14="http://schemas.microsoft.com/office/powerpoint/2010/main" spd="slow" advTm="2308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976930"/>
            <a:ext cx="7889885" cy="2306989"/>
          </a:xfrm>
        </p:spPr>
        <p:txBody>
          <a:bodyPr/>
          <a:lstStyle/>
          <a:p>
            <a:pPr algn="l"/>
            <a:r>
              <a:rPr lang="en-US" dirty="0" smtClean="0"/>
              <a:t>Discussion Question 4</a:t>
            </a:r>
            <a:br>
              <a:rPr lang="en-US" dirty="0" smtClean="0"/>
            </a:br>
            <a:r>
              <a:rPr lang="en-US" sz="2800" i="1" dirty="0" smtClean="0"/>
              <a:t>What ecosystem services of Biosphere 1 must be recreated in Biosphere 2?</a:t>
            </a:r>
            <a:endParaRPr lang="en-US" sz="2800" i="1" dirty="0"/>
          </a:p>
        </p:txBody>
      </p:sp>
      <p:sp>
        <p:nvSpPr>
          <p:cNvPr id="8" name="Slide Number Placeholder 7"/>
          <p:cNvSpPr>
            <a:spLocks noGrp="1"/>
          </p:cNvSpPr>
          <p:nvPr>
            <p:ph type="sldNum" sz="quarter" idx="12"/>
          </p:nvPr>
        </p:nvSpPr>
        <p:spPr/>
        <p:txBody>
          <a:bodyPr/>
          <a:lstStyle/>
          <a:p>
            <a:fld id="{6570DC4D-6DFF-6349-9C7E-7DEA8C07334E}" type="slidenum">
              <a:rPr lang="en-US" smtClean="0"/>
              <a:t>12</a:t>
            </a:fld>
            <a:endParaRPr lang="en-US"/>
          </a:p>
        </p:txBody>
      </p:sp>
    </p:spTree>
    <p:extLst>
      <p:ext uri="{BB962C8B-B14F-4D97-AF65-F5344CB8AC3E}">
        <p14:creationId xmlns:p14="http://schemas.microsoft.com/office/powerpoint/2010/main" val="2840210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4252" y="956018"/>
            <a:ext cx="3465244" cy="5036929"/>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50800" dist="38100" dir="2700000" algn="tl" rotWithShape="0">
                    <a:srgbClr val="000000">
                      <a:alpha val="43000"/>
                    </a:srgbClr>
                  </a:outerShdw>
                </a:effectLst>
                <a:latin typeface="Arial Black"/>
                <a:cs typeface="Arial Black"/>
              </a:rPr>
              <a:t>Supporting</a:t>
            </a:r>
          </a:p>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lvl="1"/>
            <a:r>
              <a:rPr lang="en-US" sz="2000" dirty="0" smtClean="0">
                <a:effectLst>
                  <a:outerShdw blurRad="50800" dist="38100" dir="2700000" algn="tl" rotWithShape="0">
                    <a:srgbClr val="000000">
                      <a:alpha val="43000"/>
                    </a:srgbClr>
                  </a:outerShdw>
                </a:effectLst>
                <a:latin typeface="Arial"/>
                <a:cs typeface="Arial"/>
              </a:rPr>
              <a:t>photosynthesis</a:t>
            </a:r>
          </a:p>
          <a:p>
            <a:pPr lvl="1"/>
            <a:r>
              <a:rPr lang="en-US" sz="2000" dirty="0" smtClean="0">
                <a:effectLst>
                  <a:outerShdw blurRad="50800" dist="38100" dir="2700000" algn="tl" rotWithShape="0">
                    <a:srgbClr val="000000">
                      <a:alpha val="43000"/>
                    </a:srgbClr>
                  </a:outerShdw>
                </a:effectLst>
                <a:latin typeface="Arial"/>
                <a:cs typeface="Arial"/>
              </a:rPr>
              <a:t>oxygen production</a:t>
            </a:r>
          </a:p>
          <a:p>
            <a:pPr lvl="1"/>
            <a:r>
              <a:rPr lang="en-US" sz="2000" dirty="0" smtClean="0">
                <a:effectLst>
                  <a:outerShdw blurRad="50800" dist="38100" dir="2700000" algn="tl" rotWithShape="0">
                    <a:srgbClr val="000000">
                      <a:alpha val="43000"/>
                    </a:srgbClr>
                  </a:outerShdw>
                </a:effectLst>
                <a:latin typeface="Arial"/>
                <a:cs typeface="Arial"/>
              </a:rPr>
              <a:t>nutrient cycling</a:t>
            </a:r>
          </a:p>
          <a:p>
            <a:pPr lvl="1"/>
            <a:r>
              <a:rPr lang="en-US" sz="2000" dirty="0" smtClean="0">
                <a:effectLst>
                  <a:outerShdw blurRad="50800" dist="38100" dir="2700000" algn="tl" rotWithShape="0">
                    <a:srgbClr val="000000">
                      <a:alpha val="43000"/>
                    </a:srgbClr>
                  </a:outerShdw>
                </a:effectLst>
                <a:latin typeface="Arial"/>
                <a:cs typeface="Arial"/>
              </a:rPr>
              <a:t>water cycling</a:t>
            </a:r>
          </a:p>
          <a:p>
            <a:pPr lvl="1"/>
            <a:r>
              <a:rPr lang="en-US" sz="2000" dirty="0" smtClean="0">
                <a:effectLst>
                  <a:outerShdw blurRad="50800" dist="38100" dir="2700000" algn="tl" rotWithShape="0">
                    <a:srgbClr val="000000">
                      <a:alpha val="43000"/>
                    </a:srgbClr>
                  </a:outerShdw>
                </a:effectLst>
                <a:latin typeface="Arial"/>
                <a:cs typeface="Arial"/>
              </a:rPr>
              <a:t>soil formation</a:t>
            </a:r>
          </a:p>
        </p:txBody>
      </p:sp>
      <p:sp>
        <p:nvSpPr>
          <p:cNvPr id="4" name="Rounded Rectangle 3"/>
          <p:cNvSpPr/>
          <p:nvPr/>
        </p:nvSpPr>
        <p:spPr>
          <a:xfrm>
            <a:off x="5374915" y="692503"/>
            <a:ext cx="3442673" cy="1615487"/>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algn="ctr"/>
            <a:r>
              <a:rPr lang="en-US" sz="2400" b="1" dirty="0" smtClean="0">
                <a:effectLst>
                  <a:outerShdw blurRad="50800" dist="38100" dir="2700000" algn="tl" rotWithShape="0">
                    <a:srgbClr val="000000">
                      <a:alpha val="43000"/>
                    </a:srgbClr>
                  </a:outerShdw>
                </a:effectLst>
                <a:latin typeface="Arial Black"/>
                <a:cs typeface="Arial Black"/>
              </a:rPr>
              <a:t>Provisioning</a:t>
            </a:r>
          </a:p>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algn="ctr"/>
            <a:r>
              <a:rPr lang="en-US" dirty="0" smtClean="0">
                <a:latin typeface="Arial"/>
                <a:cs typeface="Arial"/>
              </a:rPr>
              <a:t>food, water, protection, energy, medicine,</a:t>
            </a:r>
          </a:p>
          <a:p>
            <a:pPr algn="ctr"/>
            <a:r>
              <a:rPr lang="en-US" dirty="0" smtClean="0">
                <a:latin typeface="Arial"/>
                <a:cs typeface="Arial"/>
              </a:rPr>
              <a:t> genetic resources </a:t>
            </a:r>
            <a:endParaRPr lang="en-US" dirty="0">
              <a:latin typeface="Arial"/>
              <a:cs typeface="Arial"/>
            </a:endParaRPr>
          </a:p>
          <a:p>
            <a:endParaRPr lang="en-US" sz="1000" dirty="0" smtClean="0">
              <a:effectLst>
                <a:outerShdw blurRad="50800" dist="38100" dir="2700000" algn="tl" rotWithShape="0">
                  <a:srgbClr val="000000">
                    <a:alpha val="43000"/>
                  </a:srgbClr>
                </a:outerShdw>
              </a:effectLst>
              <a:latin typeface="Arial"/>
              <a:cs typeface="Arial"/>
            </a:endParaRPr>
          </a:p>
        </p:txBody>
      </p:sp>
      <p:sp>
        <p:nvSpPr>
          <p:cNvPr id="11" name="Rounded Rectangle 10"/>
          <p:cNvSpPr/>
          <p:nvPr/>
        </p:nvSpPr>
        <p:spPr>
          <a:xfrm>
            <a:off x="5374915" y="2489336"/>
            <a:ext cx="3506514" cy="2026567"/>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smtClean="0">
              <a:latin typeface="Arial Black"/>
              <a:cs typeface="Arial Black"/>
            </a:endParaRPr>
          </a:p>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algn="ctr"/>
            <a:r>
              <a:rPr lang="en-US" sz="2400" b="1" dirty="0" smtClean="0">
                <a:effectLst>
                  <a:outerShdw blurRad="50800" dist="38100" dir="2700000" algn="tl" rotWithShape="0">
                    <a:srgbClr val="000000">
                      <a:alpha val="43000"/>
                    </a:srgbClr>
                  </a:outerShdw>
                </a:effectLst>
                <a:latin typeface="Arial Black"/>
                <a:cs typeface="Arial Black"/>
              </a:rPr>
              <a:t>Regulating</a:t>
            </a:r>
          </a:p>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algn="ctr"/>
            <a:r>
              <a:rPr lang="en-US" dirty="0" smtClean="0">
                <a:latin typeface="Arial"/>
                <a:cs typeface="Arial"/>
              </a:rPr>
              <a:t>water filtration, carbon storage, flood, disease, and  erosion control, </a:t>
            </a:r>
          </a:p>
          <a:p>
            <a:pPr algn="ctr"/>
            <a:r>
              <a:rPr lang="en-US" dirty="0" smtClean="0">
                <a:latin typeface="Arial"/>
                <a:cs typeface="Arial"/>
              </a:rPr>
              <a:t>hazard protection</a:t>
            </a:r>
          </a:p>
          <a:p>
            <a:pPr algn="ctr"/>
            <a:endParaRPr lang="en-US" sz="2400" b="1" dirty="0"/>
          </a:p>
        </p:txBody>
      </p:sp>
      <p:sp>
        <p:nvSpPr>
          <p:cNvPr id="12" name="Rounded Rectangle 11"/>
          <p:cNvSpPr/>
          <p:nvPr/>
        </p:nvSpPr>
        <p:spPr>
          <a:xfrm>
            <a:off x="5311074" y="4696776"/>
            <a:ext cx="3506514" cy="1888786"/>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smtClean="0">
              <a:latin typeface="Arial"/>
              <a:cs typeface="Arial"/>
            </a:endParaRPr>
          </a:p>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algn="ctr"/>
            <a:r>
              <a:rPr lang="en-US" sz="2400" b="1" dirty="0" smtClean="0">
                <a:effectLst>
                  <a:outerShdw blurRad="50800" dist="38100" dir="2700000" algn="tl" rotWithShape="0">
                    <a:srgbClr val="000000">
                      <a:alpha val="43000"/>
                    </a:srgbClr>
                  </a:outerShdw>
                </a:effectLst>
                <a:latin typeface="Arial Black"/>
                <a:cs typeface="Arial Black"/>
              </a:rPr>
              <a:t>Cultural</a:t>
            </a:r>
          </a:p>
          <a:p>
            <a:pPr algn="ctr"/>
            <a:endParaRPr lang="en-US" sz="1000" b="1" dirty="0" smtClean="0">
              <a:effectLst>
                <a:outerShdw blurRad="50800" dist="38100" dir="2700000" algn="tl" rotWithShape="0">
                  <a:srgbClr val="000000">
                    <a:alpha val="43000"/>
                  </a:srgbClr>
                </a:outerShdw>
              </a:effectLst>
              <a:latin typeface="Arial Black"/>
              <a:cs typeface="Arial Black"/>
            </a:endParaRPr>
          </a:p>
          <a:p>
            <a:pPr algn="ctr"/>
            <a:r>
              <a:rPr lang="en-US" dirty="0" smtClean="0">
                <a:latin typeface="Arial"/>
                <a:cs typeface="Arial"/>
              </a:rPr>
              <a:t>spiritual solace, recreation, education, heritage, tourism, aesthetics, inspiration</a:t>
            </a:r>
            <a:endParaRPr lang="en-US" dirty="0">
              <a:latin typeface="Arial"/>
              <a:cs typeface="Arial"/>
            </a:endParaRPr>
          </a:p>
          <a:p>
            <a:pPr algn="ctr"/>
            <a:endParaRPr lang="en-US" sz="2400" b="1" dirty="0"/>
          </a:p>
        </p:txBody>
      </p:sp>
      <p:sp>
        <p:nvSpPr>
          <p:cNvPr id="9" name="Right Arrow 8"/>
          <p:cNvSpPr/>
          <p:nvPr/>
        </p:nvSpPr>
        <p:spPr>
          <a:xfrm flipV="1">
            <a:off x="4369395" y="3179076"/>
            <a:ext cx="797378" cy="639724"/>
          </a:xfrm>
          <a:prstGeom prst="rightArrow">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900000" flipV="1">
            <a:off x="4369395" y="4789296"/>
            <a:ext cx="797378" cy="626222"/>
          </a:xfrm>
          <a:prstGeom prst="rightArrow">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20700000" flipV="1">
            <a:off x="4369395" y="1575976"/>
            <a:ext cx="797378" cy="639724"/>
          </a:xfrm>
          <a:prstGeom prst="rightArrow">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96025289"/>
      </p:ext>
    </p:extLst>
  </p:cSld>
  <p:clrMapOvr>
    <a:masterClrMapping/>
  </p:clrMapOvr>
  <mc:AlternateContent xmlns:mc="http://schemas.openxmlformats.org/markup-compatibility/2006" xmlns:p14="http://schemas.microsoft.com/office/powerpoint/2010/main">
    <mc:Choice Requires="p14">
      <p:transition spd="slow" p14:dur="2000" advTm="50006"/>
    </mc:Choice>
    <mc:Fallback xmlns="">
      <p:transition xmlns:p14="http://schemas.microsoft.com/office/powerpoint/2010/main" spd="slow" advTm="50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00px-World_map_of_countries_by_ecological_footprint_(2007).svg.png"/>
          <p:cNvPicPr>
            <a:picLocks noGrp="1" noChangeAspect="1"/>
          </p:cNvPicPr>
          <p:nvPr>
            <p:ph/>
          </p:nvPr>
        </p:nvPicPr>
        <p:blipFill>
          <a:blip r:embed="rId3" cstate="email">
            <a:extLst>
              <a:ext uri="{28A0092B-C50C-407E-A947-70E740481C1C}">
                <a14:useLocalDpi xmlns:a14="http://schemas.microsoft.com/office/drawing/2010/main"/>
              </a:ext>
            </a:extLst>
          </a:blip>
          <a:srcRect t="-29941" b="-29941"/>
          <a:stretch>
            <a:fillRect/>
          </a:stretch>
        </p:blipFill>
        <p:spPr>
          <a:xfrm>
            <a:off x="920965" y="1180613"/>
            <a:ext cx="7772400" cy="5486400"/>
          </a:xfrm>
        </p:spPr>
      </p:pic>
      <p:sp>
        <p:nvSpPr>
          <p:cNvPr id="7" name="TextBox 6"/>
          <p:cNvSpPr txBox="1"/>
          <p:nvPr/>
        </p:nvSpPr>
        <p:spPr>
          <a:xfrm>
            <a:off x="517363" y="795892"/>
            <a:ext cx="782315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smtClean="0"/>
              <a:t>Part III - The Ecological Footprint</a:t>
            </a:r>
            <a:endParaRPr lang="en-US" sz="4400" dirty="0"/>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28CBF796-1116-1A4B-8EB0-9F12A05FAA2C}" type="slidenum">
              <a:rPr lang="en-US" smtClean="0"/>
              <a:pPr>
                <a:defRPr/>
              </a:pPr>
              <a:t>14</a:t>
            </a:fld>
            <a:endParaRPr lang="en-US"/>
          </a:p>
        </p:txBody>
      </p:sp>
    </p:spTree>
    <p:extLst>
      <p:ext uri="{BB962C8B-B14F-4D97-AF65-F5344CB8AC3E}">
        <p14:creationId xmlns:p14="http://schemas.microsoft.com/office/powerpoint/2010/main" val="3997226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3477"/>
            <a:ext cx="8229600" cy="1143000"/>
          </a:xfrm>
        </p:spPr>
        <p:txBody>
          <a:bodyPr/>
          <a:lstStyle/>
          <a:p>
            <a:r>
              <a:rPr lang="en-US" dirty="0" smtClean="0">
                <a:cs typeface="Herculanum"/>
              </a:rPr>
              <a:t>Ecological Footprint</a:t>
            </a:r>
            <a:endParaRPr lang="en-US" dirty="0">
              <a:cs typeface="Herculanum"/>
            </a:endParaRPr>
          </a:p>
        </p:txBody>
      </p:sp>
      <p:sp>
        <p:nvSpPr>
          <p:cNvPr id="6" name="Content Placeholder 5"/>
          <p:cNvSpPr>
            <a:spLocks noGrp="1"/>
          </p:cNvSpPr>
          <p:nvPr>
            <p:ph idx="1"/>
          </p:nvPr>
        </p:nvSpPr>
        <p:spPr>
          <a:xfrm>
            <a:off x="457200" y="1771829"/>
            <a:ext cx="8229600" cy="4525963"/>
          </a:xfrm>
        </p:spPr>
        <p:txBody>
          <a:bodyPr/>
          <a:lstStyle/>
          <a:p>
            <a:r>
              <a:rPr lang="en-US" dirty="0" smtClean="0"/>
              <a:t>How many planets does it take to support your lifestyle?</a:t>
            </a:r>
          </a:p>
          <a:p>
            <a:r>
              <a:rPr lang="en-US" dirty="0">
                <a:hlinkClick r:id="rId2"/>
              </a:rPr>
              <a:t>http://www.earthday.org/footprint-</a:t>
            </a:r>
            <a:r>
              <a:rPr lang="en-US" dirty="0" smtClean="0">
                <a:hlinkClick r:id="rId2"/>
              </a:rPr>
              <a:t>calculator</a:t>
            </a:r>
            <a:r>
              <a:rPr lang="en-US" dirty="0" smtClean="0"/>
              <a:t> </a:t>
            </a:r>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570DC4D-6DFF-6349-9C7E-7DEA8C07334E}" type="slidenum">
              <a:rPr lang="en-US" smtClean="0"/>
              <a:t>15</a:t>
            </a:fld>
            <a:endParaRPr lang="en-US"/>
          </a:p>
        </p:txBody>
      </p:sp>
    </p:spTree>
    <p:extLst>
      <p:ext uri="{BB962C8B-B14F-4D97-AF65-F5344CB8AC3E}">
        <p14:creationId xmlns:p14="http://schemas.microsoft.com/office/powerpoint/2010/main" val="69133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70DC4D-6DFF-6349-9C7E-7DEA8C07334E}" type="slidenum">
              <a:rPr lang="en-US" smtClean="0"/>
              <a:t>16</a:t>
            </a:fld>
            <a:endParaRPr lang="en-US"/>
          </a:p>
        </p:txBody>
      </p:sp>
      <p:pic>
        <p:nvPicPr>
          <p:cNvPr id="6" name="Picture 5" descr="Screen Shot 2017-02-24 at 5.55.5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260" y="493761"/>
            <a:ext cx="8689893" cy="5026157"/>
          </a:xfrm>
          <a:prstGeom prst="rect">
            <a:avLst/>
          </a:prstGeom>
        </p:spPr>
      </p:pic>
    </p:spTree>
    <p:extLst>
      <p:ext uri="{BB962C8B-B14F-4D97-AF65-F5344CB8AC3E}">
        <p14:creationId xmlns:p14="http://schemas.microsoft.com/office/powerpoint/2010/main" val="138527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675"/>
            <a:ext cx="8229600" cy="1143000"/>
          </a:xfrm>
        </p:spPr>
        <p:txBody>
          <a:bodyPr>
            <a:noAutofit/>
          </a:bodyPr>
          <a:lstStyle/>
          <a:p>
            <a:r>
              <a:rPr lang="en-US" sz="3200" dirty="0">
                <a:cs typeface="Herculanum"/>
              </a:rPr>
              <a:t>Number of Earths Required to Sustain Humanity</a:t>
            </a:r>
            <a:endParaRPr lang="en-US" sz="3200" dirty="0"/>
          </a:p>
        </p:txBody>
      </p:sp>
      <p:graphicFrame>
        <p:nvGraphicFramePr>
          <p:cNvPr id="24578" name="Object 2"/>
          <p:cNvGraphicFramePr>
            <a:graphicFrameLocks noGrp="1" noChangeAspect="1"/>
          </p:cNvGraphicFramePr>
          <p:nvPr>
            <p:ph idx="1"/>
            <p:extLst>
              <p:ext uri="{D42A27DB-BD31-4B8C-83A1-F6EECF244321}">
                <p14:modId xmlns:p14="http://schemas.microsoft.com/office/powerpoint/2010/main" val="2911451721"/>
              </p:ext>
            </p:extLst>
          </p:nvPr>
        </p:nvGraphicFramePr>
        <p:xfrm>
          <a:off x="2039712" y="1599351"/>
          <a:ext cx="5757479" cy="4191849"/>
        </p:xfrm>
        <a:graphic>
          <a:graphicData uri="http://schemas.openxmlformats.org/presentationml/2006/ole">
            <mc:AlternateContent xmlns:mc="http://schemas.openxmlformats.org/markup-compatibility/2006">
              <mc:Choice xmlns:v="urn:schemas-microsoft-com:vml" Requires="v">
                <p:oleObj spid="_x0000_s1065" name="Document" r:id="rId5" imgW="4343400" imgH="3162300" progId="Word.Document.8">
                  <p:embed/>
                </p:oleObj>
              </mc:Choice>
              <mc:Fallback>
                <p:oleObj name="Document" r:id="rId5" imgW="4343400" imgH="31623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712" y="1599351"/>
                        <a:ext cx="5757479" cy="4191849"/>
                      </a:xfrm>
                      <a:prstGeom prst="rect">
                        <a:avLst/>
                      </a:prstGeom>
                      <a:noFill/>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28CBF796-1116-1A4B-8EB0-9F12A05FAA2C}" type="slidenum">
              <a:rPr lang="en-US" smtClean="0"/>
              <a:pPr>
                <a:defRPr/>
              </a:pPr>
              <a:t>17</a:t>
            </a:fld>
            <a:endParaRPr lang="en-US"/>
          </a:p>
        </p:txBody>
      </p:sp>
      <p:sp>
        <p:nvSpPr>
          <p:cNvPr id="24579" name="Rectangle 3"/>
          <p:cNvSpPr>
            <a:spLocks noChangeArrowheads="1"/>
          </p:cNvSpPr>
          <p:nvPr/>
        </p:nvSpPr>
        <p:spPr bwMode="auto">
          <a:xfrm>
            <a:off x="6553200" y="6039986"/>
            <a:ext cx="19129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dirty="0" smtClean="0"/>
              <a:t>(</a:t>
            </a:r>
            <a:r>
              <a:rPr lang="en-US" sz="1200" i="1" dirty="0" err="1" smtClean="0"/>
              <a:t>Wackernagel</a:t>
            </a:r>
            <a:r>
              <a:rPr lang="en-US" sz="1200" i="1" dirty="0"/>
              <a:t>, et al., </a:t>
            </a:r>
            <a:r>
              <a:rPr lang="en-US" sz="1200" i="1" dirty="0" smtClean="0"/>
              <a:t>2002)</a:t>
            </a:r>
            <a:endParaRPr lang="en-US" sz="1200" i="1" dirty="0"/>
          </a:p>
        </p:txBody>
      </p:sp>
    </p:spTree>
    <p:extLst>
      <p:ext uri="{BB962C8B-B14F-4D97-AF65-F5344CB8AC3E}">
        <p14:creationId xmlns:p14="http://schemas.microsoft.com/office/powerpoint/2010/main" val="1043386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976930"/>
            <a:ext cx="7889885" cy="2306989"/>
          </a:xfrm>
        </p:spPr>
        <p:txBody>
          <a:bodyPr/>
          <a:lstStyle/>
          <a:p>
            <a:pPr algn="l"/>
            <a:r>
              <a:rPr lang="en-US" dirty="0" smtClean="0"/>
              <a:t>Discussion Question 5</a:t>
            </a:r>
            <a:br>
              <a:rPr lang="en-US" dirty="0" smtClean="0"/>
            </a:br>
            <a:r>
              <a:rPr lang="en-US" sz="2800" i="1" dirty="0" smtClean="0"/>
              <a:t>How can the overreach of an individual’s ecological footprint inform us about the ecosystem services required by Biosphere 2? Why did Biosphere 2 fail?</a:t>
            </a:r>
            <a:endParaRPr lang="en-US" sz="2800" i="1" dirty="0"/>
          </a:p>
        </p:txBody>
      </p:sp>
      <p:sp>
        <p:nvSpPr>
          <p:cNvPr id="8" name="Slide Number Placeholder 7"/>
          <p:cNvSpPr>
            <a:spLocks noGrp="1"/>
          </p:cNvSpPr>
          <p:nvPr>
            <p:ph type="sldNum" sz="quarter" idx="12"/>
          </p:nvPr>
        </p:nvSpPr>
        <p:spPr/>
        <p:txBody>
          <a:bodyPr/>
          <a:lstStyle/>
          <a:p>
            <a:fld id="{6570DC4D-6DFF-6349-9C7E-7DEA8C07334E}" type="slidenum">
              <a:rPr lang="en-US" smtClean="0"/>
              <a:t>18</a:t>
            </a:fld>
            <a:endParaRPr lang="en-US"/>
          </a:p>
        </p:txBody>
      </p:sp>
    </p:spTree>
    <p:extLst>
      <p:ext uri="{BB962C8B-B14F-4D97-AF65-F5344CB8AC3E}">
        <p14:creationId xmlns:p14="http://schemas.microsoft.com/office/powerpoint/2010/main" val="1073464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descr="Screen Shot 2015-04-29 at 3.45.37 PM.png"/>
          <p:cNvPicPr>
            <a:picLocks noChangeAspect="1"/>
          </p:cNvPicPr>
          <p:nvPr/>
        </p:nvPicPr>
        <p:blipFill rotWithShape="1">
          <a:blip r:embed="rId2" cstate="email">
            <a:alphaModFix amt="53000"/>
            <a:extLst>
              <a:ext uri="{28A0092B-C50C-407E-A947-70E740481C1C}">
                <a14:useLocalDpi xmlns:a14="http://schemas.microsoft.com/office/drawing/2010/main"/>
              </a:ext>
            </a:extLst>
          </a:blip>
          <a:srcRect/>
          <a:stretch/>
        </p:blipFill>
        <p:spPr>
          <a:xfrm>
            <a:off x="-121165" y="-69006"/>
            <a:ext cx="9265165" cy="6927006"/>
          </a:xfrm>
          <a:prstGeom prst="rect">
            <a:avLst/>
          </a:prstGeom>
        </p:spPr>
      </p:pic>
      <p:sp>
        <p:nvSpPr>
          <p:cNvPr id="3" name="Content Placeholder 2"/>
          <p:cNvSpPr>
            <a:spLocks noGrp="1"/>
          </p:cNvSpPr>
          <p:nvPr>
            <p:ph idx="1"/>
          </p:nvPr>
        </p:nvSpPr>
        <p:spPr>
          <a:xfrm>
            <a:off x="457200" y="1099921"/>
            <a:ext cx="8229600" cy="4525963"/>
          </a:xfrm>
        </p:spPr>
        <p:txBody>
          <a:bodyPr/>
          <a:lstStyle/>
          <a:p>
            <a:pPr marL="0" indent="0">
              <a:buNone/>
            </a:pPr>
            <a:r>
              <a:rPr lang="en-US" dirty="0" smtClean="0"/>
              <a:t>“The major retrospective conclusion that can be drawn is simple. At present, there is no demonstrated alternative to maintaining the viability of Earth. No one knows how to engineer systems that provide humans with the life-supporting services that natural ecosystems produce for free.”</a:t>
            </a:r>
            <a:endParaRPr lang="en-US" dirty="0"/>
          </a:p>
        </p:txBody>
      </p:sp>
      <p:sp>
        <p:nvSpPr>
          <p:cNvPr id="2" name="Title 1"/>
          <p:cNvSpPr>
            <a:spLocks noGrp="1"/>
          </p:cNvSpPr>
          <p:nvPr>
            <p:ph type="title"/>
          </p:nvPr>
        </p:nvSpPr>
        <p:spPr>
          <a:xfrm>
            <a:off x="4360985" y="4138710"/>
            <a:ext cx="4103076" cy="1143000"/>
          </a:xfrm>
        </p:spPr>
        <p:txBody>
          <a:bodyPr>
            <a:normAutofit/>
          </a:bodyPr>
          <a:lstStyle/>
          <a:p>
            <a:pPr algn="r"/>
            <a:r>
              <a:rPr lang="en-US" sz="2400" dirty="0" smtClean="0"/>
              <a:t>(Cohen, J.E. &amp; D. </a:t>
            </a:r>
            <a:r>
              <a:rPr lang="en-US" sz="2400" dirty="0" err="1" smtClean="0"/>
              <a:t>Tilman</a:t>
            </a:r>
            <a:r>
              <a:rPr lang="en-US" sz="2400" dirty="0"/>
              <a:t>,</a:t>
            </a:r>
            <a:r>
              <a:rPr lang="en-US" sz="2400" dirty="0" smtClean="0"/>
              <a:t> 1996)</a:t>
            </a:r>
            <a:endParaRPr lang="en-US" sz="2400" dirty="0"/>
          </a:p>
        </p:txBody>
      </p:sp>
      <p:sp>
        <p:nvSpPr>
          <p:cNvPr id="5" name="Slide Number Placeholder 4"/>
          <p:cNvSpPr>
            <a:spLocks noGrp="1"/>
          </p:cNvSpPr>
          <p:nvPr>
            <p:ph type="sldNum" sz="quarter" idx="12"/>
          </p:nvPr>
        </p:nvSpPr>
        <p:spPr/>
        <p:txBody>
          <a:bodyPr/>
          <a:lstStyle/>
          <a:p>
            <a:fld id="{6570DC4D-6DFF-6349-9C7E-7DEA8C07334E}" type="slidenum">
              <a:rPr lang="en-US" smtClean="0"/>
              <a:t>19</a:t>
            </a:fld>
            <a:endParaRPr lang="en-US"/>
          </a:p>
        </p:txBody>
      </p:sp>
    </p:spTree>
    <p:extLst>
      <p:ext uri="{BB962C8B-B14F-4D97-AF65-F5344CB8AC3E}">
        <p14:creationId xmlns:p14="http://schemas.microsoft.com/office/powerpoint/2010/main" val="45701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5-04-29 at 3.45.37 PM.png"/>
          <p:cNvPicPr>
            <a:picLocks noGrp="1" noChangeAspect="1"/>
          </p:cNvPicPr>
          <p:nvPr>
            <p:ph/>
          </p:nvPr>
        </p:nvPicPr>
        <p:blipFill rotWithShape="1">
          <a:blip r:embed="rId3" cstate="email">
            <a:alphaModFix amt="53000"/>
            <a:extLst>
              <a:ext uri="{28A0092B-C50C-407E-A947-70E740481C1C}">
                <a14:useLocalDpi xmlns:a14="http://schemas.microsoft.com/office/drawing/2010/main"/>
              </a:ext>
            </a:extLst>
          </a:blip>
          <a:srcRect/>
          <a:stretch/>
        </p:blipFill>
        <p:spPr>
          <a:xfrm>
            <a:off x="-121165" y="-69006"/>
            <a:ext cx="9265165" cy="6927006"/>
          </a:xfrm>
        </p:spPr>
      </p:pic>
      <p:sp>
        <p:nvSpPr>
          <p:cNvPr id="6" name="Rectangle 5"/>
          <p:cNvSpPr/>
          <p:nvPr/>
        </p:nvSpPr>
        <p:spPr>
          <a:xfrm>
            <a:off x="769750" y="774197"/>
            <a:ext cx="7837289" cy="4154983"/>
          </a:xfrm>
          <a:prstGeom prst="rect">
            <a:avLst/>
          </a:prstGeom>
        </p:spPr>
        <p:txBody>
          <a:bodyPr wrap="square">
            <a:spAutoFit/>
          </a:bodyPr>
          <a:lstStyle/>
          <a:p>
            <a:r>
              <a:rPr lang="en-US" sz="2400" dirty="0"/>
              <a:t>In 1991, four men and four women entered Biosphere 2, a man-made closed ecological system (CES), in Oracle, Arizona. The purpose of this “human experiment” was to see if the eight </a:t>
            </a:r>
            <a:r>
              <a:rPr lang="en-US" sz="2400" dirty="0" err="1"/>
              <a:t>biospherians</a:t>
            </a:r>
            <a:r>
              <a:rPr lang="en-US" sz="2400" dirty="0"/>
              <a:t> could be sustained by this miniature version of Biosphere 1, for two years with no outside support of any kind. If the project was successful, Biosphere 2 might serve as a prototype for a human habitat on Mars, or a retreat for humans on </a:t>
            </a:r>
            <a:r>
              <a:rPr lang="en-US" sz="2400" dirty="0" smtClean="0"/>
              <a:t>Biosphere 1 </a:t>
            </a:r>
            <a:r>
              <a:rPr lang="en-US" sz="2400" dirty="0"/>
              <a:t>during a crisis. </a:t>
            </a:r>
          </a:p>
          <a:p>
            <a:r>
              <a:rPr lang="en-US" sz="2400" dirty="0"/>
              <a:t> </a:t>
            </a:r>
          </a:p>
          <a:p>
            <a:r>
              <a:rPr lang="en-US" sz="2400" dirty="0"/>
              <a:t>The experiment failed</a:t>
            </a:r>
            <a:r>
              <a:rPr lang="en-US" sz="2400" dirty="0" smtClean="0"/>
              <a:t>.</a:t>
            </a:r>
          </a:p>
          <a:p>
            <a:pPr algn="r"/>
            <a:r>
              <a:rPr lang="en-US" sz="2400" i="1" dirty="0" smtClean="0"/>
              <a:t>Why did it fail?</a:t>
            </a:r>
            <a:endParaRPr lang="en-US" sz="2400" i="1"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8CBF796-1116-1A4B-8EB0-9F12A05FAA2C}" type="slidenum">
              <a:rPr lang="en-US" smtClean="0"/>
              <a:pPr>
                <a:defRPr/>
              </a:pPr>
              <a:t>2</a:t>
            </a:fld>
            <a:endParaRPr lang="en-US"/>
          </a:p>
        </p:txBody>
      </p:sp>
    </p:spTree>
    <p:extLst>
      <p:ext uri="{BB962C8B-B14F-4D97-AF65-F5344CB8AC3E}">
        <p14:creationId xmlns:p14="http://schemas.microsoft.com/office/powerpoint/2010/main" val="1043381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4-29 at 3.44.17 PM.png"/>
          <p:cNvPicPr>
            <a:picLocks noGrp="1" noChangeAspect="1"/>
          </p:cNvPicPr>
          <p:nvPr>
            <p:ph sz="half" idx="1"/>
          </p:nvPr>
        </p:nvPicPr>
        <p:blipFill rotWithShape="1">
          <a:blip r:embed="rId3" cstate="email">
            <a:alphaModFix amt="47000"/>
            <a:extLst>
              <a:ext uri="{28A0092B-C50C-407E-A947-70E740481C1C}">
                <a14:useLocalDpi xmlns:a14="http://schemas.microsoft.com/office/drawing/2010/main"/>
              </a:ext>
            </a:extLst>
          </a:blip>
          <a:srcRect/>
          <a:stretch/>
        </p:blipFill>
        <p:spPr>
          <a:xfrm>
            <a:off x="0" y="0"/>
            <a:ext cx="9144000" cy="7020124"/>
          </a:xfrm>
        </p:spPr>
      </p:pic>
      <p:sp>
        <p:nvSpPr>
          <p:cNvPr id="8" name="Content Placeholder 7"/>
          <p:cNvSpPr>
            <a:spLocks noGrp="1"/>
          </p:cNvSpPr>
          <p:nvPr>
            <p:ph sz="half" idx="2"/>
          </p:nvPr>
        </p:nvSpPr>
        <p:spPr>
          <a:xfrm>
            <a:off x="2038097" y="725385"/>
            <a:ext cx="5236341" cy="968045"/>
          </a:xfrm>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n-US" sz="4400" dirty="0" smtClean="0"/>
              <a:t>Part I - Biosphere 2</a:t>
            </a:r>
            <a:endParaRPr lang="en-US" sz="4400"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0DC4D-6DFF-6349-9C7E-7DEA8C07334E}" type="slidenum">
              <a:rPr lang="en-US" smtClean="0"/>
              <a:t>3</a:t>
            </a:fld>
            <a:endParaRPr lang="en-US"/>
          </a:p>
        </p:txBody>
      </p:sp>
    </p:spTree>
    <p:extLst>
      <p:ext uri="{BB962C8B-B14F-4D97-AF65-F5344CB8AC3E}">
        <p14:creationId xmlns:p14="http://schemas.microsoft.com/office/powerpoint/2010/main" val="325735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Discussion Question 1</a:t>
            </a:r>
            <a:br>
              <a:rPr lang="en-US" dirty="0" smtClean="0"/>
            </a:br>
            <a:r>
              <a:rPr lang="en-US" sz="2800" i="1" dirty="0" smtClean="0"/>
              <a:t>What would you need to build a biosphere?</a:t>
            </a:r>
            <a:endParaRPr lang="en-US" sz="2800" i="1" dirty="0"/>
          </a:p>
        </p:txBody>
      </p:sp>
      <p:sp>
        <p:nvSpPr>
          <p:cNvPr id="2" name="Content Placeholder 1"/>
          <p:cNvSpPr>
            <a:spLocks noGrp="1"/>
          </p:cNvSpPr>
          <p:nvPr>
            <p:ph idx="1"/>
          </p:nvPr>
        </p:nvSpPr>
        <p:spPr>
          <a:xfrm>
            <a:off x="457200" y="1600200"/>
            <a:ext cx="8229600" cy="4906962"/>
          </a:xfrm>
        </p:spPr>
        <p:txBody>
          <a:bodyPr/>
          <a:lstStyle/>
          <a:p>
            <a:pPr>
              <a:lnSpc>
                <a:spcPct val="120000"/>
              </a:lnSpc>
            </a:pPr>
            <a:r>
              <a:rPr lang="en-US" sz="2800" dirty="0" smtClean="0"/>
              <a:t>How can the biosphere be constructed?</a:t>
            </a:r>
          </a:p>
          <a:p>
            <a:pPr lvl="1">
              <a:lnSpc>
                <a:spcPct val="120000"/>
              </a:lnSpc>
            </a:pPr>
            <a:r>
              <a:rPr lang="en-US" sz="2400" i="1" dirty="0" smtClean="0"/>
              <a:t>What supporting services would you include?</a:t>
            </a:r>
          </a:p>
          <a:p>
            <a:pPr>
              <a:lnSpc>
                <a:spcPct val="120000"/>
              </a:lnSpc>
            </a:pPr>
            <a:r>
              <a:rPr lang="en-US" sz="2800" dirty="0" smtClean="0"/>
              <a:t>How would the services be controlled?</a:t>
            </a:r>
          </a:p>
          <a:p>
            <a:pPr lvl="1">
              <a:lnSpc>
                <a:spcPct val="120000"/>
              </a:lnSpc>
            </a:pPr>
            <a:r>
              <a:rPr lang="en-US" sz="2400" i="1" dirty="0" smtClean="0"/>
              <a:t>What regulating services would you include?</a:t>
            </a:r>
          </a:p>
          <a:p>
            <a:pPr>
              <a:lnSpc>
                <a:spcPct val="120000"/>
              </a:lnSpc>
            </a:pPr>
            <a:r>
              <a:rPr lang="en-US" sz="2800" dirty="0" smtClean="0"/>
              <a:t>What provisioning ecosystem services are needed? </a:t>
            </a:r>
            <a:endParaRPr lang="en-US" sz="2800" dirty="0"/>
          </a:p>
          <a:p>
            <a:pPr lvl="1">
              <a:lnSpc>
                <a:spcPct val="120000"/>
              </a:lnSpc>
            </a:pPr>
            <a:r>
              <a:rPr lang="en-US" sz="2400" i="1" dirty="0" smtClean="0"/>
              <a:t>How can these be sustained in a biosphere?</a:t>
            </a:r>
          </a:p>
          <a:p>
            <a:pPr>
              <a:lnSpc>
                <a:spcPct val="120000"/>
              </a:lnSpc>
            </a:pPr>
            <a:r>
              <a:rPr lang="en-US" sz="2800" dirty="0" smtClean="0"/>
              <a:t>What </a:t>
            </a:r>
            <a:r>
              <a:rPr lang="en-US" sz="2800" dirty="0"/>
              <a:t>cultural ecosystem </a:t>
            </a:r>
            <a:r>
              <a:rPr lang="en-US" sz="2800" dirty="0" smtClean="0"/>
              <a:t>services would help enrich the lives of biospherians?</a:t>
            </a:r>
          </a:p>
          <a:p>
            <a:endParaRPr lang="en-US" dirty="0" smtClean="0"/>
          </a:p>
          <a:p>
            <a:endParaRPr lang="en-US" dirty="0" smtClean="0"/>
          </a:p>
          <a:p>
            <a:endParaRPr lang="en-US" dirty="0"/>
          </a:p>
        </p:txBody>
      </p:sp>
      <p:sp>
        <p:nvSpPr>
          <p:cNvPr id="8" name="Slide Number Placeholder 7"/>
          <p:cNvSpPr>
            <a:spLocks noGrp="1"/>
          </p:cNvSpPr>
          <p:nvPr>
            <p:ph type="sldNum" sz="quarter" idx="12"/>
          </p:nvPr>
        </p:nvSpPr>
        <p:spPr/>
        <p:txBody>
          <a:bodyPr/>
          <a:lstStyle/>
          <a:p>
            <a:fld id="{6570DC4D-6DFF-6349-9C7E-7DEA8C07334E}" type="slidenum">
              <a:rPr lang="en-US" smtClean="0"/>
              <a:t>4</a:t>
            </a:fld>
            <a:endParaRPr lang="en-US"/>
          </a:p>
        </p:txBody>
      </p:sp>
    </p:spTree>
    <p:extLst>
      <p:ext uri="{BB962C8B-B14F-4D97-AF65-F5344CB8AC3E}">
        <p14:creationId xmlns:p14="http://schemas.microsoft.com/office/powerpoint/2010/main" val="1350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4-29 at 3.44.17 PM.png"/>
          <p:cNvPicPr>
            <a:picLocks noGrp="1" noChangeAspect="1"/>
          </p:cNvPicPr>
          <p:nvPr>
            <p:ph sz="half" idx="1"/>
          </p:nvPr>
        </p:nvPicPr>
        <p:blipFill rotWithShape="1">
          <a:blip r:embed="rId3" cstate="email">
            <a:alphaModFix amt="47000"/>
            <a:extLst>
              <a:ext uri="{28A0092B-C50C-407E-A947-70E740481C1C}">
                <a14:useLocalDpi xmlns:a14="http://schemas.microsoft.com/office/drawing/2010/main"/>
              </a:ext>
            </a:extLst>
          </a:blip>
          <a:srcRect/>
          <a:stretch/>
        </p:blipFill>
        <p:spPr>
          <a:xfrm>
            <a:off x="0" y="0"/>
            <a:ext cx="9144000" cy="7020124"/>
          </a:xfrm>
        </p:spPr>
      </p:pic>
      <p:sp>
        <p:nvSpPr>
          <p:cNvPr id="8" name="Content Placeholder 7"/>
          <p:cNvSpPr>
            <a:spLocks noGrp="1"/>
          </p:cNvSpPr>
          <p:nvPr>
            <p:ph sz="half" idx="2"/>
          </p:nvPr>
        </p:nvSpPr>
        <p:spPr>
          <a:xfrm>
            <a:off x="2788839" y="1054663"/>
            <a:ext cx="5616608" cy="4525963"/>
          </a:xfrm>
        </p:spPr>
        <p:txBody>
          <a:bodyPr>
            <a:normAutofit/>
          </a:bodyPr>
          <a:lstStyle/>
          <a:p>
            <a:pPr marL="0" indent="0">
              <a:buNone/>
            </a:pPr>
            <a:r>
              <a:rPr lang="en-US" b="1" dirty="0" smtClean="0"/>
              <a:t>On 3.14 acres, Biosphere 2 had:</a:t>
            </a:r>
          </a:p>
          <a:p>
            <a:r>
              <a:rPr lang="en-US" b="1" dirty="0" smtClean="0"/>
              <a:t>3800 species</a:t>
            </a:r>
          </a:p>
          <a:p>
            <a:r>
              <a:rPr lang="en-US" b="1" dirty="0" smtClean="0"/>
              <a:t>five biomes</a:t>
            </a:r>
          </a:p>
          <a:p>
            <a:r>
              <a:rPr lang="en-US" b="1" dirty="0" smtClean="0"/>
              <a:t>an agricultural area</a:t>
            </a:r>
          </a:p>
          <a:p>
            <a:r>
              <a:rPr lang="en-US" b="1" dirty="0" smtClean="0"/>
              <a:t>a “</a:t>
            </a:r>
            <a:r>
              <a:rPr lang="en-US" b="1" dirty="0" err="1" smtClean="0"/>
              <a:t>technosphere</a:t>
            </a:r>
            <a:r>
              <a:rPr lang="en-US" b="1" dirty="0" smtClean="0"/>
              <a:t>”</a:t>
            </a:r>
          </a:p>
          <a:p>
            <a:r>
              <a:rPr lang="en-US" b="1" dirty="0" smtClean="0"/>
              <a:t>living quarters</a:t>
            </a:r>
            <a:endParaRPr lang="en-US" b="1"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6570DC4D-6DFF-6349-9C7E-7DEA8C07334E}" type="slidenum">
              <a:rPr lang="en-US" smtClean="0"/>
              <a:t>5</a:t>
            </a:fld>
            <a:endParaRPr lang="en-US"/>
          </a:p>
        </p:txBody>
      </p:sp>
    </p:spTree>
    <p:extLst>
      <p:ext uri="{BB962C8B-B14F-4D97-AF65-F5344CB8AC3E}">
        <p14:creationId xmlns:p14="http://schemas.microsoft.com/office/powerpoint/2010/main" val="3499795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668"/>
            <a:ext cx="7772400" cy="1470025"/>
          </a:xfrm>
        </p:spPr>
        <p:txBody>
          <a:bodyPr>
            <a:normAutofit fontScale="90000"/>
          </a:bodyPr>
          <a:lstStyle/>
          <a:p>
            <a:pPr algn="l"/>
            <a:r>
              <a:rPr lang="en-US" dirty="0" smtClean="0">
                <a:cs typeface="Herculanum"/>
              </a:rPr>
              <a:t>Discussion Question 2</a:t>
            </a:r>
            <a:br>
              <a:rPr lang="en-US" dirty="0" smtClean="0">
                <a:cs typeface="Herculanum"/>
              </a:rPr>
            </a:br>
            <a:r>
              <a:rPr lang="en-US" sz="3100" i="1" dirty="0" smtClean="0">
                <a:cs typeface="Herculanum"/>
              </a:rPr>
              <a:t>What </a:t>
            </a:r>
            <a:r>
              <a:rPr lang="en-US" sz="3200" i="1" dirty="0" smtClean="0"/>
              <a:t>kinds </a:t>
            </a:r>
            <a:r>
              <a:rPr lang="en-US" sz="3200" i="1" dirty="0"/>
              <a:t>of organisms would you select for </a:t>
            </a:r>
            <a:r>
              <a:rPr lang="en-US" sz="3200" i="1" dirty="0" smtClean="0"/>
              <a:t/>
            </a:r>
            <a:br>
              <a:rPr lang="en-US" sz="3200" i="1" dirty="0" smtClean="0"/>
            </a:br>
            <a:r>
              <a:rPr lang="en-US" sz="3200" i="1" dirty="0" smtClean="0"/>
              <a:t>your </a:t>
            </a:r>
            <a:r>
              <a:rPr lang="en-US" sz="3200" i="1" dirty="0"/>
              <a:t>biosphere?</a:t>
            </a:r>
          </a:p>
        </p:txBody>
      </p:sp>
      <p:sp>
        <p:nvSpPr>
          <p:cNvPr id="5" name="Slide Number Placeholder 4"/>
          <p:cNvSpPr>
            <a:spLocks noGrp="1"/>
          </p:cNvSpPr>
          <p:nvPr>
            <p:ph type="sldNum" sz="quarter" idx="12"/>
          </p:nvPr>
        </p:nvSpPr>
        <p:spPr/>
        <p:txBody>
          <a:bodyPr/>
          <a:lstStyle/>
          <a:p>
            <a:fld id="{6570DC4D-6DFF-6349-9C7E-7DEA8C07334E}" type="slidenum">
              <a:rPr lang="en-US" smtClean="0"/>
              <a:t>6</a:t>
            </a:fld>
            <a:endParaRPr lang="en-US"/>
          </a:p>
        </p:txBody>
      </p:sp>
      <p:sp>
        <p:nvSpPr>
          <p:cNvPr id="3" name="TextBox 2"/>
          <p:cNvSpPr txBox="1"/>
          <p:nvPr/>
        </p:nvSpPr>
        <p:spPr>
          <a:xfrm>
            <a:off x="685800" y="3622059"/>
            <a:ext cx="7157985" cy="1600438"/>
          </a:xfrm>
          <a:prstGeom prst="rect">
            <a:avLst/>
          </a:prstGeom>
          <a:noFill/>
        </p:spPr>
        <p:txBody>
          <a:bodyPr wrap="none" rtlCol="0">
            <a:spAutoFit/>
          </a:bodyPr>
          <a:lstStyle/>
          <a:p>
            <a:r>
              <a:rPr lang="en-US" sz="4000" dirty="0" smtClean="0">
                <a:latin typeface="+mj-lt"/>
                <a:cs typeface="Herculanum"/>
              </a:rPr>
              <a:t>Discussion Question </a:t>
            </a:r>
            <a:r>
              <a:rPr lang="en-US" sz="4000" dirty="0">
                <a:latin typeface="+mj-lt"/>
                <a:cs typeface="Herculanum"/>
              </a:rPr>
              <a:t>3</a:t>
            </a:r>
            <a:br>
              <a:rPr lang="en-US" sz="4000" dirty="0">
                <a:latin typeface="+mj-lt"/>
                <a:cs typeface="Herculanum"/>
              </a:rPr>
            </a:br>
            <a:r>
              <a:rPr lang="en-US" sz="2900" i="1" dirty="0">
                <a:latin typeface="+mj-lt"/>
              </a:rPr>
              <a:t>What </a:t>
            </a:r>
            <a:r>
              <a:rPr lang="en-US" sz="2900" i="1" dirty="0" smtClean="0">
                <a:latin typeface="+mj-lt"/>
              </a:rPr>
              <a:t>utilities </a:t>
            </a:r>
            <a:r>
              <a:rPr lang="en-US" sz="2900" i="1">
                <a:latin typeface="+mj-lt"/>
              </a:rPr>
              <a:t>would </a:t>
            </a:r>
            <a:r>
              <a:rPr lang="en-US" sz="2900" i="1" smtClean="0">
                <a:latin typeface="+mj-lt"/>
              </a:rPr>
              <a:t>you need </a:t>
            </a:r>
            <a:r>
              <a:rPr lang="en-US" sz="2900" i="1" dirty="0" smtClean="0">
                <a:latin typeface="+mj-lt"/>
              </a:rPr>
              <a:t>to include in the</a:t>
            </a:r>
          </a:p>
          <a:p>
            <a:r>
              <a:rPr lang="en-US" sz="2900" i="1" dirty="0" smtClean="0">
                <a:latin typeface="+mj-lt"/>
              </a:rPr>
              <a:t>“</a:t>
            </a:r>
            <a:r>
              <a:rPr lang="en-US" sz="2900" i="1" dirty="0">
                <a:latin typeface="+mj-lt"/>
              </a:rPr>
              <a:t>technosphere”?</a:t>
            </a:r>
            <a:endParaRPr lang="en-US" sz="2900" dirty="0">
              <a:latin typeface="+mj-lt"/>
            </a:endParaRPr>
          </a:p>
        </p:txBody>
      </p:sp>
    </p:spTree>
    <p:extLst>
      <p:ext uri="{BB962C8B-B14F-4D97-AF65-F5344CB8AC3E}">
        <p14:creationId xmlns:p14="http://schemas.microsoft.com/office/powerpoint/2010/main" val="3520613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5-04-29 at 3.44.22 PM.png"/>
          <p:cNvPicPr>
            <a:picLocks noGrp="1" noChangeAspect="1"/>
          </p:cNvPicPr>
          <p:nvPr>
            <p:ph/>
          </p:nvPr>
        </p:nvPicPr>
        <p:blipFill rotWithShape="1">
          <a:blip r:embed="rId3" cstate="email">
            <a:alphaModFix amt="91000"/>
            <a:extLst>
              <a:ext uri="{28A0092B-C50C-407E-A947-70E740481C1C}">
                <a14:useLocalDpi xmlns:a14="http://schemas.microsoft.com/office/drawing/2010/main"/>
              </a:ext>
            </a:extLst>
          </a:blip>
          <a:srcRect t="-10585"/>
          <a:stretch/>
        </p:blipFill>
        <p:spPr>
          <a:xfrm>
            <a:off x="642785" y="-298425"/>
            <a:ext cx="7885867" cy="6664467"/>
          </a:xfrm>
        </p:spPr>
      </p:pic>
      <p:sp>
        <p:nvSpPr>
          <p:cNvPr id="3" name="Rectangle 2"/>
          <p:cNvSpPr/>
          <p:nvPr/>
        </p:nvSpPr>
        <p:spPr>
          <a:xfrm>
            <a:off x="3507388" y="307447"/>
            <a:ext cx="2981697"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smtClean="0"/>
              <a:t>a rainforest</a:t>
            </a:r>
          </a:p>
          <a:p>
            <a:r>
              <a:rPr lang="en-US" dirty="0" smtClean="0"/>
              <a:t>an ocean, with a coral reef</a:t>
            </a:r>
          </a:p>
          <a:p>
            <a:r>
              <a:rPr lang="en-US" dirty="0" smtClean="0"/>
              <a:t>a fog desert</a:t>
            </a:r>
          </a:p>
          <a:p>
            <a:r>
              <a:rPr lang="en-US" dirty="0" smtClean="0"/>
              <a:t>a mangrove swamp</a:t>
            </a:r>
          </a:p>
          <a:p>
            <a:r>
              <a:rPr lang="en-US" dirty="0" smtClean="0"/>
              <a:t>a savannah grassland</a:t>
            </a:r>
          </a:p>
          <a:p>
            <a:r>
              <a:rPr lang="en-US" dirty="0" smtClean="0"/>
              <a:t>an agricultural area</a:t>
            </a:r>
          </a:p>
          <a:p>
            <a:r>
              <a:rPr lang="en-US" dirty="0" smtClean="0"/>
              <a:t>a “</a:t>
            </a:r>
            <a:r>
              <a:rPr lang="en-US" dirty="0" err="1" smtClean="0"/>
              <a:t>technosphere</a:t>
            </a:r>
            <a:r>
              <a:rPr lang="en-US" dirty="0" smtClean="0"/>
              <a:t>”</a:t>
            </a:r>
          </a:p>
          <a:p>
            <a:r>
              <a:rPr lang="en-US" dirty="0" smtClean="0"/>
              <a:t>living quarters with a library</a:t>
            </a:r>
            <a:endParaRPr lang="en-US" dirty="0"/>
          </a:p>
        </p:txBody>
      </p:sp>
      <p:sp>
        <p:nvSpPr>
          <p:cNvPr id="5" name="Slide Number Placeholder 4"/>
          <p:cNvSpPr>
            <a:spLocks noGrp="1"/>
          </p:cNvSpPr>
          <p:nvPr>
            <p:ph type="sldNum" sz="quarter" idx="12"/>
          </p:nvPr>
        </p:nvSpPr>
        <p:spPr/>
        <p:txBody>
          <a:bodyPr/>
          <a:lstStyle/>
          <a:p>
            <a:pPr>
              <a:defRPr/>
            </a:pPr>
            <a:fld id="{28CBF796-1116-1A4B-8EB0-9F12A05FAA2C}" type="slidenum">
              <a:rPr lang="en-US" smtClean="0"/>
              <a:pPr>
                <a:defRPr/>
              </a:pPr>
              <a:t>7</a:t>
            </a:fld>
            <a:endParaRPr lang="en-US"/>
          </a:p>
        </p:txBody>
      </p:sp>
    </p:spTree>
    <p:extLst>
      <p:ext uri="{BB962C8B-B14F-4D97-AF65-F5344CB8AC3E}">
        <p14:creationId xmlns:p14="http://schemas.microsoft.com/office/powerpoint/2010/main" val="670328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Biosphere 1 and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7035289"/>
              </p:ext>
            </p:extLst>
          </p:nvPr>
        </p:nvGraphicFramePr>
        <p:xfrm>
          <a:off x="457200" y="1600200"/>
          <a:ext cx="8229600" cy="4023360"/>
        </p:xfrm>
        <a:graphic>
          <a:graphicData uri="http://schemas.openxmlformats.org/drawingml/2006/table">
            <a:tbl>
              <a:tblPr firstRow="1" bandRow="1">
                <a:tableStyleId>{D7AC3CCA-C797-4891-BE02-D94E43425B78}</a:tableStyleId>
              </a:tblPr>
              <a:tblGrid>
                <a:gridCol w="1972839"/>
                <a:gridCol w="3104178"/>
                <a:gridCol w="3152583"/>
              </a:tblGrid>
              <a:tr h="370840">
                <a:tc>
                  <a:txBody>
                    <a:bodyPr/>
                    <a:lstStyle/>
                    <a:p>
                      <a:endParaRPr lang="en-US" dirty="0"/>
                    </a:p>
                  </a:txBody>
                  <a:tcPr/>
                </a:tc>
                <a:tc>
                  <a:txBody>
                    <a:bodyPr/>
                    <a:lstStyle/>
                    <a:p>
                      <a:r>
                        <a:rPr lang="en-US" sz="2400" dirty="0" smtClean="0"/>
                        <a:t>Biosphere 1</a:t>
                      </a:r>
                      <a:endParaRPr lang="en-US" sz="2400" dirty="0"/>
                    </a:p>
                  </a:txBody>
                  <a:tcPr/>
                </a:tc>
                <a:tc>
                  <a:txBody>
                    <a:bodyPr/>
                    <a:lstStyle/>
                    <a:p>
                      <a:r>
                        <a:rPr lang="en-US" sz="2400" dirty="0" smtClean="0"/>
                        <a:t>Biosphere</a:t>
                      </a:r>
                      <a:r>
                        <a:rPr lang="en-US" sz="2400" baseline="0" dirty="0" smtClean="0"/>
                        <a:t> 2</a:t>
                      </a:r>
                      <a:endParaRPr lang="en-US" sz="2400" dirty="0"/>
                    </a:p>
                  </a:txBody>
                  <a:tcPr/>
                </a:tc>
              </a:tr>
              <a:tr h="370840">
                <a:tc>
                  <a:txBody>
                    <a:bodyPr/>
                    <a:lstStyle/>
                    <a:p>
                      <a:r>
                        <a:rPr lang="en-US" sz="2000" dirty="0" smtClean="0"/>
                        <a:t>location</a:t>
                      </a:r>
                      <a:endParaRPr lang="en-US" sz="2000" dirty="0"/>
                    </a:p>
                  </a:txBody>
                  <a:tcPr/>
                </a:tc>
                <a:tc>
                  <a:txBody>
                    <a:bodyPr/>
                    <a:lstStyle/>
                    <a:p>
                      <a:r>
                        <a:rPr lang="en-US" sz="2000" dirty="0" smtClean="0"/>
                        <a:t>Earth, Solar System</a:t>
                      </a:r>
                      <a:endParaRPr lang="en-US" sz="2000" dirty="0"/>
                    </a:p>
                  </a:txBody>
                  <a:tcPr/>
                </a:tc>
                <a:tc>
                  <a:txBody>
                    <a:bodyPr/>
                    <a:lstStyle/>
                    <a:p>
                      <a:r>
                        <a:rPr lang="en-US" sz="2000" dirty="0" smtClean="0"/>
                        <a:t>Oracle, AZ</a:t>
                      </a:r>
                      <a:endParaRPr lang="en-US" sz="2000" dirty="0"/>
                    </a:p>
                  </a:txBody>
                  <a:tcPr/>
                </a:tc>
              </a:tr>
              <a:tr h="370840">
                <a:tc>
                  <a:txBody>
                    <a:bodyPr/>
                    <a:lstStyle/>
                    <a:p>
                      <a:r>
                        <a:rPr lang="en-US" sz="2000" dirty="0" smtClean="0"/>
                        <a:t>footprint</a:t>
                      </a:r>
                      <a:endParaRPr lang="en-US" sz="2000" dirty="0"/>
                    </a:p>
                  </a:txBody>
                  <a:tcPr/>
                </a:tc>
                <a:tc>
                  <a:txBody>
                    <a:bodyPr/>
                    <a:lstStyle/>
                    <a:p>
                      <a:r>
                        <a:rPr lang="en-US" sz="2000" dirty="0" smtClean="0"/>
                        <a:t>126 billion acres</a:t>
                      </a:r>
                      <a:endParaRPr lang="en-US" sz="2000" dirty="0"/>
                    </a:p>
                  </a:txBody>
                  <a:tcPr/>
                </a:tc>
                <a:tc>
                  <a:txBody>
                    <a:bodyPr/>
                    <a:lstStyle/>
                    <a:p>
                      <a:r>
                        <a:rPr lang="en-US" sz="2000" dirty="0" smtClean="0"/>
                        <a:t>3.14 acres</a:t>
                      </a:r>
                      <a:endParaRPr lang="en-US" sz="2000" dirty="0"/>
                    </a:p>
                  </a:txBody>
                  <a:tcPr/>
                </a:tc>
              </a:tr>
              <a:tr h="370840">
                <a:tc>
                  <a:txBody>
                    <a:bodyPr/>
                    <a:lstStyle/>
                    <a:p>
                      <a:r>
                        <a:rPr lang="en-US" sz="2000" dirty="0" smtClean="0"/>
                        <a:t>biomes</a:t>
                      </a:r>
                      <a:endParaRPr lang="en-US" sz="2000" dirty="0"/>
                    </a:p>
                  </a:txBody>
                  <a:tcPr/>
                </a:tc>
                <a:tc>
                  <a:txBody>
                    <a:bodyPr/>
                    <a:lstStyle/>
                    <a:p>
                      <a:r>
                        <a:rPr lang="en-US" sz="2000" dirty="0" smtClean="0"/>
                        <a:t>13 wilderness biomes</a:t>
                      </a:r>
                      <a:endParaRPr lang="en-US" sz="2000" dirty="0"/>
                    </a:p>
                  </a:txBody>
                  <a:tcPr/>
                </a:tc>
                <a:tc>
                  <a:txBody>
                    <a:bodyPr/>
                    <a:lstStyle/>
                    <a:p>
                      <a:r>
                        <a:rPr lang="en-US" sz="2000" dirty="0" smtClean="0"/>
                        <a:t>5 wilderness biomes</a:t>
                      </a:r>
                      <a:endParaRPr lang="en-US" sz="2000" dirty="0"/>
                    </a:p>
                  </a:txBody>
                  <a:tcPr/>
                </a:tc>
              </a:tr>
              <a:tr h="370840">
                <a:tc>
                  <a:txBody>
                    <a:bodyPr/>
                    <a:lstStyle/>
                    <a:p>
                      <a:r>
                        <a:rPr lang="en-US" sz="2000" dirty="0" smtClean="0"/>
                        <a:t>species </a:t>
                      </a:r>
                      <a:endParaRPr lang="en-US" sz="2000" dirty="0"/>
                    </a:p>
                  </a:txBody>
                  <a:tcPr/>
                </a:tc>
                <a:tc>
                  <a:txBody>
                    <a:bodyPr/>
                    <a:lstStyle/>
                    <a:p>
                      <a:r>
                        <a:rPr lang="en-US" sz="2000" dirty="0" smtClean="0"/>
                        <a:t>10 – 40 million</a:t>
                      </a:r>
                      <a:endParaRPr lang="en-US" sz="2000" dirty="0"/>
                    </a:p>
                  </a:txBody>
                  <a:tcPr/>
                </a:tc>
                <a:tc>
                  <a:txBody>
                    <a:bodyPr/>
                    <a:lstStyle/>
                    <a:p>
                      <a:r>
                        <a:rPr lang="en-US" sz="2000" dirty="0" smtClean="0"/>
                        <a:t>3800</a:t>
                      </a:r>
                      <a:endParaRPr lang="en-US" sz="2000" dirty="0"/>
                    </a:p>
                  </a:txBody>
                  <a:tcPr/>
                </a:tc>
              </a:tr>
              <a:tr h="370840">
                <a:tc>
                  <a:txBody>
                    <a:bodyPr/>
                    <a:lstStyle/>
                    <a:p>
                      <a:r>
                        <a:rPr lang="en-US" sz="2000" dirty="0" smtClean="0"/>
                        <a:t>population</a:t>
                      </a:r>
                      <a:endParaRPr lang="en-US" sz="2000" dirty="0"/>
                    </a:p>
                  </a:txBody>
                  <a:tcPr/>
                </a:tc>
                <a:tc>
                  <a:txBody>
                    <a:bodyPr/>
                    <a:lstStyle/>
                    <a:p>
                      <a:r>
                        <a:rPr lang="en-US" sz="2000" dirty="0" smtClean="0"/>
                        <a:t>6.8 billion humans</a:t>
                      </a:r>
                      <a:endParaRPr lang="en-US" sz="2000" dirty="0"/>
                    </a:p>
                  </a:txBody>
                  <a:tcPr/>
                </a:tc>
                <a:tc>
                  <a:txBody>
                    <a:bodyPr/>
                    <a:lstStyle/>
                    <a:p>
                      <a:r>
                        <a:rPr lang="en-US" sz="2000" dirty="0" smtClean="0"/>
                        <a:t>8 humans</a:t>
                      </a:r>
                      <a:endParaRPr lang="en-US" sz="2000" dirty="0"/>
                    </a:p>
                  </a:txBody>
                  <a:tcPr/>
                </a:tc>
              </a:tr>
              <a:tr h="370840">
                <a:tc>
                  <a:txBody>
                    <a:bodyPr/>
                    <a:lstStyle/>
                    <a:p>
                      <a:r>
                        <a:rPr lang="en-US" sz="2000" dirty="0" smtClean="0"/>
                        <a:t>energy source</a:t>
                      </a:r>
                      <a:endParaRPr lang="en-US" sz="2000" dirty="0"/>
                    </a:p>
                  </a:txBody>
                  <a:tcPr/>
                </a:tc>
                <a:tc>
                  <a:txBody>
                    <a:bodyPr/>
                    <a:lstStyle/>
                    <a:p>
                      <a:r>
                        <a:rPr lang="en-US" sz="2000" dirty="0" smtClean="0"/>
                        <a:t>sun, fossil fuel</a:t>
                      </a:r>
                      <a:endParaRPr lang="en-US" sz="2000" dirty="0"/>
                    </a:p>
                  </a:txBody>
                  <a:tcPr/>
                </a:tc>
                <a:tc>
                  <a:txBody>
                    <a:bodyPr/>
                    <a:lstStyle/>
                    <a:p>
                      <a:r>
                        <a:rPr lang="en-US" sz="2000" dirty="0" smtClean="0"/>
                        <a:t>sun, fossil fuel</a:t>
                      </a:r>
                      <a:endParaRPr lang="en-US" sz="2000" dirty="0"/>
                    </a:p>
                  </a:txBody>
                  <a:tcPr/>
                </a:tc>
              </a:tr>
              <a:tr h="370840">
                <a:tc>
                  <a:txBody>
                    <a:bodyPr/>
                    <a:lstStyle/>
                    <a:p>
                      <a:r>
                        <a:rPr lang="en-US" sz="2000" dirty="0" smtClean="0"/>
                        <a:t>age</a:t>
                      </a:r>
                      <a:endParaRPr lang="en-US" sz="2000" dirty="0"/>
                    </a:p>
                  </a:txBody>
                  <a:tcPr/>
                </a:tc>
                <a:tc>
                  <a:txBody>
                    <a:bodyPr/>
                    <a:lstStyle/>
                    <a:p>
                      <a:r>
                        <a:rPr lang="en-US" sz="2000" dirty="0" smtClean="0"/>
                        <a:t>3.5 billion years BP</a:t>
                      </a:r>
                      <a:endParaRPr lang="en-US" sz="2000" dirty="0"/>
                    </a:p>
                  </a:txBody>
                  <a:tcPr/>
                </a:tc>
                <a:tc>
                  <a:txBody>
                    <a:bodyPr/>
                    <a:lstStyle/>
                    <a:p>
                      <a:r>
                        <a:rPr lang="en-US" sz="2000" dirty="0" smtClean="0"/>
                        <a:t>18 years BP</a:t>
                      </a:r>
                      <a:endParaRPr lang="en-US" sz="2000" dirty="0"/>
                    </a:p>
                  </a:txBody>
                  <a:tcPr/>
                </a:tc>
              </a:tr>
              <a:tr h="370840">
                <a:tc>
                  <a:txBody>
                    <a:bodyPr/>
                    <a:lstStyle/>
                    <a:p>
                      <a:r>
                        <a:rPr lang="en-US" sz="2000" dirty="0" smtClean="0"/>
                        <a:t>enclosure</a:t>
                      </a:r>
                      <a:endParaRPr lang="en-US" sz="2000" dirty="0"/>
                    </a:p>
                  </a:txBody>
                  <a:tcPr/>
                </a:tc>
                <a:tc>
                  <a:txBody>
                    <a:bodyPr/>
                    <a:lstStyle/>
                    <a:p>
                      <a:r>
                        <a:rPr lang="en-US" sz="2000" dirty="0" smtClean="0"/>
                        <a:t>magnetic field and gravity</a:t>
                      </a:r>
                      <a:endParaRPr lang="en-US" sz="2000" dirty="0"/>
                    </a:p>
                  </a:txBody>
                  <a:tcPr/>
                </a:tc>
                <a:tc>
                  <a:txBody>
                    <a:bodyPr/>
                    <a:lstStyle/>
                    <a:p>
                      <a:r>
                        <a:rPr lang="en-US" sz="2000" dirty="0" smtClean="0"/>
                        <a:t>glass</a:t>
                      </a:r>
                      <a:r>
                        <a:rPr lang="en-US" sz="2000" baseline="0" dirty="0" smtClean="0"/>
                        <a:t> &amp; steel skin, gravity</a:t>
                      </a:r>
                      <a:endParaRPr lang="en-US" sz="2000" dirty="0"/>
                    </a:p>
                  </a:txBody>
                  <a:tcPr/>
                </a:tc>
              </a:tr>
              <a:tr h="370840">
                <a:tc>
                  <a:txBody>
                    <a:bodyPr/>
                    <a:lstStyle/>
                    <a:p>
                      <a:r>
                        <a:rPr lang="en-US" sz="2000" dirty="0" smtClean="0"/>
                        <a:t>cost</a:t>
                      </a:r>
                      <a:endParaRPr lang="en-US" sz="2000" dirty="0"/>
                    </a:p>
                  </a:txBody>
                  <a:tcPr/>
                </a:tc>
                <a:tc>
                  <a:txBody>
                    <a:bodyPr/>
                    <a:lstStyle/>
                    <a:p>
                      <a:r>
                        <a:rPr lang="en-US" sz="2000" dirty="0" smtClean="0"/>
                        <a:t>“free”</a:t>
                      </a:r>
                      <a:endParaRPr lang="en-US" sz="2000" dirty="0"/>
                    </a:p>
                  </a:txBody>
                  <a:tcPr/>
                </a:tc>
                <a:tc>
                  <a:txBody>
                    <a:bodyPr/>
                    <a:lstStyle/>
                    <a:p>
                      <a:r>
                        <a:rPr lang="en-US" sz="2000" dirty="0" smtClean="0"/>
                        <a:t>$200 million (initial)</a:t>
                      </a:r>
                      <a:endParaRPr lang="en-US" sz="2000" dirty="0"/>
                    </a:p>
                  </a:txBody>
                  <a:tcPr/>
                </a:tc>
              </a:tr>
            </a:tbl>
          </a:graphicData>
        </a:graphic>
      </p:graphicFrame>
      <p:sp>
        <p:nvSpPr>
          <p:cNvPr id="5" name="Slide Number Placeholder 4"/>
          <p:cNvSpPr>
            <a:spLocks noGrp="1"/>
          </p:cNvSpPr>
          <p:nvPr>
            <p:ph type="sldNum" sz="quarter" idx="12"/>
          </p:nvPr>
        </p:nvSpPr>
        <p:spPr/>
        <p:txBody>
          <a:bodyPr/>
          <a:lstStyle/>
          <a:p>
            <a:fld id="{6570DC4D-6DFF-6349-9C7E-7DEA8C07334E}" type="slidenum">
              <a:rPr lang="en-US" smtClean="0"/>
              <a:t>8</a:t>
            </a:fld>
            <a:endParaRPr lang="en-US"/>
          </a:p>
        </p:txBody>
      </p:sp>
      <p:sp>
        <p:nvSpPr>
          <p:cNvPr id="8" name="TextBox 7"/>
          <p:cNvSpPr txBox="1"/>
          <p:nvPr/>
        </p:nvSpPr>
        <p:spPr>
          <a:xfrm>
            <a:off x="4002029" y="5930498"/>
            <a:ext cx="4684771" cy="369332"/>
          </a:xfrm>
          <a:prstGeom prst="rect">
            <a:avLst/>
          </a:prstGeom>
          <a:noFill/>
        </p:spPr>
        <p:txBody>
          <a:bodyPr wrap="none" rtlCol="0">
            <a:spAutoFit/>
          </a:bodyPr>
          <a:lstStyle/>
          <a:p>
            <a:r>
              <a:rPr lang="en-US" dirty="0" smtClean="0"/>
              <a:t>(</a:t>
            </a:r>
            <a:r>
              <a:rPr lang="en-US" dirty="0" err="1" smtClean="0"/>
              <a:t>Poynter</a:t>
            </a:r>
            <a:r>
              <a:rPr lang="en-US" dirty="0" smtClean="0"/>
              <a:t> TED Talk, 2009; Cohen &amp; </a:t>
            </a:r>
            <a:r>
              <a:rPr lang="en-US" dirty="0" err="1" smtClean="0"/>
              <a:t>Tilman</a:t>
            </a:r>
            <a:r>
              <a:rPr lang="en-US" dirty="0" smtClean="0"/>
              <a:t>, 1996)</a:t>
            </a:r>
            <a:endParaRPr lang="en-US" dirty="0"/>
          </a:p>
        </p:txBody>
      </p:sp>
    </p:spTree>
    <p:extLst>
      <p:ext uri="{BB962C8B-B14F-4D97-AF65-F5344CB8AC3E}">
        <p14:creationId xmlns:p14="http://schemas.microsoft.com/office/powerpoint/2010/main" val="51913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pine_plantation2.jpg"/>
          <p:cNvPicPr>
            <a:picLocks noGrp="1" noChangeAspect="1"/>
          </p:cNvPicPr>
          <p:nvPr>
            <p:ph/>
          </p:nvPr>
        </p:nvPicPr>
        <p:blipFill>
          <a:blip r:embed="rId2" cstate="email">
            <a:extLst>
              <a:ext uri="{28A0092B-C50C-407E-A947-70E740481C1C}">
                <a14:useLocalDpi xmlns:a14="http://schemas.microsoft.com/office/drawing/2010/main"/>
              </a:ext>
            </a:extLst>
          </a:blip>
          <a:srcRect/>
          <a:stretch>
            <a:fillRect/>
          </a:stretch>
        </p:blipFill>
        <p:spPr>
          <a:xfrm>
            <a:off x="-199919" y="0"/>
            <a:ext cx="9715500" cy="6858000"/>
          </a:xfrm>
        </p:spPr>
      </p:pic>
      <p:sp>
        <p:nvSpPr>
          <p:cNvPr id="5" name="TextBox 4"/>
          <p:cNvSpPr txBox="1"/>
          <p:nvPr/>
        </p:nvSpPr>
        <p:spPr>
          <a:xfrm>
            <a:off x="1567767" y="2304947"/>
            <a:ext cx="6350778" cy="7694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400" dirty="0" smtClean="0"/>
              <a:t>Part II - Ecosystem Services</a:t>
            </a:r>
            <a:endParaRPr lang="en-US" sz="4400" dirty="0"/>
          </a:p>
        </p:txBody>
      </p:sp>
      <p:sp>
        <p:nvSpPr>
          <p:cNvPr id="3" name="Slide Number Placeholder 2"/>
          <p:cNvSpPr>
            <a:spLocks noGrp="1"/>
          </p:cNvSpPr>
          <p:nvPr>
            <p:ph type="sldNum" sz="quarter" idx="12"/>
          </p:nvPr>
        </p:nvSpPr>
        <p:spPr/>
        <p:txBody>
          <a:bodyPr/>
          <a:lstStyle/>
          <a:p>
            <a:pPr>
              <a:defRPr/>
            </a:pPr>
            <a:fld id="{28CBF796-1116-1A4B-8EB0-9F12A05FAA2C}" type="slidenum">
              <a:rPr lang="en-US" smtClean="0"/>
              <a:pPr>
                <a:defRPr/>
              </a:pPr>
              <a:t>9</a:t>
            </a:fld>
            <a:endParaRPr lang="en-US"/>
          </a:p>
        </p:txBody>
      </p:sp>
    </p:spTree>
    <p:extLst>
      <p:ext uri="{BB962C8B-B14F-4D97-AF65-F5344CB8AC3E}">
        <p14:creationId xmlns:p14="http://schemas.microsoft.com/office/powerpoint/2010/main" val="1147312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6|1.4|1|1|0.5|1.5|0.3"/>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ags/tag3.xml><?xml version="1.0" encoding="utf-8"?>
<p:tagLst xmlns:a="http://schemas.openxmlformats.org/drawingml/2006/main" xmlns:r="http://schemas.openxmlformats.org/officeDocument/2006/relationships" xmlns:p="http://schemas.openxmlformats.org/presentationml/2006/main">
  <p:tag name="TIMING" val="|3.9|9.2|0.4|8.7|0.6|9.9|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19275</TotalTime>
  <Words>662</Words>
  <Application>Microsoft Office PowerPoint</Application>
  <PresentationFormat>On-screen Show (4:3)</PresentationFormat>
  <Paragraphs>151</Paragraphs>
  <Slides>19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Document</vt:lpstr>
      <vt:lpstr>Why Can’t We Build a Biosphere?</vt:lpstr>
      <vt:lpstr>PowerPoint Presentation</vt:lpstr>
      <vt:lpstr>PowerPoint Presentation</vt:lpstr>
      <vt:lpstr>Discussion Question 1 What would you need to build a biosphere?</vt:lpstr>
      <vt:lpstr>PowerPoint Presentation</vt:lpstr>
      <vt:lpstr>Discussion Question 2 What kinds of organisms would you select for  your biosphere?</vt:lpstr>
      <vt:lpstr>PowerPoint Presentation</vt:lpstr>
      <vt:lpstr>Comparison of Biosphere 1 and 2</vt:lpstr>
      <vt:lpstr>PowerPoint Presentation</vt:lpstr>
      <vt:lpstr>PowerPoint Presentation</vt:lpstr>
      <vt:lpstr>PowerPoint Presentation</vt:lpstr>
      <vt:lpstr>Discussion Question 4 What ecosystem services of Biosphere 1 must be recreated in Biosphere 2?</vt:lpstr>
      <vt:lpstr>PowerPoint Presentation</vt:lpstr>
      <vt:lpstr>PowerPoint Presentation</vt:lpstr>
      <vt:lpstr>Ecological Footprint</vt:lpstr>
      <vt:lpstr>PowerPoint Presentation</vt:lpstr>
      <vt:lpstr>Number of Earths Required to Sustain Humanity</vt:lpstr>
      <vt:lpstr>Discussion Question 5 How can the overreach of an individual’s ecological footprint inform us about the ecosystem services required by Biosphere 2? Why did Biosphere 2 fail?</vt:lpstr>
      <vt:lpstr>(Cohen, J.E. &amp; D. Tilman, 1996)</vt:lpstr>
    </vt:vector>
  </TitlesOfParts>
  <Company>Elon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Gallucci</dc:creator>
  <cp:lastModifiedBy>Ky</cp:lastModifiedBy>
  <cp:revision>77</cp:revision>
  <dcterms:created xsi:type="dcterms:W3CDTF">2016-05-12T22:56:05Z</dcterms:created>
  <dcterms:modified xsi:type="dcterms:W3CDTF">2017-09-21T15:18:55Z</dcterms:modified>
</cp:coreProperties>
</file>