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35"/>
  </p:notesMasterIdLst>
  <p:sldIdLst>
    <p:sldId id="258" r:id="rId2"/>
    <p:sldId id="274" r:id="rId3"/>
    <p:sldId id="257" r:id="rId4"/>
    <p:sldId id="260" r:id="rId5"/>
    <p:sldId id="278" r:id="rId6"/>
    <p:sldId id="261" r:id="rId7"/>
    <p:sldId id="262" r:id="rId8"/>
    <p:sldId id="263" r:id="rId9"/>
    <p:sldId id="273" r:id="rId10"/>
    <p:sldId id="289" r:id="rId11"/>
    <p:sldId id="290" r:id="rId12"/>
    <p:sldId id="291" r:id="rId13"/>
    <p:sldId id="281" r:id="rId14"/>
    <p:sldId id="264" r:id="rId15"/>
    <p:sldId id="265" r:id="rId16"/>
    <p:sldId id="279" r:id="rId17"/>
    <p:sldId id="280" r:id="rId18"/>
    <p:sldId id="266" r:id="rId19"/>
    <p:sldId id="267" r:id="rId20"/>
    <p:sldId id="275" r:id="rId21"/>
    <p:sldId id="285" r:id="rId22"/>
    <p:sldId id="286" r:id="rId23"/>
    <p:sldId id="284" r:id="rId24"/>
    <p:sldId id="269" r:id="rId25"/>
    <p:sldId id="268" r:id="rId26"/>
    <p:sldId id="270" r:id="rId27"/>
    <p:sldId id="271" r:id="rId28"/>
    <p:sldId id="276" r:id="rId29"/>
    <p:sldId id="287" r:id="rId30"/>
    <p:sldId id="288" r:id="rId31"/>
    <p:sldId id="272" r:id="rId32"/>
    <p:sldId id="277" r:id="rId33"/>
    <p:sldId id="29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CCEC01-817A-4609-BF38-E8099DFBE5EA}" v="44" dt="2026-02-04T22:07:20.9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8" autoAdjust="0"/>
    <p:restoredTop sz="83137" autoAdjust="0"/>
  </p:normalViewPr>
  <p:slideViewPr>
    <p:cSldViewPr snapToGrid="0">
      <p:cViewPr varScale="1">
        <p:scale>
          <a:sx n="50" d="100"/>
          <a:sy n="50" d="100"/>
        </p:scale>
        <p:origin x="124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 Herreid" userId="89c5ceb6862fbc66" providerId="LiveId" clId="{1B880350-001F-42CD-8660-6D7DCBE5276A}"/>
    <pc:docChg chg="undo custSel modSld modMainMaster">
      <pc:chgData name="Ky Herreid" userId="89c5ceb6862fbc66" providerId="LiveId" clId="{1B880350-001F-42CD-8660-6D7DCBE5276A}" dt="2026-02-09T17:59:56.165" v="1212" actId="255"/>
      <pc:docMkLst>
        <pc:docMk/>
      </pc:docMkLst>
      <pc:sldChg chg="modSp mod">
        <pc:chgData name="Ky Herreid" userId="89c5ceb6862fbc66" providerId="LiveId" clId="{1B880350-001F-42CD-8660-6D7DCBE5276A}" dt="2026-02-03T20:20:52.409" v="1103" actId="20577"/>
        <pc:sldMkLst>
          <pc:docMk/>
          <pc:sldMk cId="1654255301" sldId="257"/>
        </pc:sldMkLst>
        <pc:spChg chg="mod">
          <ac:chgData name="Ky Herreid" userId="89c5ceb6862fbc66" providerId="LiveId" clId="{1B880350-001F-42CD-8660-6D7DCBE5276A}" dt="2026-01-30T23:10:08.540" v="429"/>
          <ac:spMkLst>
            <pc:docMk/>
            <pc:sldMk cId="1654255301" sldId="257"/>
            <ac:spMk id="2" creationId="{BD50B76D-3B88-3862-ADE6-CCE03884A6B4}"/>
          </ac:spMkLst>
        </pc:spChg>
        <pc:spChg chg="mod">
          <ac:chgData name="Ky Herreid" userId="89c5ceb6862fbc66" providerId="LiveId" clId="{1B880350-001F-42CD-8660-6D7DCBE5276A}" dt="2026-02-03T20:20:52.409" v="1103" actId="20577"/>
          <ac:spMkLst>
            <pc:docMk/>
            <pc:sldMk cId="1654255301" sldId="257"/>
            <ac:spMk id="13" creationId="{00000000-0000-0000-0000-000000000000}"/>
          </ac:spMkLst>
        </pc:spChg>
        <pc:spChg chg="mod">
          <ac:chgData name="Ky Herreid" userId="89c5ceb6862fbc66" providerId="LiveId" clId="{1B880350-001F-42CD-8660-6D7DCBE5276A}" dt="2026-02-03T20:01:13.025" v="651"/>
          <ac:spMkLst>
            <pc:docMk/>
            <pc:sldMk cId="1654255301" sldId="257"/>
            <ac:spMk id="14" creationId="{00000000-0000-0000-0000-000000000000}"/>
          </ac:spMkLst>
        </pc:spChg>
      </pc:sldChg>
      <pc:sldChg chg="addSp delSp modSp mod modNotesTx">
        <pc:chgData name="Ky Herreid" userId="89c5ceb6862fbc66" providerId="LiveId" clId="{1B880350-001F-42CD-8660-6D7DCBE5276A}" dt="2026-02-09T17:59:56.165" v="1212" actId="255"/>
        <pc:sldMkLst>
          <pc:docMk/>
          <pc:sldMk cId="3137339346" sldId="258"/>
        </pc:sldMkLst>
        <pc:spChg chg="add mod">
          <ac:chgData name="Ky Herreid" userId="89c5ceb6862fbc66" providerId="LiveId" clId="{1B880350-001F-42CD-8660-6D7DCBE5276A}" dt="2026-01-30T23:21:14.396" v="504"/>
          <ac:spMkLst>
            <pc:docMk/>
            <pc:sldMk cId="3137339346" sldId="258"/>
            <ac:spMk id="2" creationId="{AC032892-F22E-C513-603A-FF9544679659}"/>
          </ac:spMkLst>
        </pc:spChg>
        <pc:spChg chg="add mod">
          <ac:chgData name="Ky Herreid" userId="89c5ceb6862fbc66" providerId="LiveId" clId="{1B880350-001F-42CD-8660-6D7DCBE5276A}" dt="2026-02-09T17:59:56.165" v="1212" actId="255"/>
          <ac:spMkLst>
            <pc:docMk/>
            <pc:sldMk cId="3137339346" sldId="258"/>
            <ac:spMk id="4" creationId="{B6AA3D88-6C4E-4E7A-1D9D-1A2994851677}"/>
          </ac:spMkLst>
        </pc:spChg>
        <pc:spChg chg="add mod">
          <ac:chgData name="Ky Herreid" userId="89c5ceb6862fbc66" providerId="LiveId" clId="{1B880350-001F-42CD-8660-6D7DCBE5276A}" dt="2026-02-03T20:19:16.078" v="1101" actId="2085"/>
          <ac:spMkLst>
            <pc:docMk/>
            <pc:sldMk cId="3137339346" sldId="258"/>
            <ac:spMk id="13" creationId="{5D4D1247-0524-3F6B-BE4C-62A70D33168D}"/>
          </ac:spMkLst>
        </pc:spChg>
        <pc:picChg chg="add mod ord">
          <ac:chgData name="Ky Herreid" userId="89c5ceb6862fbc66" providerId="LiveId" clId="{1B880350-001F-42CD-8660-6D7DCBE5276A}" dt="2026-02-01T21:17:54.217" v="618" actId="167"/>
          <ac:picMkLst>
            <pc:docMk/>
            <pc:sldMk cId="3137339346" sldId="258"/>
            <ac:picMk id="6" creationId="{A2F40E22-9DE1-167D-C276-2C63C8D98BE8}"/>
          </ac:picMkLst>
        </pc:picChg>
      </pc:sldChg>
      <pc:sldChg chg="modSp mod">
        <pc:chgData name="Ky Herreid" userId="89c5ceb6862fbc66" providerId="LiveId" clId="{1B880350-001F-42CD-8660-6D7DCBE5276A}" dt="2026-02-03T20:22:50.586" v="1111" actId="20577"/>
        <pc:sldMkLst>
          <pc:docMk/>
          <pc:sldMk cId="1495448534" sldId="260"/>
        </pc:sldMkLst>
        <pc:spChg chg="mod">
          <ac:chgData name="Ky Herreid" userId="89c5ceb6862fbc66" providerId="LiveId" clId="{1B880350-001F-42CD-8660-6D7DCBE5276A}" dt="2026-02-03T20:20:41.148" v="1102" actId="113"/>
          <ac:spMkLst>
            <pc:docMk/>
            <pc:sldMk cId="1495448534" sldId="260"/>
            <ac:spMk id="2" creationId="{AC71BC91-0828-4D3D-A990-5C6E52A5B434}"/>
          </ac:spMkLst>
        </pc:spChg>
        <pc:spChg chg="mod">
          <ac:chgData name="Ky Herreid" userId="89c5ceb6862fbc66" providerId="LiveId" clId="{1B880350-001F-42CD-8660-6D7DCBE5276A}" dt="2026-02-03T20:22:50.586" v="1111" actId="20577"/>
          <ac:spMkLst>
            <pc:docMk/>
            <pc:sldMk cId="1495448534" sldId="260"/>
            <ac:spMk id="3" creationId="{A8CCB17F-26A6-49B6-A9A0-938A09BC3576}"/>
          </ac:spMkLst>
        </pc:spChg>
        <pc:spChg chg="mod">
          <ac:chgData name="Ky Herreid" userId="89c5ceb6862fbc66" providerId="LiveId" clId="{1B880350-001F-42CD-8660-6D7DCBE5276A}" dt="2026-01-30T23:10:08.540" v="429"/>
          <ac:spMkLst>
            <pc:docMk/>
            <pc:sldMk cId="1495448534" sldId="260"/>
            <ac:spMk id="4" creationId="{68620CC7-59F9-1017-4B6A-76CA6807BBA4}"/>
          </ac:spMkLst>
        </pc:spChg>
      </pc:sldChg>
      <pc:sldChg chg="modSp mod">
        <pc:chgData name="Ky Herreid" userId="89c5ceb6862fbc66" providerId="LiveId" clId="{1B880350-001F-42CD-8660-6D7DCBE5276A}" dt="2026-02-03T20:07:31.436" v="913" actId="255"/>
        <pc:sldMkLst>
          <pc:docMk/>
          <pc:sldMk cId="536256659" sldId="261"/>
        </pc:sldMkLst>
        <pc:spChg chg="mod">
          <ac:chgData name="Ky Herreid" userId="89c5ceb6862fbc66" providerId="LiveId" clId="{1B880350-001F-42CD-8660-6D7DCBE5276A}" dt="2026-02-03T20:07:31.436" v="913" actId="255"/>
          <ac:spMkLst>
            <pc:docMk/>
            <pc:sldMk cId="536256659" sldId="261"/>
            <ac:spMk id="2" creationId="{09A2D9EA-B10B-45C9-9393-2B6F49C77E88}"/>
          </ac:spMkLst>
        </pc:spChg>
        <pc:spChg chg="mod">
          <ac:chgData name="Ky Herreid" userId="89c5ceb6862fbc66" providerId="LiveId" clId="{1B880350-001F-42CD-8660-6D7DCBE5276A}" dt="2026-02-03T20:01:13.025" v="651"/>
          <ac:spMkLst>
            <pc:docMk/>
            <pc:sldMk cId="536256659" sldId="261"/>
            <ac:spMk id="3" creationId="{11C6B7C0-C14B-4FBB-9F68-303E525C4505}"/>
          </ac:spMkLst>
        </pc:spChg>
        <pc:spChg chg="mod">
          <ac:chgData name="Ky Herreid" userId="89c5ceb6862fbc66" providerId="LiveId" clId="{1B880350-001F-42CD-8660-6D7DCBE5276A}" dt="2026-01-30T23:10:08.540" v="429"/>
          <ac:spMkLst>
            <pc:docMk/>
            <pc:sldMk cId="536256659" sldId="261"/>
            <ac:spMk id="4" creationId="{FEBC0334-63A3-D3BC-E66A-62F891D61088}"/>
          </ac:spMkLst>
        </pc:spChg>
      </pc:sldChg>
      <pc:sldChg chg="modSp mod">
        <pc:chgData name="Ky Herreid" userId="89c5ceb6862fbc66" providerId="LiveId" clId="{1B880350-001F-42CD-8660-6D7DCBE5276A}" dt="2026-02-03T20:09:12.586" v="916" actId="20577"/>
        <pc:sldMkLst>
          <pc:docMk/>
          <pc:sldMk cId="1518401951" sldId="262"/>
        </pc:sldMkLst>
        <pc:spChg chg="mod">
          <ac:chgData name="Ky Herreid" userId="89c5ceb6862fbc66" providerId="LiveId" clId="{1B880350-001F-42CD-8660-6D7DCBE5276A}" dt="2026-02-03T20:09:12.586" v="916" actId="20577"/>
          <ac:spMkLst>
            <pc:docMk/>
            <pc:sldMk cId="1518401951" sldId="262"/>
            <ac:spMk id="2" creationId="{93E74460-CE8C-48DD-8645-9E4B842AFD0B}"/>
          </ac:spMkLst>
        </pc:spChg>
        <pc:spChg chg="mod">
          <ac:chgData name="Ky Herreid" userId="89c5ceb6862fbc66" providerId="LiveId" clId="{1B880350-001F-42CD-8660-6D7DCBE5276A}" dt="2026-01-30T23:10:08.540" v="429"/>
          <ac:spMkLst>
            <pc:docMk/>
            <pc:sldMk cId="1518401951" sldId="262"/>
            <ac:spMk id="6" creationId="{679E50DA-5EAA-11C0-203F-94D64D7594E0}"/>
          </ac:spMkLst>
        </pc:spChg>
      </pc:sldChg>
      <pc:sldChg chg="modSp mod">
        <pc:chgData name="Ky Herreid" userId="89c5ceb6862fbc66" providerId="LiveId" clId="{1B880350-001F-42CD-8660-6D7DCBE5276A}" dt="2026-02-03T20:09:40.017" v="923" actId="20577"/>
        <pc:sldMkLst>
          <pc:docMk/>
          <pc:sldMk cId="3066802215" sldId="263"/>
        </pc:sldMkLst>
        <pc:spChg chg="mod">
          <ac:chgData name="Ky Herreid" userId="89c5ceb6862fbc66" providerId="LiveId" clId="{1B880350-001F-42CD-8660-6D7DCBE5276A}" dt="2026-02-03T20:09:40.017" v="923" actId="20577"/>
          <ac:spMkLst>
            <pc:docMk/>
            <pc:sldMk cId="3066802215" sldId="263"/>
            <ac:spMk id="2" creationId="{1C191CA1-3563-450A-A93D-19DCF69C0FAD}"/>
          </ac:spMkLst>
        </pc:spChg>
        <pc:spChg chg="mod">
          <ac:chgData name="Ky Herreid" userId="89c5ceb6862fbc66" providerId="LiveId" clId="{1B880350-001F-42CD-8660-6D7DCBE5276A}" dt="2026-01-30T23:10:08.540" v="429"/>
          <ac:spMkLst>
            <pc:docMk/>
            <pc:sldMk cId="3066802215" sldId="263"/>
            <ac:spMk id="3" creationId="{3196F107-E1AC-ADDC-2E72-719645CA902D}"/>
          </ac:spMkLst>
        </pc:spChg>
      </pc:sldChg>
      <pc:sldChg chg="addSp modSp mod">
        <pc:chgData name="Ky Herreid" userId="89c5ceb6862fbc66" providerId="LiveId" clId="{1B880350-001F-42CD-8660-6D7DCBE5276A}" dt="2026-02-03T20:26:59.211" v="1119"/>
        <pc:sldMkLst>
          <pc:docMk/>
          <pc:sldMk cId="903670023" sldId="264"/>
        </pc:sldMkLst>
        <pc:spChg chg="mod">
          <ac:chgData name="Ky Herreid" userId="89c5ceb6862fbc66" providerId="LiveId" clId="{1B880350-001F-42CD-8660-6D7DCBE5276A}" dt="2026-02-03T20:24:54.833" v="1114" actId="20577"/>
          <ac:spMkLst>
            <pc:docMk/>
            <pc:sldMk cId="903670023" sldId="264"/>
            <ac:spMk id="2" creationId="{70A9C715-7F6F-4FA0-9C8E-DF40305B1F92}"/>
          </ac:spMkLst>
        </pc:spChg>
        <pc:spChg chg="mod">
          <ac:chgData name="Ky Herreid" userId="89c5ceb6862fbc66" providerId="LiveId" clId="{1B880350-001F-42CD-8660-6D7DCBE5276A}" dt="2026-02-03T20:11:07.993" v="968" actId="1076"/>
          <ac:spMkLst>
            <pc:docMk/>
            <pc:sldMk cId="903670023" sldId="264"/>
            <ac:spMk id="4" creationId="{A3094CA1-A85C-4A95-9387-D4770A9CE13F}"/>
          </ac:spMkLst>
        </pc:spChg>
        <pc:spChg chg="add mod">
          <ac:chgData name="Ky Herreid" userId="89c5ceb6862fbc66" providerId="LiveId" clId="{1B880350-001F-42CD-8660-6D7DCBE5276A}" dt="2026-02-03T20:26:59.211" v="1119"/>
          <ac:spMkLst>
            <pc:docMk/>
            <pc:sldMk cId="903670023" sldId="264"/>
            <ac:spMk id="5" creationId="{10BB09B9-148B-A3BD-45BC-008E6F079FCC}"/>
          </ac:spMkLst>
        </pc:spChg>
      </pc:sldChg>
      <pc:sldChg chg="modSp mod">
        <pc:chgData name="Ky Herreid" userId="89c5ceb6862fbc66" providerId="LiveId" clId="{1B880350-001F-42CD-8660-6D7DCBE5276A}" dt="2026-02-03T20:11:54.203" v="1010" actId="20577"/>
        <pc:sldMkLst>
          <pc:docMk/>
          <pc:sldMk cId="2956204253" sldId="265"/>
        </pc:sldMkLst>
        <pc:spChg chg="mod">
          <ac:chgData name="Ky Herreid" userId="89c5ceb6862fbc66" providerId="LiveId" clId="{1B880350-001F-42CD-8660-6D7DCBE5276A}" dt="2026-02-03T20:11:54.203" v="1010" actId="20577"/>
          <ac:spMkLst>
            <pc:docMk/>
            <pc:sldMk cId="2956204253" sldId="265"/>
            <ac:spMk id="2" creationId="{4789A3EF-5E8C-49D8-BFA8-846EF4B44AC7}"/>
          </ac:spMkLst>
        </pc:spChg>
        <pc:spChg chg="mod">
          <ac:chgData name="Ky Herreid" userId="89c5ceb6862fbc66" providerId="LiveId" clId="{1B880350-001F-42CD-8660-6D7DCBE5276A}" dt="2026-02-03T20:11:42.199" v="994" actId="1037"/>
          <ac:spMkLst>
            <pc:docMk/>
            <pc:sldMk cId="2956204253" sldId="265"/>
            <ac:spMk id="3" creationId="{8C2956A6-BB0C-4302-9874-0C96FCD45C38}"/>
          </ac:spMkLst>
        </pc:spChg>
        <pc:spChg chg="mod">
          <ac:chgData name="Ky Herreid" userId="89c5ceb6862fbc66" providerId="LiveId" clId="{1B880350-001F-42CD-8660-6D7DCBE5276A}" dt="2026-02-03T20:11:46.468" v="995" actId="1076"/>
          <ac:spMkLst>
            <pc:docMk/>
            <pc:sldMk cId="2956204253" sldId="265"/>
            <ac:spMk id="4" creationId="{5F407C84-FA3F-E6AF-F9B2-2D35DC4B2C19}"/>
          </ac:spMkLst>
        </pc:spChg>
        <pc:spChg chg="mod">
          <ac:chgData name="Ky Herreid" userId="89c5ceb6862fbc66" providerId="LiveId" clId="{1B880350-001F-42CD-8660-6D7DCBE5276A}" dt="2026-01-30T23:10:08.540" v="429"/>
          <ac:spMkLst>
            <pc:docMk/>
            <pc:sldMk cId="2956204253" sldId="265"/>
            <ac:spMk id="5" creationId="{C8D7BF53-A4D1-F6CD-3F5A-B4C0A71291D9}"/>
          </ac:spMkLst>
        </pc:spChg>
        <pc:picChg chg="mod">
          <ac:chgData name="Ky Herreid" userId="89c5ceb6862fbc66" providerId="LiveId" clId="{1B880350-001F-42CD-8660-6D7DCBE5276A}" dt="2026-02-03T20:11:48.985" v="1009" actId="1036"/>
          <ac:picMkLst>
            <pc:docMk/>
            <pc:sldMk cId="2956204253" sldId="265"/>
            <ac:picMk id="1026" creationId="{B65CC488-2DEC-E576-018A-6EB166EBAC33}"/>
          </ac:picMkLst>
        </pc:picChg>
      </pc:sldChg>
      <pc:sldChg chg="modSp mod modAnim">
        <pc:chgData name="Ky Herreid" userId="89c5ceb6862fbc66" providerId="LiveId" clId="{1B880350-001F-42CD-8660-6D7DCBE5276A}" dt="2026-02-03T20:28:26.839" v="1128" actId="20577"/>
        <pc:sldMkLst>
          <pc:docMk/>
          <pc:sldMk cId="2440692052" sldId="266"/>
        </pc:sldMkLst>
        <pc:spChg chg="mod">
          <ac:chgData name="Ky Herreid" userId="89c5ceb6862fbc66" providerId="LiveId" clId="{1B880350-001F-42CD-8660-6D7DCBE5276A}" dt="2026-02-03T20:28:26.839" v="1128" actId="20577"/>
          <ac:spMkLst>
            <pc:docMk/>
            <pc:sldMk cId="2440692052" sldId="266"/>
            <ac:spMk id="2" creationId="{E2C03AA0-5BAC-419A-AF3F-0465FE6B146E}"/>
          </ac:spMkLst>
        </pc:spChg>
        <pc:spChg chg="mod">
          <ac:chgData name="Ky Herreid" userId="89c5ceb6862fbc66" providerId="LiveId" clId="{1B880350-001F-42CD-8660-6D7DCBE5276A}" dt="2026-02-03T20:28:09.109" v="1124" actId="1076"/>
          <ac:spMkLst>
            <pc:docMk/>
            <pc:sldMk cId="2440692052" sldId="266"/>
            <ac:spMk id="3" creationId="{CEE8911E-BA1E-4BAA-960F-4FD23AD13001}"/>
          </ac:spMkLst>
        </pc:spChg>
        <pc:spChg chg="mod">
          <ac:chgData name="Ky Herreid" userId="89c5ceb6862fbc66" providerId="LiveId" clId="{1B880350-001F-42CD-8660-6D7DCBE5276A}" dt="2026-01-30T23:10:08.540" v="429"/>
          <ac:spMkLst>
            <pc:docMk/>
            <pc:sldMk cId="2440692052" sldId="266"/>
            <ac:spMk id="4" creationId="{C4CE4858-E2F2-9E48-AC21-3D539F0800D8}"/>
          </ac:spMkLst>
        </pc:spChg>
      </pc:sldChg>
      <pc:sldChg chg="modSp mod modNotes">
        <pc:chgData name="Ky Herreid" userId="89c5ceb6862fbc66" providerId="LiveId" clId="{1B880350-001F-42CD-8660-6D7DCBE5276A}" dt="2026-02-03T20:28:25.899" v="1127" actId="20577"/>
        <pc:sldMkLst>
          <pc:docMk/>
          <pc:sldMk cId="3772654288" sldId="267"/>
        </pc:sldMkLst>
        <pc:spChg chg="mod">
          <ac:chgData name="Ky Herreid" userId="89c5ceb6862fbc66" providerId="LiveId" clId="{1B880350-001F-42CD-8660-6D7DCBE5276A}" dt="2026-02-03T20:28:25.899" v="1127" actId="20577"/>
          <ac:spMkLst>
            <pc:docMk/>
            <pc:sldMk cId="3772654288" sldId="267"/>
            <ac:spMk id="2" creationId="{F16DC00B-1D5A-4821-809B-6A946FC57D15}"/>
          </ac:spMkLst>
        </pc:spChg>
        <pc:spChg chg="mod">
          <ac:chgData name="Ky Herreid" userId="89c5ceb6862fbc66" providerId="LiveId" clId="{1B880350-001F-42CD-8660-6D7DCBE5276A}" dt="2026-02-03T20:01:13.025" v="651"/>
          <ac:spMkLst>
            <pc:docMk/>
            <pc:sldMk cId="3772654288" sldId="267"/>
            <ac:spMk id="3" creationId="{D842336A-4D17-42A7-A8EB-4AE68E67893A}"/>
          </ac:spMkLst>
        </pc:spChg>
        <pc:spChg chg="mod">
          <ac:chgData name="Ky Herreid" userId="89c5ceb6862fbc66" providerId="LiveId" clId="{1B880350-001F-42CD-8660-6D7DCBE5276A}" dt="2026-01-30T23:10:08.540" v="429"/>
          <ac:spMkLst>
            <pc:docMk/>
            <pc:sldMk cId="3772654288" sldId="267"/>
            <ac:spMk id="4" creationId="{CECD6B3F-AF97-FA42-41F9-F9A04406EE3E}"/>
          </ac:spMkLst>
        </pc:spChg>
      </pc:sldChg>
      <pc:sldChg chg="modSp mod">
        <pc:chgData name="Ky Herreid" userId="89c5ceb6862fbc66" providerId="LiveId" clId="{1B880350-001F-42CD-8660-6D7DCBE5276A}" dt="2026-02-03T20:15:43.474" v="1061" actId="255"/>
        <pc:sldMkLst>
          <pc:docMk/>
          <pc:sldMk cId="3510529495" sldId="268"/>
        </pc:sldMkLst>
        <pc:spChg chg="mod">
          <ac:chgData name="Ky Herreid" userId="89c5ceb6862fbc66" providerId="LiveId" clId="{1B880350-001F-42CD-8660-6D7DCBE5276A}" dt="2026-02-03T20:15:43.474" v="1061" actId="255"/>
          <ac:spMkLst>
            <pc:docMk/>
            <pc:sldMk cId="3510529495" sldId="268"/>
            <ac:spMk id="2" creationId="{3889A8EE-121A-4515-ADE3-7AAACEEDBCC8}"/>
          </ac:spMkLst>
        </pc:spChg>
        <pc:spChg chg="mod">
          <ac:chgData name="Ky Herreid" userId="89c5ceb6862fbc66" providerId="LiveId" clId="{1B880350-001F-42CD-8660-6D7DCBE5276A}" dt="2026-02-03T20:01:13.025" v="651"/>
          <ac:spMkLst>
            <pc:docMk/>
            <pc:sldMk cId="3510529495" sldId="268"/>
            <ac:spMk id="3" creationId="{6380D8B3-894B-4185-8C25-1D040BD32B0E}"/>
          </ac:spMkLst>
        </pc:spChg>
        <pc:spChg chg="mod">
          <ac:chgData name="Ky Herreid" userId="89c5ceb6862fbc66" providerId="LiveId" clId="{1B880350-001F-42CD-8660-6D7DCBE5276A}" dt="2026-01-30T23:10:08.540" v="429"/>
          <ac:spMkLst>
            <pc:docMk/>
            <pc:sldMk cId="3510529495" sldId="268"/>
            <ac:spMk id="4" creationId="{7FC46FC1-C1BC-3C8F-7D64-4D1BC1CCD44F}"/>
          </ac:spMkLst>
        </pc:spChg>
      </pc:sldChg>
      <pc:sldChg chg="addSp modSp mod">
        <pc:chgData name="Ky Herreid" userId="89c5ceb6862fbc66" providerId="LiveId" clId="{1B880350-001F-42CD-8660-6D7DCBE5276A}" dt="2026-02-03T20:27:17.439" v="1121"/>
        <pc:sldMkLst>
          <pc:docMk/>
          <pc:sldMk cId="604195663" sldId="269"/>
        </pc:sldMkLst>
        <pc:spChg chg="mod">
          <ac:chgData name="Ky Herreid" userId="89c5ceb6862fbc66" providerId="LiveId" clId="{1B880350-001F-42CD-8660-6D7DCBE5276A}" dt="2026-02-03T20:15:21.400" v="1059" actId="27636"/>
          <ac:spMkLst>
            <pc:docMk/>
            <pc:sldMk cId="604195663" sldId="269"/>
            <ac:spMk id="2" creationId="{C10C54AE-3143-4A02-90CC-AE26E99F1E12}"/>
          </ac:spMkLst>
        </pc:spChg>
        <pc:spChg chg="add mod">
          <ac:chgData name="Ky Herreid" userId="89c5ceb6862fbc66" providerId="LiveId" clId="{1B880350-001F-42CD-8660-6D7DCBE5276A}" dt="2026-02-03T20:27:17.439" v="1121"/>
          <ac:spMkLst>
            <pc:docMk/>
            <pc:sldMk cId="604195663" sldId="269"/>
            <ac:spMk id="3" creationId="{4BD4B7DB-4DE3-215B-0573-50D69D1306AD}"/>
          </ac:spMkLst>
        </pc:spChg>
        <pc:spChg chg="mod">
          <ac:chgData name="Ky Herreid" userId="89c5ceb6862fbc66" providerId="LiveId" clId="{1B880350-001F-42CD-8660-6D7DCBE5276A}" dt="2026-02-03T20:15:29.303" v="1060" actId="255"/>
          <ac:spMkLst>
            <pc:docMk/>
            <pc:sldMk cId="604195663" sldId="269"/>
            <ac:spMk id="4" creationId="{1DB6F5F7-5489-4EFB-8B20-9E881D41E66F}"/>
          </ac:spMkLst>
        </pc:spChg>
      </pc:sldChg>
      <pc:sldChg chg="modSp mod">
        <pc:chgData name="Ky Herreid" userId="89c5ceb6862fbc66" providerId="LiveId" clId="{1B880350-001F-42CD-8660-6D7DCBE5276A}" dt="2026-02-03T20:15:58.676" v="1063" actId="20577"/>
        <pc:sldMkLst>
          <pc:docMk/>
          <pc:sldMk cId="1015153741" sldId="270"/>
        </pc:sldMkLst>
        <pc:spChg chg="mod">
          <ac:chgData name="Ky Herreid" userId="89c5ceb6862fbc66" providerId="LiveId" clId="{1B880350-001F-42CD-8660-6D7DCBE5276A}" dt="2026-02-03T20:15:58.676" v="1063" actId="20577"/>
          <ac:spMkLst>
            <pc:docMk/>
            <pc:sldMk cId="1015153741" sldId="270"/>
            <ac:spMk id="2" creationId="{E49D1D5F-0E69-4D94-AE48-1B8DF1FF827D}"/>
          </ac:spMkLst>
        </pc:spChg>
        <pc:spChg chg="mod">
          <ac:chgData name="Ky Herreid" userId="89c5ceb6862fbc66" providerId="LiveId" clId="{1B880350-001F-42CD-8660-6D7DCBE5276A}" dt="2026-02-03T20:02:41.925" v="729" actId="20577"/>
          <ac:spMkLst>
            <pc:docMk/>
            <pc:sldMk cId="1015153741" sldId="270"/>
            <ac:spMk id="3" creationId="{34A75573-CE73-483C-A269-6BA32E40D39C}"/>
          </ac:spMkLst>
        </pc:spChg>
        <pc:spChg chg="mod">
          <ac:chgData name="Ky Herreid" userId="89c5ceb6862fbc66" providerId="LiveId" clId="{1B880350-001F-42CD-8660-6D7DCBE5276A}" dt="2026-01-30T23:10:08.540" v="429"/>
          <ac:spMkLst>
            <pc:docMk/>
            <pc:sldMk cId="1015153741" sldId="270"/>
            <ac:spMk id="4" creationId="{4A541948-9B2C-CFE7-9291-08D39A8B3365}"/>
          </ac:spMkLst>
        </pc:spChg>
      </pc:sldChg>
      <pc:sldChg chg="modSp mod">
        <pc:chgData name="Ky Herreid" userId="89c5ceb6862fbc66" providerId="LiveId" clId="{1B880350-001F-42CD-8660-6D7DCBE5276A}" dt="2026-02-03T20:28:44.904" v="1136" actId="20577"/>
        <pc:sldMkLst>
          <pc:docMk/>
          <pc:sldMk cId="1495318163" sldId="271"/>
        </pc:sldMkLst>
        <pc:spChg chg="mod">
          <ac:chgData name="Ky Herreid" userId="89c5ceb6862fbc66" providerId="LiveId" clId="{1B880350-001F-42CD-8660-6D7DCBE5276A}" dt="2026-02-03T20:28:44.904" v="1136" actId="20577"/>
          <ac:spMkLst>
            <pc:docMk/>
            <pc:sldMk cId="1495318163" sldId="271"/>
            <ac:spMk id="2" creationId="{CBC97761-B299-4C41-90CC-D2D64F658305}"/>
          </ac:spMkLst>
        </pc:spChg>
        <pc:spChg chg="mod">
          <ac:chgData name="Ky Herreid" userId="89c5ceb6862fbc66" providerId="LiveId" clId="{1B880350-001F-42CD-8660-6D7DCBE5276A}" dt="2026-01-30T23:10:08.540" v="429"/>
          <ac:spMkLst>
            <pc:docMk/>
            <pc:sldMk cId="1495318163" sldId="271"/>
            <ac:spMk id="3" creationId="{3A112687-3039-48FC-AE15-E49F2F1DA28A}"/>
          </ac:spMkLst>
        </pc:spChg>
        <pc:spChg chg="mod">
          <ac:chgData name="Ky Herreid" userId="89c5ceb6862fbc66" providerId="LiveId" clId="{1B880350-001F-42CD-8660-6D7DCBE5276A}" dt="2026-01-30T23:10:08.540" v="429"/>
          <ac:spMkLst>
            <pc:docMk/>
            <pc:sldMk cId="1495318163" sldId="271"/>
            <ac:spMk id="4" creationId="{C1AA9D8B-6CA7-CFFE-D08F-668758FF8DF2}"/>
          </ac:spMkLst>
        </pc:spChg>
      </pc:sldChg>
      <pc:sldChg chg="modSp mod">
        <pc:chgData name="Ky Herreid" userId="89c5ceb6862fbc66" providerId="LiveId" clId="{1B880350-001F-42CD-8660-6D7DCBE5276A}" dt="2026-02-04T22:31:51.309" v="1211" actId="20577"/>
        <pc:sldMkLst>
          <pc:docMk/>
          <pc:sldMk cId="2034942592" sldId="272"/>
        </pc:sldMkLst>
        <pc:spChg chg="mod">
          <ac:chgData name="Ky Herreid" userId="89c5ceb6862fbc66" providerId="LiveId" clId="{1B880350-001F-42CD-8660-6D7DCBE5276A}" dt="2026-02-04T22:31:51.309" v="1211" actId="20577"/>
          <ac:spMkLst>
            <pc:docMk/>
            <pc:sldMk cId="2034942592" sldId="272"/>
            <ac:spMk id="2" creationId="{A516C13A-19DA-47B7-AA8A-620FE73B3999}"/>
          </ac:spMkLst>
        </pc:spChg>
        <pc:spChg chg="mod">
          <ac:chgData name="Ky Herreid" userId="89c5ceb6862fbc66" providerId="LiveId" clId="{1B880350-001F-42CD-8660-6D7DCBE5276A}" dt="2026-02-03T20:17:24.762" v="1076" actId="1076"/>
          <ac:spMkLst>
            <pc:docMk/>
            <pc:sldMk cId="2034942592" sldId="272"/>
            <ac:spMk id="3" creationId="{E632EFA7-3CC9-4835-8771-65A29758293F}"/>
          </ac:spMkLst>
        </pc:spChg>
        <pc:spChg chg="mod">
          <ac:chgData name="Ky Herreid" userId="89c5ceb6862fbc66" providerId="LiveId" clId="{1B880350-001F-42CD-8660-6D7DCBE5276A}" dt="2026-01-30T23:10:08.540" v="429"/>
          <ac:spMkLst>
            <pc:docMk/>
            <pc:sldMk cId="2034942592" sldId="272"/>
            <ac:spMk id="4" creationId="{872B0331-68FE-714D-D0C1-C82EE346444A}"/>
          </ac:spMkLst>
        </pc:spChg>
      </pc:sldChg>
      <pc:sldChg chg="modSp">
        <pc:chgData name="Ky Herreid" userId="89c5ceb6862fbc66" providerId="LiveId" clId="{1B880350-001F-42CD-8660-6D7DCBE5276A}" dt="2026-01-30T23:10:08.540" v="429"/>
        <pc:sldMkLst>
          <pc:docMk/>
          <pc:sldMk cId="2394355973" sldId="273"/>
        </pc:sldMkLst>
        <pc:spChg chg="mod">
          <ac:chgData name="Ky Herreid" userId="89c5ceb6862fbc66" providerId="LiveId" clId="{1B880350-001F-42CD-8660-6D7DCBE5276A}" dt="2026-01-30T23:10:08.540" v="429"/>
          <ac:spMkLst>
            <pc:docMk/>
            <pc:sldMk cId="2394355973" sldId="273"/>
            <ac:spMk id="2" creationId="{6DAB8185-4C47-49CA-965F-1A45B8099A2B}"/>
          </ac:spMkLst>
        </pc:spChg>
        <pc:spChg chg="mod">
          <ac:chgData name="Ky Herreid" userId="89c5ceb6862fbc66" providerId="LiveId" clId="{1B880350-001F-42CD-8660-6D7DCBE5276A}" dt="2026-01-30T23:10:08.540" v="429"/>
          <ac:spMkLst>
            <pc:docMk/>
            <pc:sldMk cId="2394355973" sldId="273"/>
            <ac:spMk id="3" creationId="{C8B55F43-E500-D210-6D8D-00CCD2673137}"/>
          </ac:spMkLst>
        </pc:spChg>
      </pc:sldChg>
      <pc:sldChg chg="modSp mod">
        <pc:chgData name="Ky Herreid" userId="89c5ceb6862fbc66" providerId="LiveId" clId="{1B880350-001F-42CD-8660-6D7DCBE5276A}" dt="2026-02-03T20:05:19.252" v="859" actId="20577"/>
        <pc:sldMkLst>
          <pc:docMk/>
          <pc:sldMk cId="1643821025" sldId="274"/>
        </pc:sldMkLst>
        <pc:spChg chg="mod">
          <ac:chgData name="Ky Herreid" userId="89c5ceb6862fbc66" providerId="LiveId" clId="{1B880350-001F-42CD-8660-6D7DCBE5276A}" dt="2026-02-03T20:05:19.252" v="859" actId="20577"/>
          <ac:spMkLst>
            <pc:docMk/>
            <pc:sldMk cId="1643821025" sldId="274"/>
            <ac:spMk id="2" creationId="{4D6D65DB-92BB-4B82-8BED-1433B46E1B04}"/>
          </ac:spMkLst>
        </pc:spChg>
        <pc:spChg chg="mod">
          <ac:chgData name="Ky Herreid" userId="89c5ceb6862fbc66" providerId="LiveId" clId="{1B880350-001F-42CD-8660-6D7DCBE5276A}" dt="2026-02-03T20:05:13.390" v="858" actId="1076"/>
          <ac:spMkLst>
            <pc:docMk/>
            <pc:sldMk cId="1643821025" sldId="274"/>
            <ac:spMk id="3" creationId="{3311B70D-62E6-4B37-806E-41AE6CB451E2}"/>
          </ac:spMkLst>
        </pc:spChg>
        <pc:spChg chg="mod">
          <ac:chgData name="Ky Herreid" userId="89c5ceb6862fbc66" providerId="LiveId" clId="{1B880350-001F-42CD-8660-6D7DCBE5276A}" dt="2026-01-30T23:10:08.540" v="429"/>
          <ac:spMkLst>
            <pc:docMk/>
            <pc:sldMk cId="1643821025" sldId="274"/>
            <ac:spMk id="4" creationId="{AA16BF37-562D-053E-BE9F-0FC6A75AA2D1}"/>
          </ac:spMkLst>
        </pc:spChg>
      </pc:sldChg>
      <pc:sldChg chg="modSp">
        <pc:chgData name="Ky Herreid" userId="89c5ceb6862fbc66" providerId="LiveId" clId="{1B880350-001F-42CD-8660-6D7DCBE5276A}" dt="2026-01-30T23:10:08.540" v="429"/>
        <pc:sldMkLst>
          <pc:docMk/>
          <pc:sldMk cId="4241086421" sldId="275"/>
        </pc:sldMkLst>
        <pc:spChg chg="mod">
          <ac:chgData name="Ky Herreid" userId="89c5ceb6862fbc66" providerId="LiveId" clId="{1B880350-001F-42CD-8660-6D7DCBE5276A}" dt="2026-01-30T23:10:08.540" v="429"/>
          <ac:spMkLst>
            <pc:docMk/>
            <pc:sldMk cId="4241086421" sldId="275"/>
            <ac:spMk id="2" creationId="{DC411D16-1606-417D-947B-B3B63410F49E}"/>
          </ac:spMkLst>
        </pc:spChg>
        <pc:spChg chg="mod">
          <ac:chgData name="Ky Herreid" userId="89c5ceb6862fbc66" providerId="LiveId" clId="{1B880350-001F-42CD-8660-6D7DCBE5276A}" dt="2026-01-30T23:10:08.540" v="429"/>
          <ac:spMkLst>
            <pc:docMk/>
            <pc:sldMk cId="4241086421" sldId="275"/>
            <ac:spMk id="3" creationId="{BF6BE56C-A57B-2E3D-1DCF-06FBC0F668A0}"/>
          </ac:spMkLst>
        </pc:spChg>
      </pc:sldChg>
      <pc:sldChg chg="modSp">
        <pc:chgData name="Ky Herreid" userId="89c5ceb6862fbc66" providerId="LiveId" clId="{1B880350-001F-42CD-8660-6D7DCBE5276A}" dt="2026-01-30T23:10:08.540" v="429"/>
        <pc:sldMkLst>
          <pc:docMk/>
          <pc:sldMk cId="3943163864" sldId="276"/>
        </pc:sldMkLst>
        <pc:spChg chg="mod">
          <ac:chgData name="Ky Herreid" userId="89c5ceb6862fbc66" providerId="LiveId" clId="{1B880350-001F-42CD-8660-6D7DCBE5276A}" dt="2026-01-30T23:10:08.540" v="429"/>
          <ac:spMkLst>
            <pc:docMk/>
            <pc:sldMk cId="3943163864" sldId="276"/>
            <ac:spMk id="2" creationId="{7B91D5C5-FF1F-47D5-8681-F2FD51CCB3A9}"/>
          </ac:spMkLst>
        </pc:spChg>
        <pc:spChg chg="mod">
          <ac:chgData name="Ky Herreid" userId="89c5ceb6862fbc66" providerId="LiveId" clId="{1B880350-001F-42CD-8660-6D7DCBE5276A}" dt="2026-01-30T23:10:08.540" v="429"/>
          <ac:spMkLst>
            <pc:docMk/>
            <pc:sldMk cId="3943163864" sldId="276"/>
            <ac:spMk id="3" creationId="{D82E93B1-A84C-DEE4-919D-8744A2B42BAB}"/>
          </ac:spMkLst>
        </pc:spChg>
      </pc:sldChg>
      <pc:sldChg chg="modSp mod">
        <pc:chgData name="Ky Herreid" userId="89c5ceb6862fbc66" providerId="LiveId" clId="{1B880350-001F-42CD-8660-6D7DCBE5276A}" dt="2026-02-03T20:17:51.254" v="1081" actId="255"/>
        <pc:sldMkLst>
          <pc:docMk/>
          <pc:sldMk cId="3904455458" sldId="277"/>
        </pc:sldMkLst>
        <pc:spChg chg="mod">
          <ac:chgData name="Ky Herreid" userId="89c5ceb6862fbc66" providerId="LiveId" clId="{1B880350-001F-42CD-8660-6D7DCBE5276A}" dt="2026-02-03T20:17:44.021" v="1080" actId="14100"/>
          <ac:spMkLst>
            <pc:docMk/>
            <pc:sldMk cId="3904455458" sldId="277"/>
            <ac:spMk id="2" creationId="{50E4C27B-082B-4E2B-B6A4-44C91B2AE0B9}"/>
          </ac:spMkLst>
        </pc:spChg>
        <pc:spChg chg="mod">
          <ac:chgData name="Ky Herreid" userId="89c5ceb6862fbc66" providerId="LiveId" clId="{1B880350-001F-42CD-8660-6D7DCBE5276A}" dt="2026-02-03T20:17:51.254" v="1081" actId="255"/>
          <ac:spMkLst>
            <pc:docMk/>
            <pc:sldMk cId="3904455458" sldId="277"/>
            <ac:spMk id="3" creationId="{831AC1D0-D522-4AD5-B1FD-1C89FD3A13AA}"/>
          </ac:spMkLst>
        </pc:spChg>
        <pc:spChg chg="mod">
          <ac:chgData name="Ky Herreid" userId="89c5ceb6862fbc66" providerId="LiveId" clId="{1B880350-001F-42CD-8660-6D7DCBE5276A}" dt="2026-01-30T23:10:08.540" v="429"/>
          <ac:spMkLst>
            <pc:docMk/>
            <pc:sldMk cId="3904455458" sldId="277"/>
            <ac:spMk id="4" creationId="{1ACD9E56-B236-EF5E-2D82-D7CDBFAAE674}"/>
          </ac:spMkLst>
        </pc:spChg>
      </pc:sldChg>
      <pc:sldChg chg="modSp mod">
        <pc:chgData name="Ky Herreid" userId="89c5ceb6862fbc66" providerId="LiveId" clId="{1B880350-001F-42CD-8660-6D7DCBE5276A}" dt="2026-02-03T20:23:07.748" v="1112" actId="113"/>
        <pc:sldMkLst>
          <pc:docMk/>
          <pc:sldMk cId="1377439286" sldId="278"/>
        </pc:sldMkLst>
        <pc:spChg chg="mod">
          <ac:chgData name="Ky Herreid" userId="89c5ceb6862fbc66" providerId="LiveId" clId="{1B880350-001F-42CD-8660-6D7DCBE5276A}" dt="2026-02-03T20:23:07.748" v="1112" actId="113"/>
          <ac:spMkLst>
            <pc:docMk/>
            <pc:sldMk cId="1377439286" sldId="278"/>
            <ac:spMk id="2" creationId="{29EA2CCD-D911-479B-A439-48A289D0F224}"/>
          </ac:spMkLst>
        </pc:spChg>
        <pc:spChg chg="mod">
          <ac:chgData name="Ky Herreid" userId="89c5ceb6862fbc66" providerId="LiveId" clId="{1B880350-001F-42CD-8660-6D7DCBE5276A}" dt="2026-01-30T23:10:08.540" v="429"/>
          <ac:spMkLst>
            <pc:docMk/>
            <pc:sldMk cId="1377439286" sldId="278"/>
            <ac:spMk id="3" creationId="{D5EF7986-C906-4A28-0494-AB76821E1541}"/>
          </ac:spMkLst>
        </pc:spChg>
      </pc:sldChg>
      <pc:sldChg chg="addSp delSp modSp mod">
        <pc:chgData name="Ky Herreid" userId="89c5ceb6862fbc66" providerId="LiveId" clId="{1B880350-001F-42CD-8660-6D7DCBE5276A}" dt="2026-02-03T20:27:47.313" v="1122" actId="20577"/>
        <pc:sldMkLst>
          <pc:docMk/>
          <pc:sldMk cId="563287521" sldId="279"/>
        </pc:sldMkLst>
        <pc:spChg chg="add mod">
          <ac:chgData name="Ky Herreid" userId="89c5ceb6862fbc66" providerId="LiveId" clId="{1B880350-001F-42CD-8660-6D7DCBE5276A}" dt="2026-02-03T20:27:06.660" v="1120"/>
          <ac:spMkLst>
            <pc:docMk/>
            <pc:sldMk cId="563287521" sldId="279"/>
            <ac:spMk id="3" creationId="{CDF958C9-17D6-DBDF-8B9B-861E4CECAE5A}"/>
          </ac:spMkLst>
        </pc:spChg>
        <pc:spChg chg="mod">
          <ac:chgData name="Ky Herreid" userId="89c5ceb6862fbc66" providerId="LiveId" clId="{1B880350-001F-42CD-8660-6D7DCBE5276A}" dt="2026-02-03T20:27:47.313" v="1122" actId="20577"/>
          <ac:spMkLst>
            <pc:docMk/>
            <pc:sldMk cId="563287521" sldId="279"/>
            <ac:spMk id="5" creationId="{9D846A9D-25DC-46F5-A1D6-3FF332688137}"/>
          </ac:spMkLst>
        </pc:spChg>
        <pc:spChg chg="mod">
          <ac:chgData name="Ky Herreid" userId="89c5ceb6862fbc66" providerId="LiveId" clId="{1B880350-001F-42CD-8660-6D7DCBE5276A}" dt="2026-02-03T20:12:30.927" v="1016" actId="255"/>
          <ac:spMkLst>
            <pc:docMk/>
            <pc:sldMk cId="563287521" sldId="279"/>
            <ac:spMk id="6" creationId="{8775871F-9CBE-42A7-8667-C2197C310C1F}"/>
          </ac:spMkLst>
        </pc:spChg>
      </pc:sldChg>
      <pc:sldChg chg="addSp delSp modSp mod">
        <pc:chgData name="Ky Herreid" userId="89c5ceb6862fbc66" providerId="LiveId" clId="{1B880350-001F-42CD-8660-6D7DCBE5276A}" dt="2026-02-04T22:07:57.241" v="1171" actId="20577"/>
        <pc:sldMkLst>
          <pc:docMk/>
          <pc:sldMk cId="1398396010" sldId="280"/>
        </pc:sldMkLst>
        <pc:spChg chg="mod">
          <ac:chgData name="Ky Herreid" userId="89c5ceb6862fbc66" providerId="LiveId" clId="{1B880350-001F-42CD-8660-6D7DCBE5276A}" dt="2026-02-03T20:12:57.239" v="1020" actId="14100"/>
          <ac:spMkLst>
            <pc:docMk/>
            <pc:sldMk cId="1398396010" sldId="280"/>
            <ac:spMk id="2" creationId="{C61CAB7D-5CDF-4C4D-BE53-5D6E09117F35}"/>
          </ac:spMkLst>
        </pc:spChg>
        <pc:spChg chg="mod">
          <ac:chgData name="Ky Herreid" userId="89c5ceb6862fbc66" providerId="LiveId" clId="{1B880350-001F-42CD-8660-6D7DCBE5276A}" dt="2026-01-30T23:10:08.540" v="429"/>
          <ac:spMkLst>
            <pc:docMk/>
            <pc:sldMk cId="1398396010" sldId="280"/>
            <ac:spMk id="4" creationId="{5BAED43F-6F7F-567A-4C2B-BD29D04C1E11}"/>
          </ac:spMkLst>
        </pc:spChg>
        <pc:spChg chg="add mod">
          <ac:chgData name="Ky Herreid" userId="89c5ceb6862fbc66" providerId="LiveId" clId="{1B880350-001F-42CD-8660-6D7DCBE5276A}" dt="2026-02-04T22:07:57.241" v="1171" actId="20577"/>
          <ac:spMkLst>
            <pc:docMk/>
            <pc:sldMk cId="1398396010" sldId="280"/>
            <ac:spMk id="5" creationId="{56E4D8D3-4C1B-724B-FFCC-203935B2DEFA}"/>
          </ac:spMkLst>
        </pc:spChg>
      </pc:sldChg>
      <pc:sldChg chg="modSp mod">
        <pc:chgData name="Ky Herreid" userId="89c5ceb6862fbc66" providerId="LiveId" clId="{1B880350-001F-42CD-8660-6D7DCBE5276A}" dt="2026-02-03T20:32:08.377" v="1141" actId="20577"/>
        <pc:sldMkLst>
          <pc:docMk/>
          <pc:sldMk cId="269647437" sldId="281"/>
        </pc:sldMkLst>
        <pc:spChg chg="mod">
          <ac:chgData name="Ky Herreid" userId="89c5ceb6862fbc66" providerId="LiveId" clId="{1B880350-001F-42CD-8660-6D7DCBE5276A}" dt="2026-02-03T20:24:31.452" v="1113" actId="20577"/>
          <ac:spMkLst>
            <pc:docMk/>
            <pc:sldMk cId="269647437" sldId="281"/>
            <ac:spMk id="2" creationId="{34B6698E-2732-49E5-BBF7-F7434ED0735D}"/>
          </ac:spMkLst>
        </pc:spChg>
        <pc:spChg chg="mod">
          <ac:chgData name="Ky Herreid" userId="89c5ceb6862fbc66" providerId="LiveId" clId="{1B880350-001F-42CD-8660-6D7DCBE5276A}" dt="2026-02-03T20:32:08.377" v="1141" actId="20577"/>
          <ac:spMkLst>
            <pc:docMk/>
            <pc:sldMk cId="269647437" sldId="281"/>
            <ac:spMk id="3" creationId="{EA602710-9F73-41C1-9C16-AE818C184511}"/>
          </ac:spMkLst>
        </pc:spChg>
        <pc:spChg chg="mod">
          <ac:chgData name="Ky Herreid" userId="89c5ceb6862fbc66" providerId="LiveId" clId="{1B880350-001F-42CD-8660-6D7DCBE5276A}" dt="2026-01-30T23:10:08.540" v="429"/>
          <ac:spMkLst>
            <pc:docMk/>
            <pc:sldMk cId="269647437" sldId="281"/>
            <ac:spMk id="4" creationId="{46DFF3E3-C752-5DDC-9B27-3447ECDF6C2A}"/>
          </ac:spMkLst>
        </pc:spChg>
      </pc:sldChg>
      <pc:sldChg chg="modSp mod">
        <pc:chgData name="Ky Herreid" userId="89c5ceb6862fbc66" providerId="LiveId" clId="{1B880350-001F-42CD-8660-6D7DCBE5276A}" dt="2026-02-04T22:20:34.864" v="1180" actId="20577"/>
        <pc:sldMkLst>
          <pc:docMk/>
          <pc:sldMk cId="185027877" sldId="284"/>
        </pc:sldMkLst>
        <pc:spChg chg="mod">
          <ac:chgData name="Ky Herreid" userId="89c5ceb6862fbc66" providerId="LiveId" clId="{1B880350-001F-42CD-8660-6D7DCBE5276A}" dt="2026-02-03T20:15:08.084" v="1057" actId="1036"/>
          <ac:spMkLst>
            <pc:docMk/>
            <pc:sldMk cId="185027877" sldId="284"/>
            <ac:spMk id="2" creationId="{7BFDAB8D-5A87-4084-BD39-AC2890EDA7FF}"/>
          </ac:spMkLst>
        </pc:spChg>
        <pc:spChg chg="mod">
          <ac:chgData name="Ky Herreid" userId="89c5ceb6862fbc66" providerId="LiveId" clId="{1B880350-001F-42CD-8660-6D7DCBE5276A}" dt="2026-02-04T22:20:34.864" v="1180" actId="20577"/>
          <ac:spMkLst>
            <pc:docMk/>
            <pc:sldMk cId="185027877" sldId="284"/>
            <ac:spMk id="3" creationId="{06029301-70B8-4707-9171-8715D08CD935}"/>
          </ac:spMkLst>
        </pc:spChg>
        <pc:spChg chg="mod">
          <ac:chgData name="Ky Herreid" userId="89c5ceb6862fbc66" providerId="LiveId" clId="{1B880350-001F-42CD-8660-6D7DCBE5276A}" dt="2026-01-30T23:10:08.540" v="429"/>
          <ac:spMkLst>
            <pc:docMk/>
            <pc:sldMk cId="185027877" sldId="284"/>
            <ac:spMk id="4" creationId="{F4D4DB29-9EB1-3C15-A856-1AAE20404E9B}"/>
          </ac:spMkLst>
        </pc:spChg>
      </pc:sldChg>
      <pc:sldChg chg="modSp mod">
        <pc:chgData name="Ky Herreid" userId="89c5ceb6862fbc66" providerId="LiveId" clId="{1B880350-001F-42CD-8660-6D7DCBE5276A}" dt="2026-02-03T20:03:58.304" v="832" actId="1036"/>
        <pc:sldMkLst>
          <pc:docMk/>
          <pc:sldMk cId="945084700" sldId="285"/>
        </pc:sldMkLst>
        <pc:spChg chg="mod">
          <ac:chgData name="Ky Herreid" userId="89c5ceb6862fbc66" providerId="LiveId" clId="{1B880350-001F-42CD-8660-6D7DCBE5276A}" dt="2026-02-03T20:03:51.674" v="815" actId="255"/>
          <ac:spMkLst>
            <pc:docMk/>
            <pc:sldMk cId="945084700" sldId="285"/>
            <ac:spMk id="2" creationId="{8A263374-B46A-4D41-9037-64A7C06E8647}"/>
          </ac:spMkLst>
        </pc:spChg>
        <pc:spChg chg="mod">
          <ac:chgData name="Ky Herreid" userId="89c5ceb6862fbc66" providerId="LiveId" clId="{1B880350-001F-42CD-8660-6D7DCBE5276A}" dt="2026-02-03T20:03:58.304" v="832" actId="1036"/>
          <ac:spMkLst>
            <pc:docMk/>
            <pc:sldMk cId="945084700" sldId="285"/>
            <ac:spMk id="3" creationId="{C20DA305-1E6A-4F7B-985B-FBFAA3857294}"/>
          </ac:spMkLst>
        </pc:spChg>
        <pc:spChg chg="mod">
          <ac:chgData name="Ky Herreid" userId="89c5ceb6862fbc66" providerId="LiveId" clId="{1B880350-001F-42CD-8660-6D7DCBE5276A}" dt="2026-01-30T23:10:08.540" v="429"/>
          <ac:spMkLst>
            <pc:docMk/>
            <pc:sldMk cId="945084700" sldId="285"/>
            <ac:spMk id="4" creationId="{154A44F0-7D75-E9FE-01DC-4DA9CE92C00A}"/>
          </ac:spMkLst>
        </pc:spChg>
      </pc:sldChg>
      <pc:sldChg chg="modSp mod">
        <pc:chgData name="Ky Herreid" userId="89c5ceb6862fbc66" providerId="LiveId" clId="{1B880350-001F-42CD-8660-6D7DCBE5276A}" dt="2026-02-03T20:14:35.727" v="1027" actId="255"/>
        <pc:sldMkLst>
          <pc:docMk/>
          <pc:sldMk cId="2754052839" sldId="286"/>
        </pc:sldMkLst>
        <pc:spChg chg="mod">
          <ac:chgData name="Ky Herreid" userId="89c5ceb6862fbc66" providerId="LiveId" clId="{1B880350-001F-42CD-8660-6D7DCBE5276A}" dt="2026-02-03T20:03:39.345" v="814" actId="1036"/>
          <ac:spMkLst>
            <pc:docMk/>
            <pc:sldMk cId="2754052839" sldId="286"/>
            <ac:spMk id="2" creationId="{D953938F-BF09-4B72-AB6E-A333040D7938}"/>
          </ac:spMkLst>
        </pc:spChg>
        <pc:spChg chg="mod">
          <ac:chgData name="Ky Herreid" userId="89c5ceb6862fbc66" providerId="LiveId" clId="{1B880350-001F-42CD-8660-6D7DCBE5276A}" dt="2026-02-03T20:14:35.727" v="1027" actId="255"/>
          <ac:spMkLst>
            <pc:docMk/>
            <pc:sldMk cId="2754052839" sldId="286"/>
            <ac:spMk id="3" creationId="{8A1D18D9-E40A-4D00-A432-6721673F7570}"/>
          </ac:spMkLst>
        </pc:spChg>
        <pc:spChg chg="mod">
          <ac:chgData name="Ky Herreid" userId="89c5ceb6862fbc66" providerId="LiveId" clId="{1B880350-001F-42CD-8660-6D7DCBE5276A}" dt="2026-01-30T23:10:08.540" v="429"/>
          <ac:spMkLst>
            <pc:docMk/>
            <pc:sldMk cId="2754052839" sldId="286"/>
            <ac:spMk id="4" creationId="{53AC7E10-562E-0FF7-B8B9-34722E52ED8B}"/>
          </ac:spMkLst>
        </pc:spChg>
      </pc:sldChg>
      <pc:sldChg chg="modSp mod">
        <pc:chgData name="Ky Herreid" userId="89c5ceb6862fbc66" providerId="LiveId" clId="{1B880350-001F-42CD-8660-6D7DCBE5276A}" dt="2026-02-03T20:36:27.408" v="1142" actId="20577"/>
        <pc:sldMkLst>
          <pc:docMk/>
          <pc:sldMk cId="1185863662" sldId="287"/>
        </pc:sldMkLst>
        <pc:spChg chg="mod">
          <ac:chgData name="Ky Herreid" userId="89c5ceb6862fbc66" providerId="LiveId" clId="{1B880350-001F-42CD-8660-6D7DCBE5276A}" dt="2026-02-03T20:36:27.408" v="1142" actId="20577"/>
          <ac:spMkLst>
            <pc:docMk/>
            <pc:sldMk cId="1185863662" sldId="287"/>
            <ac:spMk id="2" creationId="{49126FFD-4923-46FA-907E-D4314A8C65B9}"/>
          </ac:spMkLst>
        </pc:spChg>
        <pc:spChg chg="mod">
          <ac:chgData name="Ky Herreid" userId="89c5ceb6862fbc66" providerId="LiveId" clId="{1B880350-001F-42CD-8660-6D7DCBE5276A}" dt="2026-02-03T20:16:42.292" v="1066" actId="255"/>
          <ac:spMkLst>
            <pc:docMk/>
            <pc:sldMk cId="1185863662" sldId="287"/>
            <ac:spMk id="3" creationId="{B834616E-F525-4DAF-8196-4AF8DBC3704D}"/>
          </ac:spMkLst>
        </pc:spChg>
        <pc:spChg chg="mod">
          <ac:chgData name="Ky Herreid" userId="89c5ceb6862fbc66" providerId="LiveId" clId="{1B880350-001F-42CD-8660-6D7DCBE5276A}" dt="2026-01-30T23:10:08.540" v="429"/>
          <ac:spMkLst>
            <pc:docMk/>
            <pc:sldMk cId="1185863662" sldId="287"/>
            <ac:spMk id="4" creationId="{A7470513-97CC-0AA4-3805-716F22279973}"/>
          </ac:spMkLst>
        </pc:spChg>
      </pc:sldChg>
      <pc:sldChg chg="modSp mod">
        <pc:chgData name="Ky Herreid" userId="89c5ceb6862fbc66" providerId="LiveId" clId="{1B880350-001F-42CD-8660-6D7DCBE5276A}" dt="2026-02-03T20:16:52.680" v="1067" actId="255"/>
        <pc:sldMkLst>
          <pc:docMk/>
          <pc:sldMk cId="496008573" sldId="288"/>
        </pc:sldMkLst>
        <pc:spChg chg="mod">
          <ac:chgData name="Ky Herreid" userId="89c5ceb6862fbc66" providerId="LiveId" clId="{1B880350-001F-42CD-8660-6D7DCBE5276A}" dt="2026-02-03T20:02:04.965" v="705" actId="1036"/>
          <ac:spMkLst>
            <pc:docMk/>
            <pc:sldMk cId="496008573" sldId="288"/>
            <ac:spMk id="2" creationId="{22EBB705-8657-4BCF-9619-6A90E6356BA3}"/>
          </ac:spMkLst>
        </pc:spChg>
        <pc:spChg chg="mod">
          <ac:chgData name="Ky Herreid" userId="89c5ceb6862fbc66" providerId="LiveId" clId="{1B880350-001F-42CD-8660-6D7DCBE5276A}" dt="2026-02-03T20:16:52.680" v="1067" actId="255"/>
          <ac:spMkLst>
            <pc:docMk/>
            <pc:sldMk cId="496008573" sldId="288"/>
            <ac:spMk id="3" creationId="{36D5C5B6-678F-4279-A720-3FF485F40656}"/>
          </ac:spMkLst>
        </pc:spChg>
        <pc:spChg chg="mod">
          <ac:chgData name="Ky Herreid" userId="89c5ceb6862fbc66" providerId="LiveId" clId="{1B880350-001F-42CD-8660-6D7DCBE5276A}" dt="2026-01-30T23:10:08.540" v="429"/>
          <ac:spMkLst>
            <pc:docMk/>
            <pc:sldMk cId="496008573" sldId="288"/>
            <ac:spMk id="4" creationId="{C1E89DA0-889A-9628-99AD-E363241AD04A}"/>
          </ac:spMkLst>
        </pc:spChg>
      </pc:sldChg>
      <pc:sldChg chg="modSp mod">
        <pc:chgData name="Ky Herreid" userId="89c5ceb6862fbc66" providerId="LiveId" clId="{1B880350-001F-42CD-8660-6D7DCBE5276A}" dt="2026-02-03T20:09:57.606" v="925" actId="255"/>
        <pc:sldMkLst>
          <pc:docMk/>
          <pc:sldMk cId="2752273051" sldId="289"/>
        </pc:sldMkLst>
        <pc:spChg chg="mod">
          <ac:chgData name="Ky Herreid" userId="89c5ceb6862fbc66" providerId="LiveId" clId="{1B880350-001F-42CD-8660-6D7DCBE5276A}" dt="2026-02-03T20:09:57.606" v="925" actId="255"/>
          <ac:spMkLst>
            <pc:docMk/>
            <pc:sldMk cId="2752273051" sldId="289"/>
            <ac:spMk id="2" creationId="{875C9AF0-FE0E-497B-AF33-C9AAC26AC1C1}"/>
          </ac:spMkLst>
        </pc:spChg>
        <pc:spChg chg="mod">
          <ac:chgData name="Ky Herreid" userId="89c5ceb6862fbc66" providerId="LiveId" clId="{1B880350-001F-42CD-8660-6D7DCBE5276A}" dt="2026-01-30T23:10:08.540" v="429"/>
          <ac:spMkLst>
            <pc:docMk/>
            <pc:sldMk cId="2752273051" sldId="289"/>
            <ac:spMk id="3" creationId="{F148C709-0BAD-4BD2-85B4-1BDEB6D5D7CF}"/>
          </ac:spMkLst>
        </pc:spChg>
        <pc:spChg chg="mod">
          <ac:chgData name="Ky Herreid" userId="89c5ceb6862fbc66" providerId="LiveId" clId="{1B880350-001F-42CD-8660-6D7DCBE5276A}" dt="2026-01-30T23:10:08.540" v="429"/>
          <ac:spMkLst>
            <pc:docMk/>
            <pc:sldMk cId="2752273051" sldId="289"/>
            <ac:spMk id="4" creationId="{6861C6F3-7F2A-C221-F6F6-273DF6E9B1A2}"/>
          </ac:spMkLst>
        </pc:spChg>
      </pc:sldChg>
      <pc:sldChg chg="modSp mod">
        <pc:chgData name="Ky Herreid" userId="89c5ceb6862fbc66" providerId="LiveId" clId="{1B880350-001F-42CD-8660-6D7DCBE5276A}" dt="2026-02-03T20:10:11.528" v="928" actId="1076"/>
        <pc:sldMkLst>
          <pc:docMk/>
          <pc:sldMk cId="3257258627" sldId="290"/>
        </pc:sldMkLst>
        <pc:spChg chg="mod">
          <ac:chgData name="Ky Herreid" userId="89c5ceb6862fbc66" providerId="LiveId" clId="{1B880350-001F-42CD-8660-6D7DCBE5276A}" dt="2026-02-03T20:10:11.528" v="928" actId="1076"/>
          <ac:spMkLst>
            <pc:docMk/>
            <pc:sldMk cId="3257258627" sldId="290"/>
            <ac:spMk id="2" creationId="{383D3ED1-85A9-45D5-9933-C73808EFBB9F}"/>
          </ac:spMkLst>
        </pc:spChg>
        <pc:spChg chg="mod">
          <ac:chgData name="Ky Herreid" userId="89c5ceb6862fbc66" providerId="LiveId" clId="{1B880350-001F-42CD-8660-6D7DCBE5276A}" dt="2026-02-03T20:10:08.154" v="927" actId="1076"/>
          <ac:spMkLst>
            <pc:docMk/>
            <pc:sldMk cId="3257258627" sldId="290"/>
            <ac:spMk id="3" creationId="{42C55247-D4FD-4ABD-BFC5-3E45584AC19E}"/>
          </ac:spMkLst>
        </pc:spChg>
        <pc:spChg chg="mod">
          <ac:chgData name="Ky Herreid" userId="89c5ceb6862fbc66" providerId="LiveId" clId="{1B880350-001F-42CD-8660-6D7DCBE5276A}" dt="2026-01-30T23:10:08.540" v="429"/>
          <ac:spMkLst>
            <pc:docMk/>
            <pc:sldMk cId="3257258627" sldId="290"/>
            <ac:spMk id="4" creationId="{80D53BFD-0D0B-CE66-6CD2-BA7DD1EEED4F}"/>
          </ac:spMkLst>
        </pc:spChg>
      </pc:sldChg>
      <pc:sldChg chg="modSp mod modNotesTx">
        <pc:chgData name="Ky Herreid" userId="89c5ceb6862fbc66" providerId="LiveId" clId="{1B880350-001F-42CD-8660-6D7DCBE5276A}" dt="2026-02-03T20:10:24.154" v="944" actId="1036"/>
        <pc:sldMkLst>
          <pc:docMk/>
          <pc:sldMk cId="2560477604" sldId="291"/>
        </pc:sldMkLst>
        <pc:spChg chg="mod">
          <ac:chgData name="Ky Herreid" userId="89c5ceb6862fbc66" providerId="LiveId" clId="{1B880350-001F-42CD-8660-6D7DCBE5276A}" dt="2026-02-03T20:10:24.154" v="944" actId="1036"/>
          <ac:spMkLst>
            <pc:docMk/>
            <pc:sldMk cId="2560477604" sldId="291"/>
            <ac:spMk id="2" creationId="{822DEF6B-9814-46AD-9900-2B810DC1E535}"/>
          </ac:spMkLst>
        </pc:spChg>
        <pc:spChg chg="mod">
          <ac:chgData name="Ky Herreid" userId="89c5ceb6862fbc66" providerId="LiveId" clId="{1B880350-001F-42CD-8660-6D7DCBE5276A}" dt="2026-02-03T20:10:19.714" v="930" actId="1076"/>
          <ac:spMkLst>
            <pc:docMk/>
            <pc:sldMk cId="2560477604" sldId="291"/>
            <ac:spMk id="3" creationId="{5A0F7BE6-C337-4B75-8AD7-35B23033E64D}"/>
          </ac:spMkLst>
        </pc:spChg>
        <pc:spChg chg="mod">
          <ac:chgData name="Ky Herreid" userId="89c5ceb6862fbc66" providerId="LiveId" clId="{1B880350-001F-42CD-8660-6D7DCBE5276A}" dt="2026-01-30T23:10:08.540" v="429"/>
          <ac:spMkLst>
            <pc:docMk/>
            <pc:sldMk cId="2560477604" sldId="291"/>
            <ac:spMk id="4" creationId="{0B894F7E-6A65-2229-43C9-921E5724853D}"/>
          </ac:spMkLst>
        </pc:spChg>
      </pc:sldChg>
      <pc:sldChg chg="modSp mod">
        <pc:chgData name="Ky Herreid" userId="89c5ceb6862fbc66" providerId="LiveId" clId="{1B880350-001F-42CD-8660-6D7DCBE5276A}" dt="2026-02-03T20:18:38.515" v="1100" actId="1036"/>
        <pc:sldMkLst>
          <pc:docMk/>
          <pc:sldMk cId="1972147139" sldId="292"/>
        </pc:sldMkLst>
        <pc:spChg chg="mod">
          <ac:chgData name="Ky Herreid" userId="89c5ceb6862fbc66" providerId="LiveId" clId="{1B880350-001F-42CD-8660-6D7DCBE5276A}" dt="2026-02-03T20:18:33.560" v="1083" actId="14100"/>
          <ac:spMkLst>
            <pc:docMk/>
            <pc:sldMk cId="1972147139" sldId="292"/>
            <ac:spMk id="2" creationId="{F8CE3E95-4B21-FA6A-0C79-DFF9A07CBC6A}"/>
          </ac:spMkLst>
        </pc:spChg>
        <pc:spChg chg="mod">
          <ac:chgData name="Ky Herreid" userId="89c5ceb6862fbc66" providerId="LiveId" clId="{1B880350-001F-42CD-8660-6D7DCBE5276A}" dt="2026-02-03T20:18:38.515" v="1100" actId="1036"/>
          <ac:spMkLst>
            <pc:docMk/>
            <pc:sldMk cId="1972147139" sldId="292"/>
            <ac:spMk id="3" creationId="{C64D9CA6-113F-CC35-15A4-15650760585C}"/>
          </ac:spMkLst>
        </pc:spChg>
        <pc:spChg chg="mod">
          <ac:chgData name="Ky Herreid" userId="89c5ceb6862fbc66" providerId="LiveId" clId="{1B880350-001F-42CD-8660-6D7DCBE5276A}" dt="2026-01-30T23:10:08.540" v="429"/>
          <ac:spMkLst>
            <pc:docMk/>
            <pc:sldMk cId="1972147139" sldId="292"/>
            <ac:spMk id="4" creationId="{D018FD4C-083C-4EB1-0ED8-F1B482CF7BE5}"/>
          </ac:spMkLst>
        </pc:spChg>
      </pc:sldChg>
      <pc:sldMasterChg chg="modTransition modSldLayout">
        <pc:chgData name="Ky Herreid" userId="89c5ceb6862fbc66" providerId="LiveId" clId="{1B880350-001F-42CD-8660-6D7DCBE5276A}" dt="2026-01-30T23:10:08.540" v="429"/>
        <pc:sldMasterMkLst>
          <pc:docMk/>
          <pc:sldMasterMk cId="2439781413" sldId="2147483673"/>
        </pc:sldMasterMkLst>
        <pc:sldLayoutChg chg="modTransition">
          <pc:chgData name="Ky Herreid" userId="89c5ceb6862fbc66" providerId="LiveId" clId="{1B880350-001F-42CD-8660-6D7DCBE5276A}" dt="2026-01-30T23:10:08.540" v="429"/>
          <pc:sldLayoutMkLst>
            <pc:docMk/>
            <pc:sldMasterMk cId="2439781413" sldId="2147483673"/>
            <pc:sldLayoutMk cId="2610851469" sldId="2147483674"/>
          </pc:sldLayoutMkLst>
        </pc:sldLayoutChg>
        <pc:sldLayoutChg chg="modTransition">
          <pc:chgData name="Ky Herreid" userId="89c5ceb6862fbc66" providerId="LiveId" clId="{1B880350-001F-42CD-8660-6D7DCBE5276A}" dt="2026-01-30T23:10:08.540" v="429"/>
          <pc:sldLayoutMkLst>
            <pc:docMk/>
            <pc:sldMasterMk cId="2439781413" sldId="2147483673"/>
            <pc:sldLayoutMk cId="2041659314" sldId="2147483675"/>
          </pc:sldLayoutMkLst>
        </pc:sldLayoutChg>
        <pc:sldLayoutChg chg="modTransition">
          <pc:chgData name="Ky Herreid" userId="89c5ceb6862fbc66" providerId="LiveId" clId="{1B880350-001F-42CD-8660-6D7DCBE5276A}" dt="2026-01-30T23:10:08.540" v="429"/>
          <pc:sldLayoutMkLst>
            <pc:docMk/>
            <pc:sldMasterMk cId="2439781413" sldId="2147483673"/>
            <pc:sldLayoutMk cId="4054697886" sldId="2147483676"/>
          </pc:sldLayoutMkLst>
        </pc:sldLayoutChg>
        <pc:sldLayoutChg chg="modTransition">
          <pc:chgData name="Ky Herreid" userId="89c5ceb6862fbc66" providerId="LiveId" clId="{1B880350-001F-42CD-8660-6D7DCBE5276A}" dt="2026-01-30T23:10:08.540" v="429"/>
          <pc:sldLayoutMkLst>
            <pc:docMk/>
            <pc:sldMasterMk cId="2439781413" sldId="2147483673"/>
            <pc:sldLayoutMk cId="137609668" sldId="2147483677"/>
          </pc:sldLayoutMkLst>
        </pc:sldLayoutChg>
        <pc:sldLayoutChg chg="modTransition">
          <pc:chgData name="Ky Herreid" userId="89c5ceb6862fbc66" providerId="LiveId" clId="{1B880350-001F-42CD-8660-6D7DCBE5276A}" dt="2026-01-30T23:10:08.540" v="429"/>
          <pc:sldLayoutMkLst>
            <pc:docMk/>
            <pc:sldMasterMk cId="2439781413" sldId="2147483673"/>
            <pc:sldLayoutMk cId="1306109052" sldId="2147483678"/>
          </pc:sldLayoutMkLst>
        </pc:sldLayoutChg>
        <pc:sldLayoutChg chg="modTransition">
          <pc:chgData name="Ky Herreid" userId="89c5ceb6862fbc66" providerId="LiveId" clId="{1B880350-001F-42CD-8660-6D7DCBE5276A}" dt="2026-01-30T23:10:08.540" v="429"/>
          <pc:sldLayoutMkLst>
            <pc:docMk/>
            <pc:sldMasterMk cId="2439781413" sldId="2147483673"/>
            <pc:sldLayoutMk cId="2696447417" sldId="2147483679"/>
          </pc:sldLayoutMkLst>
        </pc:sldLayoutChg>
        <pc:sldLayoutChg chg="modTransition">
          <pc:chgData name="Ky Herreid" userId="89c5ceb6862fbc66" providerId="LiveId" clId="{1B880350-001F-42CD-8660-6D7DCBE5276A}" dt="2026-01-30T23:10:08.540" v="429"/>
          <pc:sldLayoutMkLst>
            <pc:docMk/>
            <pc:sldMasterMk cId="2439781413" sldId="2147483673"/>
            <pc:sldLayoutMk cId="3587808775" sldId="2147483680"/>
          </pc:sldLayoutMkLst>
        </pc:sldLayoutChg>
        <pc:sldLayoutChg chg="modTransition">
          <pc:chgData name="Ky Herreid" userId="89c5ceb6862fbc66" providerId="LiveId" clId="{1B880350-001F-42CD-8660-6D7DCBE5276A}" dt="2026-01-30T23:10:08.540" v="429"/>
          <pc:sldLayoutMkLst>
            <pc:docMk/>
            <pc:sldMasterMk cId="2439781413" sldId="2147483673"/>
            <pc:sldLayoutMk cId="1512448942" sldId="2147483681"/>
          </pc:sldLayoutMkLst>
        </pc:sldLayoutChg>
        <pc:sldLayoutChg chg="modTransition">
          <pc:chgData name="Ky Herreid" userId="89c5ceb6862fbc66" providerId="LiveId" clId="{1B880350-001F-42CD-8660-6D7DCBE5276A}" dt="2026-01-30T23:10:08.540" v="429"/>
          <pc:sldLayoutMkLst>
            <pc:docMk/>
            <pc:sldMasterMk cId="2439781413" sldId="2147483673"/>
            <pc:sldLayoutMk cId="3998836938" sldId="2147483682"/>
          </pc:sldLayoutMkLst>
        </pc:sldLayoutChg>
        <pc:sldLayoutChg chg="modTransition">
          <pc:chgData name="Ky Herreid" userId="89c5ceb6862fbc66" providerId="LiveId" clId="{1B880350-001F-42CD-8660-6D7DCBE5276A}" dt="2026-01-30T23:10:08.540" v="429"/>
          <pc:sldLayoutMkLst>
            <pc:docMk/>
            <pc:sldMasterMk cId="2439781413" sldId="2147483673"/>
            <pc:sldLayoutMk cId="1104984417" sldId="2147483683"/>
          </pc:sldLayoutMkLst>
        </pc:sldLayoutChg>
        <pc:sldLayoutChg chg="modTransition">
          <pc:chgData name="Ky Herreid" userId="89c5ceb6862fbc66" providerId="LiveId" clId="{1B880350-001F-42CD-8660-6D7DCBE5276A}" dt="2026-01-30T23:10:08.540" v="429"/>
          <pc:sldLayoutMkLst>
            <pc:docMk/>
            <pc:sldMasterMk cId="2439781413" sldId="2147483673"/>
            <pc:sldLayoutMk cId="3376679132" sldId="214748368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4A65C-54CA-466A-9977-1561CDA8BD0D}" type="datetimeFigureOut">
              <a:rPr lang="en-US" smtClean="0"/>
              <a:t>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65415-8EFE-47CB-8BC4-C5F1A297E6BF}" type="slidenum">
              <a:rPr lang="en-US" smtClean="0"/>
              <a:t>‹#›</a:t>
            </a:fld>
            <a:endParaRPr lang="en-US"/>
          </a:p>
        </p:txBody>
      </p:sp>
    </p:spTree>
    <p:extLst>
      <p:ext uri="{BB962C8B-B14F-4D97-AF65-F5344CB8AC3E}">
        <p14:creationId xmlns:p14="http://schemas.microsoft.com/office/powerpoint/2010/main" val="1934608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mmons.wikimedia.org/wiki/File:Jose_Felipe_Flores.jp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smallpox/about/index.html"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nbcnews.com/health/health-news/smallpox-vials-discovered-lab-storage-room-cdc-says-n150806" TargetMode="External"/><Relationship Id="rId4" Type="http://schemas.openxmlformats.org/officeDocument/2006/relationships/hyperlink" Target="https://www.penn.museum/sites/expedition/a-journey-into-the-human-body"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ons.wikimedia.org/wiki/File:Edward_Jenner-_Smallpox.sv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Image Credit: </a:t>
            </a:r>
            <a:r>
              <a:rPr lang="es-ES" dirty="0" err="1"/>
              <a:t>Etching</a:t>
            </a:r>
            <a:r>
              <a:rPr lang="es-ES" dirty="0"/>
              <a:t> </a:t>
            </a:r>
            <a:r>
              <a:rPr lang="es-ES" dirty="0" err="1"/>
              <a:t>by</a:t>
            </a:r>
            <a:r>
              <a:rPr lang="es-ES" dirty="0"/>
              <a:t> Francisco Pérez</a:t>
            </a:r>
            <a:r>
              <a:rPr lang="en-US" dirty="0"/>
              <a:t> of the departure of the </a:t>
            </a:r>
            <a:r>
              <a:rPr lang="es-ES" dirty="0"/>
              <a:t>María Pita </a:t>
            </a:r>
            <a:r>
              <a:rPr lang="es-ES" dirty="0" err="1"/>
              <a:t>from</a:t>
            </a:r>
            <a:r>
              <a:rPr lang="es-ES" dirty="0"/>
              <a:t> </a:t>
            </a:r>
            <a:r>
              <a:rPr lang="es-ES" dirty="0" err="1"/>
              <a:t>the</a:t>
            </a:r>
            <a:r>
              <a:rPr lang="es-ES" dirty="0"/>
              <a:t> </a:t>
            </a:r>
            <a:r>
              <a:rPr lang="es-ES" dirty="0" err="1"/>
              <a:t>port</a:t>
            </a:r>
            <a:r>
              <a:rPr lang="es-ES" dirty="0"/>
              <a:t> </a:t>
            </a:r>
            <a:r>
              <a:rPr lang="es-ES" dirty="0" err="1"/>
              <a:t>of</a:t>
            </a:r>
            <a:r>
              <a:rPr lang="es-ES" dirty="0"/>
              <a:t> La Coruña, </a:t>
            </a:r>
            <a:r>
              <a:rPr lang="es-ES" dirty="0" err="1"/>
              <a:t>November</a:t>
            </a:r>
            <a:r>
              <a:rPr lang="es-ES" dirty="0"/>
              <a:t> 30, 1803.</a:t>
            </a:r>
            <a:endParaRPr lang="en-US" dirty="0"/>
          </a:p>
        </p:txBody>
      </p:sp>
      <p:sp>
        <p:nvSpPr>
          <p:cNvPr id="4" name="Slide Number Placeholder 3"/>
          <p:cNvSpPr>
            <a:spLocks noGrp="1"/>
          </p:cNvSpPr>
          <p:nvPr>
            <p:ph type="sldNum" sz="quarter" idx="5"/>
          </p:nvPr>
        </p:nvSpPr>
        <p:spPr/>
        <p:txBody>
          <a:bodyPr/>
          <a:lstStyle/>
          <a:p>
            <a:fld id="{36F65415-8EFE-47CB-8BC4-C5F1A297E6BF}" type="slidenum">
              <a:rPr lang="en-US" smtClean="0"/>
              <a:t>1</a:t>
            </a:fld>
            <a:endParaRPr lang="en-US"/>
          </a:p>
        </p:txBody>
      </p:sp>
    </p:spTree>
    <p:extLst>
      <p:ext uri="{BB962C8B-B14F-4D97-AF65-F5344CB8AC3E}">
        <p14:creationId xmlns:p14="http://schemas.microsoft.com/office/powerpoint/2010/main" val="3284405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F65415-8EFE-47CB-8BC4-C5F1A297E6BF}" type="slidenum">
              <a:rPr lang="en-US" smtClean="0"/>
              <a:t>14</a:t>
            </a:fld>
            <a:endParaRPr lang="en-US"/>
          </a:p>
        </p:txBody>
      </p:sp>
    </p:spTree>
    <p:extLst>
      <p:ext uri="{BB962C8B-B14F-4D97-AF65-F5344CB8AC3E}">
        <p14:creationId xmlns:p14="http://schemas.microsoft.com/office/powerpoint/2010/main" val="2349419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File:Jose Felipe Flores.jpg - Wikimedia Commons</a:t>
            </a:r>
            <a:r>
              <a:rPr lang="en-US" dirty="0"/>
              <a:t> - public domain (published prior to 1930)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6F65415-8EFE-47CB-8BC4-C5F1A297E6BF}" type="slidenum">
              <a:rPr lang="en-US" smtClean="0"/>
              <a:t>15</a:t>
            </a:fld>
            <a:endParaRPr lang="en-US"/>
          </a:p>
        </p:txBody>
      </p:sp>
    </p:spTree>
    <p:extLst>
      <p:ext uri="{BB962C8B-B14F-4D97-AF65-F5344CB8AC3E}">
        <p14:creationId xmlns:p14="http://schemas.microsoft.com/office/powerpoint/2010/main" val="1286189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8. Centers for Disease Control and Prevention (CDC).</a:t>
            </a:r>
            <a:r>
              <a:rPr lang="en-US" dirty="0"/>
              <a:t> (2025). </a:t>
            </a:r>
            <a:r>
              <a:rPr lang="en-US" i="1" dirty="0"/>
              <a:t>Vaccine Storage and Handling Resources.</a:t>
            </a:r>
            <a:r>
              <a:rPr lang="en-US" dirty="0"/>
              <a:t> Retrieved from https://www.cdc.gov/vaccines/hcp/storage-handling/resources.html </a:t>
            </a:r>
          </a:p>
        </p:txBody>
      </p:sp>
      <p:sp>
        <p:nvSpPr>
          <p:cNvPr id="4" name="Slide Number Placeholder 3"/>
          <p:cNvSpPr>
            <a:spLocks noGrp="1"/>
          </p:cNvSpPr>
          <p:nvPr>
            <p:ph type="sldNum" sz="quarter" idx="5"/>
          </p:nvPr>
        </p:nvSpPr>
        <p:spPr/>
        <p:txBody>
          <a:bodyPr/>
          <a:lstStyle/>
          <a:p>
            <a:fld id="{36F65415-8EFE-47CB-8BC4-C5F1A297E6BF}" type="slidenum">
              <a:rPr lang="en-US" smtClean="0"/>
              <a:t>16</a:t>
            </a:fld>
            <a:endParaRPr lang="en-US"/>
          </a:p>
        </p:txBody>
      </p:sp>
    </p:spTree>
    <p:extLst>
      <p:ext uri="{BB962C8B-B14F-4D97-AF65-F5344CB8AC3E}">
        <p14:creationId xmlns:p14="http://schemas.microsoft.com/office/powerpoint/2010/main" val="784414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F65415-8EFE-47CB-8BC4-C5F1A297E6BF}" type="slidenum">
              <a:rPr lang="en-US" smtClean="0"/>
              <a:t>18</a:t>
            </a:fld>
            <a:endParaRPr lang="en-US"/>
          </a:p>
        </p:txBody>
      </p:sp>
    </p:spTree>
    <p:extLst>
      <p:ext uri="{BB962C8B-B14F-4D97-AF65-F5344CB8AC3E}">
        <p14:creationId xmlns:p14="http://schemas.microsoft.com/office/powerpoint/2010/main" val="1835214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222222"/>
                </a:solidFill>
              </a:rPr>
              <a:t>9. Franco-Paredes, C., </a:t>
            </a:r>
            <a:r>
              <a:rPr lang="en-US" b="1" dirty="0" err="1">
                <a:solidFill>
                  <a:srgbClr val="222222"/>
                </a:solidFill>
              </a:rPr>
              <a:t>Lammoglia</a:t>
            </a:r>
            <a:r>
              <a:rPr lang="en-US" b="1" dirty="0">
                <a:solidFill>
                  <a:srgbClr val="222222"/>
                </a:solidFill>
              </a:rPr>
              <a:t>, L., &amp; Santos-Preciado, J. I. </a:t>
            </a:r>
            <a:r>
              <a:rPr lang="en-US" dirty="0">
                <a:solidFill>
                  <a:srgbClr val="222222"/>
                </a:solidFill>
              </a:rPr>
              <a:t>(2005). The Spanish royal philanthropic expedition to bring smallpox vaccination to the New World and Asia in the 19th century. </a:t>
            </a:r>
            <a:r>
              <a:rPr lang="en-US" i="1" dirty="0">
                <a:solidFill>
                  <a:srgbClr val="222222"/>
                </a:solidFill>
              </a:rPr>
              <a:t>Clinical Infectious Diseases</a:t>
            </a:r>
            <a:r>
              <a:rPr lang="en-US" dirty="0">
                <a:solidFill>
                  <a:srgbClr val="222222"/>
                </a:solidFill>
              </a:rPr>
              <a:t>, </a:t>
            </a:r>
            <a:r>
              <a:rPr lang="en-US" i="1" dirty="0">
                <a:solidFill>
                  <a:srgbClr val="222222"/>
                </a:solidFill>
              </a:rPr>
              <a:t>41</a:t>
            </a:r>
            <a:r>
              <a:rPr lang="en-US" dirty="0">
                <a:solidFill>
                  <a:srgbClr val="222222"/>
                </a:solidFill>
              </a:rPr>
              <a:t>(9), 1285-1289.</a:t>
            </a:r>
          </a:p>
          <a:p>
            <a:endParaRPr lang="en-US" dirty="0">
              <a:solidFill>
                <a:srgbClr val="222222"/>
              </a:solidFill>
            </a:endParaRPr>
          </a:p>
          <a:p>
            <a:r>
              <a:rPr lang="en-US" b="1" dirty="0"/>
              <a:t>10. </a:t>
            </a:r>
            <a:r>
              <a:rPr lang="en-US" b="1" dirty="0" err="1"/>
              <a:t>Patowary</a:t>
            </a:r>
            <a:r>
              <a:rPr lang="en-US" b="1" dirty="0"/>
              <a:t>, K.</a:t>
            </a:r>
            <a:r>
              <a:rPr lang="en-US" dirty="0"/>
              <a:t> (2020, December 29). </a:t>
            </a:r>
            <a:r>
              <a:rPr lang="en-US" i="1" dirty="0" err="1"/>
              <a:t>Balmis</a:t>
            </a:r>
            <a:r>
              <a:rPr lang="en-US" i="1" dirty="0"/>
              <a:t> Expedition: How Orphans Took The Smallpox Vaccine Around The World</a:t>
            </a:r>
            <a:r>
              <a:rPr lang="en-US" dirty="0"/>
              <a:t>. Amusing Planet. Retrieved from https://www.amusingplanet.com/2020/12/balmis-expedition-how-orphans-took.html </a:t>
            </a:r>
          </a:p>
          <a:p>
            <a:r>
              <a:rPr lang="en-US" b="1" dirty="0"/>
              <a:t>11. Mark, C., &amp; Rigau-Pérez, J. G.</a:t>
            </a:r>
            <a:r>
              <a:rPr lang="en-US" dirty="0"/>
              <a:t> (2009). </a:t>
            </a:r>
            <a:r>
              <a:rPr lang="en-US" i="1" dirty="0"/>
              <a:t>The world's first immunization campaign: the Spanish Smallpox Vaccine Expedition, 1803-1813</a:t>
            </a:r>
            <a:r>
              <a:rPr lang="en-US" dirty="0"/>
              <a:t>. Bull Hist Med, 83(1), 63-94. doi:10.1353/bhm.0.0173.</a:t>
            </a:r>
          </a:p>
          <a:p>
            <a:r>
              <a:rPr lang="en-US" b="1" dirty="0"/>
              <a:t>12. Tarrago, R. E.</a:t>
            </a:r>
            <a:r>
              <a:rPr lang="en-US" dirty="0"/>
              <a:t> (2001). </a:t>
            </a:r>
            <a:r>
              <a:rPr lang="en-US" i="1" dirty="0"/>
              <a:t>The </a:t>
            </a:r>
            <a:r>
              <a:rPr lang="en-US" i="1" dirty="0" err="1"/>
              <a:t>Balmis-Salvany</a:t>
            </a:r>
            <a:r>
              <a:rPr lang="en-US" i="1" dirty="0"/>
              <a:t> Smallpox Expedition: The First Public Health Vaccination Campaign in South America.</a:t>
            </a:r>
            <a:r>
              <a:rPr lang="en-US" dirty="0"/>
              <a:t> Pan American Health Organization. Retrieved from https://www3.paho.org/english/dd/pin/Number11</a:t>
            </a:r>
            <a:endParaRPr lang="en-US" dirty="0">
              <a:solidFill>
                <a:srgbClr val="222222"/>
              </a:solidFill>
            </a:endParaRPr>
          </a:p>
          <a:p>
            <a:endParaRPr lang="en-US" dirty="0"/>
          </a:p>
        </p:txBody>
      </p:sp>
      <p:sp>
        <p:nvSpPr>
          <p:cNvPr id="4" name="Slide Number Placeholder 3"/>
          <p:cNvSpPr>
            <a:spLocks noGrp="1"/>
          </p:cNvSpPr>
          <p:nvPr>
            <p:ph type="sldNum" sz="quarter" idx="5"/>
          </p:nvPr>
        </p:nvSpPr>
        <p:spPr/>
        <p:txBody>
          <a:bodyPr/>
          <a:lstStyle/>
          <a:p>
            <a:fld id="{36F65415-8EFE-47CB-8BC4-C5F1A297E6BF}" type="slidenum">
              <a:rPr lang="en-US" smtClean="0"/>
              <a:t>19</a:t>
            </a:fld>
            <a:endParaRPr lang="en-US"/>
          </a:p>
        </p:txBody>
      </p:sp>
    </p:spTree>
    <p:extLst>
      <p:ext uri="{BB962C8B-B14F-4D97-AF65-F5344CB8AC3E}">
        <p14:creationId xmlns:p14="http://schemas.microsoft.com/office/powerpoint/2010/main" val="2463527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F65415-8EFE-47CB-8BC4-C5F1A297E6BF}" type="slidenum">
              <a:rPr lang="en-US" smtClean="0"/>
              <a:t>20</a:t>
            </a:fld>
            <a:endParaRPr lang="en-US"/>
          </a:p>
        </p:txBody>
      </p:sp>
    </p:spTree>
    <p:extLst>
      <p:ext uri="{BB962C8B-B14F-4D97-AF65-F5344CB8AC3E}">
        <p14:creationId xmlns:p14="http://schemas.microsoft.com/office/powerpoint/2010/main" val="1031608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F65415-8EFE-47CB-8BC4-C5F1A297E6BF}" type="slidenum">
              <a:rPr lang="en-US" smtClean="0"/>
              <a:t>23</a:t>
            </a:fld>
            <a:endParaRPr lang="en-US"/>
          </a:p>
        </p:txBody>
      </p:sp>
    </p:spTree>
    <p:extLst>
      <p:ext uri="{BB962C8B-B14F-4D97-AF65-F5344CB8AC3E}">
        <p14:creationId xmlns:p14="http://schemas.microsoft.com/office/powerpoint/2010/main" val="2222675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13. Office of Research Integrity (ORI).</a:t>
            </a:r>
            <a:r>
              <a:rPr lang="en-US" dirty="0"/>
              <a:t> (2025). </a:t>
            </a:r>
            <a:r>
              <a:rPr lang="en-US" i="1" dirty="0"/>
              <a:t>The Protection of Human Subjects: Nuremberg Code Directives on Human Experimentation.</a:t>
            </a:r>
            <a:r>
              <a:rPr lang="en-US" dirty="0"/>
              <a:t> Retrieved from https://ori.hhs.gov/content/chapter-3-The-Protection-of-Human-Subjects-nuremberg-code-directives-human-experimentation </a:t>
            </a:r>
          </a:p>
        </p:txBody>
      </p:sp>
      <p:sp>
        <p:nvSpPr>
          <p:cNvPr id="4" name="Slide Number Placeholder 3"/>
          <p:cNvSpPr>
            <a:spLocks noGrp="1"/>
          </p:cNvSpPr>
          <p:nvPr>
            <p:ph type="sldNum" sz="quarter" idx="5"/>
          </p:nvPr>
        </p:nvSpPr>
        <p:spPr/>
        <p:txBody>
          <a:bodyPr/>
          <a:lstStyle/>
          <a:p>
            <a:fld id="{36F65415-8EFE-47CB-8BC4-C5F1A297E6BF}" type="slidenum">
              <a:rPr lang="en-US" smtClean="0"/>
              <a:t>25</a:t>
            </a:fld>
            <a:endParaRPr lang="en-US"/>
          </a:p>
        </p:txBody>
      </p:sp>
    </p:spTree>
    <p:extLst>
      <p:ext uri="{BB962C8B-B14F-4D97-AF65-F5344CB8AC3E}">
        <p14:creationId xmlns:p14="http://schemas.microsoft.com/office/powerpoint/2010/main" val="382764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F65415-8EFE-47CB-8BC4-C5F1A297E6BF}" type="slidenum">
              <a:rPr lang="en-US" smtClean="0"/>
              <a:t>26</a:t>
            </a:fld>
            <a:endParaRPr lang="en-US"/>
          </a:p>
        </p:txBody>
      </p:sp>
    </p:spTree>
    <p:extLst>
      <p:ext uri="{BB962C8B-B14F-4D97-AF65-F5344CB8AC3E}">
        <p14:creationId xmlns:p14="http://schemas.microsoft.com/office/powerpoint/2010/main" val="2800406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F65415-8EFE-47CB-8BC4-C5F1A297E6BF}" type="slidenum">
              <a:rPr lang="en-US" smtClean="0"/>
              <a:t>31</a:t>
            </a:fld>
            <a:endParaRPr lang="en-US"/>
          </a:p>
        </p:txBody>
      </p:sp>
    </p:spTree>
    <p:extLst>
      <p:ext uri="{BB962C8B-B14F-4D97-AF65-F5344CB8AC3E}">
        <p14:creationId xmlns:p14="http://schemas.microsoft.com/office/powerpoint/2010/main" val="321131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solidFill>
                  <a:srgbClr val="424242"/>
                </a:solidFill>
              </a:rPr>
              <a:t>Centers for Disease Control and Prevention (CDC). 2025. Smallpox: About. CDC. </a:t>
            </a:r>
            <a:r>
              <a:rPr lang="en-US" dirty="0">
                <a:hlinkClick r:id="rId3"/>
              </a:rPr>
              <a:t>https://www.cdc.gov/smallpox/about/index.html</a:t>
            </a:r>
            <a:r>
              <a:rPr lang="en-US" dirty="0">
                <a:solidFill>
                  <a:srgbClr val="424242"/>
                </a:solidFill>
              </a:rPr>
              <a:t>. Accessed 12 June 2025.</a:t>
            </a:r>
            <a:endParaRPr lang="en-US" dirty="0"/>
          </a:p>
          <a:p>
            <a:pPr marL="228600" indent="-228600">
              <a:buFont typeface="+mj-lt"/>
              <a:buAutoNum type="arabicPeriod"/>
            </a:pPr>
            <a:r>
              <a:rPr lang="en-US" dirty="0">
                <a:solidFill>
                  <a:srgbClr val="222222"/>
                </a:solidFill>
              </a:rPr>
              <a:t>Wertheim, J. O. (2017). Viral evolution: mummy virus challenges presumed history of smallpox. </a:t>
            </a:r>
            <a:r>
              <a:rPr lang="en-US" i="1" dirty="0">
                <a:solidFill>
                  <a:srgbClr val="222222"/>
                </a:solidFill>
              </a:rPr>
              <a:t>Current Biology</a:t>
            </a:r>
            <a:r>
              <a:rPr lang="en-US" dirty="0">
                <a:solidFill>
                  <a:srgbClr val="222222"/>
                </a:solidFill>
              </a:rPr>
              <a:t>, </a:t>
            </a:r>
            <a:r>
              <a:rPr lang="en-US" i="1" dirty="0">
                <a:solidFill>
                  <a:srgbClr val="222222"/>
                </a:solidFill>
              </a:rPr>
              <a:t>27</a:t>
            </a:r>
            <a:r>
              <a:rPr lang="en-US" dirty="0">
                <a:solidFill>
                  <a:srgbClr val="222222"/>
                </a:solidFill>
              </a:rPr>
              <a:t>(3), R119-R120.</a:t>
            </a:r>
            <a:endParaRPr lang="en-US" dirty="0">
              <a:solidFill>
                <a:srgbClr val="222222"/>
              </a:solidFill>
              <a:ea typeface="Calibri"/>
              <a:cs typeface="Calibri"/>
            </a:endParaRPr>
          </a:p>
          <a:p>
            <a:pPr marL="228600" indent="-228600">
              <a:buFont typeface="+mj-lt"/>
              <a:buAutoNum type="arabicPeriod"/>
            </a:pPr>
            <a:r>
              <a:rPr lang="en-US" dirty="0">
                <a:solidFill>
                  <a:srgbClr val="424242"/>
                </a:solidFill>
              </a:rPr>
              <a:t>Penn Museum. 2025. A Journey into the Human Body. Penn Museum. </a:t>
            </a:r>
            <a:r>
              <a:rPr lang="en-US" dirty="0">
                <a:hlinkClick r:id="rId4"/>
              </a:rPr>
              <a:t>https://www.penn.museum/sites/expedition/a-journey-into-the-human-body</a:t>
            </a:r>
            <a:r>
              <a:rPr lang="en-US" dirty="0">
                <a:solidFill>
                  <a:srgbClr val="424242"/>
                </a:solidFill>
              </a:rPr>
              <a:t>/. Accessed 12 June 2025</a:t>
            </a:r>
            <a:endParaRPr lang="en-US" dirty="0"/>
          </a:p>
          <a:p>
            <a:pPr marL="228600" indent="-228600">
              <a:buFont typeface="+mj-lt"/>
              <a:buAutoNum type="arabicPeriod"/>
            </a:pPr>
            <a:r>
              <a:rPr lang="en-US" dirty="0">
                <a:solidFill>
                  <a:srgbClr val="424242"/>
                </a:solidFill>
              </a:rPr>
              <a:t>NBC News. 2014. Smallpox Vials Discovered in Lab Storage Room, CDC Says. NBC News. </a:t>
            </a:r>
            <a:r>
              <a:rPr lang="en-US" dirty="0">
                <a:hlinkClick r:id="rId5"/>
              </a:rPr>
              <a:t>https://www.nbcnews.com/health/health-news/smallpox-vials-discovered-lab-storage-room-cdc-says-n150806</a:t>
            </a:r>
            <a:r>
              <a:rPr lang="en-US" dirty="0">
                <a:solidFill>
                  <a:srgbClr val="424242"/>
                </a:solidFill>
              </a:rPr>
              <a:t> . Accessed 12 June 2025</a:t>
            </a:r>
            <a:endParaRPr lang="en-US" dirty="0"/>
          </a:p>
        </p:txBody>
      </p:sp>
      <p:sp>
        <p:nvSpPr>
          <p:cNvPr id="4" name="Slide Number Placeholder 3"/>
          <p:cNvSpPr>
            <a:spLocks noGrp="1"/>
          </p:cNvSpPr>
          <p:nvPr>
            <p:ph type="sldNum" sz="quarter" idx="5"/>
          </p:nvPr>
        </p:nvSpPr>
        <p:spPr/>
        <p:txBody>
          <a:bodyPr/>
          <a:lstStyle/>
          <a:p>
            <a:fld id="{36F65415-8EFE-47CB-8BC4-C5F1A297E6BF}" type="slidenum">
              <a:rPr lang="en-US" smtClean="0"/>
              <a:t>3</a:t>
            </a:fld>
            <a:endParaRPr lang="en-US"/>
          </a:p>
        </p:txBody>
      </p:sp>
    </p:spTree>
    <p:extLst>
      <p:ext uri="{BB962C8B-B14F-4D97-AF65-F5344CB8AC3E}">
        <p14:creationId xmlns:p14="http://schemas.microsoft.com/office/powerpoint/2010/main" val="248595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F65415-8EFE-47CB-8BC4-C5F1A297E6BF}" type="slidenum">
              <a:rPr lang="en-US" smtClean="0"/>
              <a:t>32</a:t>
            </a:fld>
            <a:endParaRPr lang="en-US"/>
          </a:p>
        </p:txBody>
      </p:sp>
    </p:spTree>
    <p:extLst>
      <p:ext uri="{BB962C8B-B14F-4D97-AF65-F5344CB8AC3E}">
        <p14:creationId xmlns:p14="http://schemas.microsoft.com/office/powerpoint/2010/main" val="1480373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a:hlinkClick r:id="rId3"/>
              </a:rPr>
              <a:t>File:Edward Jenner- </a:t>
            </a:r>
            <a:r>
              <a:rPr lang="en-US" dirty="0" err="1">
                <a:hlinkClick r:id="rId3"/>
              </a:rPr>
              <a:t>Smallpox.svg</a:t>
            </a:r>
            <a:r>
              <a:rPr lang="en-US" dirty="0">
                <a:hlinkClick r:id="rId3"/>
              </a:rPr>
              <a:t> - Wikimedia Commons</a:t>
            </a:r>
            <a:r>
              <a:rPr lang="en-US" dirty="0"/>
              <a:t>)</a:t>
            </a:r>
          </a:p>
          <a:p>
            <a:endParaRPr lang="en-US" dirty="0"/>
          </a:p>
          <a:p>
            <a:r>
              <a:rPr lang="en-US" dirty="0"/>
              <a:t>https://commons.wikimedia.org/wiki/File:Edward_Jenner-_Smallpox.svg </a:t>
            </a:r>
          </a:p>
          <a:p>
            <a:endParaRPr lang="en-US" dirty="0"/>
          </a:p>
          <a:p>
            <a:r>
              <a:rPr lang="en-US" dirty="0"/>
              <a:t>FYI James Phipps was inoculated over 20x with Smallpox – never got it. </a:t>
            </a:r>
          </a:p>
        </p:txBody>
      </p:sp>
      <p:sp>
        <p:nvSpPr>
          <p:cNvPr id="4" name="Slide Number Placeholder 3"/>
          <p:cNvSpPr>
            <a:spLocks noGrp="1"/>
          </p:cNvSpPr>
          <p:nvPr>
            <p:ph type="sldNum" sz="quarter" idx="5"/>
          </p:nvPr>
        </p:nvSpPr>
        <p:spPr/>
        <p:txBody>
          <a:bodyPr/>
          <a:lstStyle/>
          <a:p>
            <a:fld id="{36F65415-8EFE-47CB-8BC4-C5F1A297E6BF}" type="slidenum">
              <a:rPr lang="en-US" smtClean="0"/>
              <a:t>4</a:t>
            </a:fld>
            <a:endParaRPr lang="en-US"/>
          </a:p>
        </p:txBody>
      </p:sp>
    </p:spTree>
    <p:extLst>
      <p:ext uri="{BB962C8B-B14F-4D97-AF65-F5344CB8AC3E}">
        <p14:creationId xmlns:p14="http://schemas.microsoft.com/office/powerpoint/2010/main" val="397946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424242"/>
                </a:solidFill>
              </a:rPr>
              <a:t>5. New Sydenham Society. 1907. Atlas of Clinical Medicine, Surgery, and Pathology. Internet Archive. https://archive.org/details/atlasofclinicalm00newsyd. Accessed 12 June 2025.</a:t>
            </a:r>
          </a:p>
          <a:p>
            <a:endParaRPr lang="en-US" dirty="0">
              <a:solidFill>
                <a:srgbClr val="424242"/>
              </a:solidFill>
            </a:endParaRPr>
          </a:p>
          <a:p>
            <a:endParaRPr lang="en-US" dirty="0">
              <a:solidFill>
                <a:srgbClr val="424242"/>
              </a:solidFill>
            </a:endParaRPr>
          </a:p>
          <a:p>
            <a:r>
              <a:rPr lang="en-US" sz="1200" b="1" kern="1200" dirty="0">
                <a:solidFill>
                  <a:schemeClr val="tx1"/>
                </a:solidFill>
                <a:effectLst/>
                <a:latin typeface="+mn-lt"/>
                <a:ea typeface="+mn-ea"/>
                <a:cs typeface="+mn-cs"/>
              </a:rPr>
              <a:t>Discussion Questions</a:t>
            </a:r>
          </a:p>
          <a:p>
            <a:r>
              <a:rPr lang="en-US" sz="1200" kern="1200" dirty="0">
                <a:solidFill>
                  <a:schemeClr val="tx1"/>
                </a:solidFill>
                <a:effectLst/>
                <a:latin typeface="+mn-lt"/>
                <a:ea typeface="+mn-ea"/>
                <a:cs typeface="+mn-cs"/>
              </a:rPr>
              <a:t>Why did Dr. Jenner choose a child as his test subject? </a:t>
            </a:r>
          </a:p>
          <a:p>
            <a:pPr lvl="0"/>
            <a:r>
              <a:rPr lang="en-US" sz="1200" kern="1200" dirty="0">
                <a:solidFill>
                  <a:schemeClr val="tx1"/>
                </a:solidFill>
                <a:effectLst/>
                <a:latin typeface="+mn-lt"/>
                <a:ea typeface="+mn-ea"/>
                <a:cs typeface="+mn-cs"/>
              </a:rPr>
              <a:t>Would James have been a good test subject if he had had smallpox before? Why?</a:t>
            </a:r>
          </a:p>
          <a:p>
            <a:pPr lvl="0"/>
            <a:r>
              <a:rPr lang="en-US" sz="1200" kern="1200" dirty="0">
                <a:solidFill>
                  <a:schemeClr val="tx1"/>
                </a:solidFill>
                <a:effectLst/>
                <a:latin typeface="+mn-lt"/>
                <a:ea typeface="+mn-ea"/>
                <a:cs typeface="+mn-cs"/>
              </a:rPr>
              <a:t>Was James safe throughout this testing?</a:t>
            </a:r>
          </a:p>
          <a:p>
            <a:endParaRPr lang="en-US" dirty="0"/>
          </a:p>
        </p:txBody>
      </p:sp>
      <p:sp>
        <p:nvSpPr>
          <p:cNvPr id="4" name="Slide Number Placeholder 3"/>
          <p:cNvSpPr>
            <a:spLocks noGrp="1"/>
          </p:cNvSpPr>
          <p:nvPr>
            <p:ph type="sldNum" sz="quarter" idx="5"/>
          </p:nvPr>
        </p:nvSpPr>
        <p:spPr/>
        <p:txBody>
          <a:bodyPr/>
          <a:lstStyle/>
          <a:p>
            <a:fld id="{36F65415-8EFE-47CB-8BC4-C5F1A297E6BF}" type="slidenum">
              <a:rPr lang="en-US" smtClean="0"/>
              <a:t>5</a:t>
            </a:fld>
            <a:endParaRPr lang="en-US"/>
          </a:p>
        </p:txBody>
      </p:sp>
    </p:spTree>
    <p:extLst>
      <p:ext uri="{BB962C8B-B14F-4D97-AF65-F5344CB8AC3E}">
        <p14:creationId xmlns:p14="http://schemas.microsoft.com/office/powerpoint/2010/main" val="3414963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Created in </a:t>
            </a:r>
            <a:r>
              <a:rPr lang="en-US" dirty="0" err="1"/>
              <a:t>BioRender</a:t>
            </a:r>
            <a:r>
              <a:rPr lang="en-US" dirty="0"/>
              <a:t>. Peters, N. (2025) https://BioRender.com/hbb3fsa</a:t>
            </a:r>
          </a:p>
        </p:txBody>
      </p:sp>
      <p:sp>
        <p:nvSpPr>
          <p:cNvPr id="4" name="Slide Number Placeholder 3"/>
          <p:cNvSpPr>
            <a:spLocks noGrp="1"/>
          </p:cNvSpPr>
          <p:nvPr>
            <p:ph type="sldNum" sz="quarter" idx="5"/>
          </p:nvPr>
        </p:nvSpPr>
        <p:spPr/>
        <p:txBody>
          <a:bodyPr/>
          <a:lstStyle/>
          <a:p>
            <a:fld id="{36F65415-8EFE-47CB-8BC4-C5F1A297E6BF}" type="slidenum">
              <a:rPr lang="en-US" smtClean="0"/>
              <a:t>6</a:t>
            </a:fld>
            <a:endParaRPr lang="en-US"/>
          </a:p>
        </p:txBody>
      </p:sp>
    </p:spTree>
    <p:extLst>
      <p:ext uri="{BB962C8B-B14F-4D97-AF65-F5344CB8AC3E}">
        <p14:creationId xmlns:p14="http://schemas.microsoft.com/office/powerpoint/2010/main" val="416190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F65415-8EFE-47CB-8BC4-C5F1A297E6BF}" type="slidenum">
              <a:rPr lang="en-US" smtClean="0"/>
              <a:t>7</a:t>
            </a:fld>
            <a:endParaRPr lang="en-US"/>
          </a:p>
        </p:txBody>
      </p:sp>
    </p:spTree>
    <p:extLst>
      <p:ext uri="{BB962C8B-B14F-4D97-AF65-F5344CB8AC3E}">
        <p14:creationId xmlns:p14="http://schemas.microsoft.com/office/powerpoint/2010/main" val="4008773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6. </a:t>
            </a:r>
            <a:r>
              <a:rPr lang="en-US" b="0" i="0" dirty="0" err="1">
                <a:solidFill>
                  <a:srgbClr val="222222"/>
                </a:solidFill>
                <a:effectLst/>
                <a:latin typeface="Arial" panose="020B0604020202020204" pitchFamily="34" charset="0"/>
              </a:rPr>
              <a:t>Andey</a:t>
            </a:r>
            <a:r>
              <a:rPr lang="en-US" b="0" i="0" dirty="0">
                <a:solidFill>
                  <a:srgbClr val="222222"/>
                </a:solidFill>
                <a:effectLst/>
                <a:latin typeface="Arial" panose="020B0604020202020204" pitchFamily="34" charset="0"/>
              </a:rPr>
              <a:t>, T., Soni, S., &amp; Modi, S. (2024). Conventional vaccination methods: Inactivated and live attenuated vaccines. </a:t>
            </a:r>
            <a:r>
              <a:rPr lang="en-US" b="0" i="1" dirty="0">
                <a:solidFill>
                  <a:srgbClr val="222222"/>
                </a:solidFill>
                <a:effectLst/>
                <a:latin typeface="Arial" panose="020B0604020202020204" pitchFamily="34" charset="0"/>
              </a:rPr>
              <a:t>Advanced Vaccination Technologies for Infectious and Chronic Diseases</a:t>
            </a:r>
            <a:r>
              <a:rPr lang="en-US" b="0" i="0" dirty="0">
                <a:solidFill>
                  <a:srgbClr val="222222"/>
                </a:solidFill>
                <a:effectLst/>
                <a:latin typeface="Arial" panose="020B0604020202020204" pitchFamily="34" charset="0"/>
              </a:rPr>
              <a:t>, 37-50.</a:t>
            </a:r>
            <a:endParaRPr lang="en-US" dirty="0"/>
          </a:p>
        </p:txBody>
      </p:sp>
      <p:sp>
        <p:nvSpPr>
          <p:cNvPr id="4" name="Slide Number Placeholder 3"/>
          <p:cNvSpPr>
            <a:spLocks noGrp="1"/>
          </p:cNvSpPr>
          <p:nvPr>
            <p:ph type="sldNum" sz="quarter" idx="5"/>
          </p:nvPr>
        </p:nvSpPr>
        <p:spPr/>
        <p:txBody>
          <a:bodyPr/>
          <a:lstStyle/>
          <a:p>
            <a:fld id="{36F65415-8EFE-47CB-8BC4-C5F1A297E6BF}" type="slidenum">
              <a:rPr lang="en-US" smtClean="0"/>
              <a:t>8</a:t>
            </a:fld>
            <a:endParaRPr lang="en-US"/>
          </a:p>
        </p:txBody>
      </p:sp>
    </p:spTree>
    <p:extLst>
      <p:ext uri="{BB962C8B-B14F-4D97-AF65-F5344CB8AC3E}">
        <p14:creationId xmlns:p14="http://schemas.microsoft.com/office/powerpoint/2010/main" val="2905290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multiple correct responses. Inactivated vaccines are easier to transport but require boosters. Live-attenuated are more effective but require a cold chain.</a:t>
            </a:r>
          </a:p>
          <a:p>
            <a:endParaRPr lang="en-US" dirty="0"/>
          </a:p>
        </p:txBody>
      </p:sp>
      <p:sp>
        <p:nvSpPr>
          <p:cNvPr id="4" name="Slide Number Placeholder 3"/>
          <p:cNvSpPr>
            <a:spLocks noGrp="1"/>
          </p:cNvSpPr>
          <p:nvPr>
            <p:ph type="sldNum" sz="quarter" idx="5"/>
          </p:nvPr>
        </p:nvSpPr>
        <p:spPr/>
        <p:txBody>
          <a:bodyPr/>
          <a:lstStyle/>
          <a:p>
            <a:fld id="{36F65415-8EFE-47CB-8BC4-C5F1A297E6BF}" type="slidenum">
              <a:rPr lang="en-US" smtClean="0"/>
              <a:t>12</a:t>
            </a:fld>
            <a:endParaRPr lang="en-US"/>
          </a:p>
        </p:txBody>
      </p:sp>
    </p:spTree>
    <p:extLst>
      <p:ext uri="{BB962C8B-B14F-4D97-AF65-F5344CB8AC3E}">
        <p14:creationId xmlns:p14="http://schemas.microsoft.com/office/powerpoint/2010/main" val="3793230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7. Mark, C., &amp; Rigau-Pérez, J. G. (2009). The world's first immunization campaign: the Spanish Smallpox Vaccine Expedition, 1803–1813. </a:t>
            </a:r>
            <a:r>
              <a:rPr lang="en-US" sz="1200" b="0" i="1" kern="1200" dirty="0">
                <a:solidFill>
                  <a:schemeClr val="tx1"/>
                </a:solidFill>
                <a:effectLst/>
                <a:latin typeface="+mn-lt"/>
                <a:ea typeface="+mn-ea"/>
                <a:cs typeface="+mn-cs"/>
              </a:rPr>
              <a:t>Bulletin of the History of Medicine</a:t>
            </a:r>
            <a:r>
              <a:rPr lang="en-US" sz="1200" b="0" i="0" kern="1200" dirty="0">
                <a:solidFill>
                  <a:schemeClr val="tx1"/>
                </a:solidFill>
                <a:effectLst/>
                <a:latin typeface="+mn-lt"/>
                <a:ea typeface="+mn-ea"/>
                <a:cs typeface="+mn-cs"/>
              </a:rPr>
              <a:t>, 63-94.</a:t>
            </a:r>
            <a:endParaRPr lang="en-US" dirty="0"/>
          </a:p>
        </p:txBody>
      </p:sp>
      <p:sp>
        <p:nvSpPr>
          <p:cNvPr id="4" name="Slide Number Placeholder 3"/>
          <p:cNvSpPr>
            <a:spLocks noGrp="1"/>
          </p:cNvSpPr>
          <p:nvPr>
            <p:ph type="sldNum" sz="quarter" idx="5"/>
          </p:nvPr>
        </p:nvSpPr>
        <p:spPr/>
        <p:txBody>
          <a:bodyPr/>
          <a:lstStyle/>
          <a:p>
            <a:fld id="{36F65415-8EFE-47CB-8BC4-C5F1A297E6BF}" type="slidenum">
              <a:rPr lang="en-US" smtClean="0"/>
              <a:t>13</a:t>
            </a:fld>
            <a:endParaRPr lang="en-US"/>
          </a:p>
        </p:txBody>
      </p:sp>
    </p:spTree>
    <p:extLst>
      <p:ext uri="{BB962C8B-B14F-4D97-AF65-F5344CB8AC3E}">
        <p14:creationId xmlns:p14="http://schemas.microsoft.com/office/powerpoint/2010/main" val="3526305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B07E1-BA16-9B07-E7D6-D9C9DCC31B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E3FF45-8DA8-996E-E103-E2AFA280E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54CD79-04CC-78A2-720E-ED1321CA667D}"/>
              </a:ext>
            </a:extLst>
          </p:cNvPr>
          <p:cNvSpPr>
            <a:spLocks noGrp="1"/>
          </p:cNvSpPr>
          <p:nvPr>
            <p:ph type="dt" sz="half" idx="10"/>
          </p:nvPr>
        </p:nvSpPr>
        <p:spPr/>
        <p:txBody>
          <a:bodyPr/>
          <a:lstStyle/>
          <a:p>
            <a:fld id="{04933F24-BAA0-4A84-9366-B3A65D3BE77E}" type="datetime1">
              <a:rPr lang="en-US" smtClean="0"/>
              <a:t>2/8/2026</a:t>
            </a:fld>
            <a:endParaRPr lang="en-US" dirty="0"/>
          </a:p>
        </p:txBody>
      </p:sp>
      <p:sp>
        <p:nvSpPr>
          <p:cNvPr id="5" name="Footer Placeholder 4">
            <a:extLst>
              <a:ext uri="{FF2B5EF4-FFF2-40B4-BE49-F238E27FC236}">
                <a16:creationId xmlns:a16="http://schemas.microsoft.com/office/drawing/2014/main" id="{834B935E-F48F-B547-488A-CD62309D0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A057C0-8508-4AEA-ECD0-AD55DA6BAA60}"/>
              </a:ext>
            </a:extLst>
          </p:cNvPr>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261085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6217F-7FFF-F313-EA18-0E03025F14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3BA499-B08B-BE93-B769-7514581344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9A785A-AAE9-76E7-65AF-1F11689A23B2}"/>
              </a:ext>
            </a:extLst>
          </p:cNvPr>
          <p:cNvSpPr>
            <a:spLocks noGrp="1"/>
          </p:cNvSpPr>
          <p:nvPr>
            <p:ph type="dt" sz="half" idx="10"/>
          </p:nvPr>
        </p:nvSpPr>
        <p:spPr/>
        <p:txBody>
          <a:bodyPr/>
          <a:lstStyle/>
          <a:p>
            <a:fld id="{FD7A98E6-7A0D-44E6-A17C-3665C6FF36A4}" type="datetime1">
              <a:rPr lang="en-US" smtClean="0"/>
              <a:t>2/8/2026</a:t>
            </a:fld>
            <a:endParaRPr lang="en-US"/>
          </a:p>
        </p:txBody>
      </p:sp>
      <p:sp>
        <p:nvSpPr>
          <p:cNvPr id="5" name="Footer Placeholder 4">
            <a:extLst>
              <a:ext uri="{FF2B5EF4-FFF2-40B4-BE49-F238E27FC236}">
                <a16:creationId xmlns:a16="http://schemas.microsoft.com/office/drawing/2014/main" id="{EF4D36DE-66E2-B683-178D-A429E27CD7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C0CE7-3127-C6C1-D4ED-E5CA458D7034}"/>
              </a:ext>
            </a:extLst>
          </p:cNvPr>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10498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982AC5-2BA0-F95C-5B47-C42AFC3EA3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C271D0-E88D-9847-40A0-E0B3DAC012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1AAFF-E6DC-EE1F-5EBE-D006BA05D5ED}"/>
              </a:ext>
            </a:extLst>
          </p:cNvPr>
          <p:cNvSpPr>
            <a:spLocks noGrp="1"/>
          </p:cNvSpPr>
          <p:nvPr>
            <p:ph type="dt" sz="half" idx="10"/>
          </p:nvPr>
        </p:nvSpPr>
        <p:spPr/>
        <p:txBody>
          <a:bodyPr/>
          <a:lstStyle/>
          <a:p>
            <a:fld id="{E1DC5147-286F-415C-8655-C82F4EB3FA75}" type="datetime1">
              <a:rPr lang="en-US" smtClean="0"/>
              <a:t>2/8/2026</a:t>
            </a:fld>
            <a:endParaRPr lang="en-US"/>
          </a:p>
        </p:txBody>
      </p:sp>
      <p:sp>
        <p:nvSpPr>
          <p:cNvPr id="5" name="Footer Placeholder 4">
            <a:extLst>
              <a:ext uri="{FF2B5EF4-FFF2-40B4-BE49-F238E27FC236}">
                <a16:creationId xmlns:a16="http://schemas.microsoft.com/office/drawing/2014/main" id="{E228078C-8BD7-78B1-6B4D-D578679E8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62EDF-0FB8-B995-420C-2FD6B17FB52D}"/>
              </a:ext>
            </a:extLst>
          </p:cNvPr>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337667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AE94B-5E5F-462B-0A5E-23DB30DBC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2685F-D0FD-5D67-DEF0-7622B2109F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F83EB-3ADB-0AD0-7A45-01F8239E1C43}"/>
              </a:ext>
            </a:extLst>
          </p:cNvPr>
          <p:cNvSpPr>
            <a:spLocks noGrp="1"/>
          </p:cNvSpPr>
          <p:nvPr>
            <p:ph type="dt" sz="half" idx="10"/>
          </p:nvPr>
        </p:nvSpPr>
        <p:spPr/>
        <p:txBody>
          <a:bodyPr/>
          <a:lstStyle/>
          <a:p>
            <a:fld id="{B9897407-8828-4BF2-AFB9-318283EC8DE8}" type="datetime1">
              <a:rPr lang="en-US" smtClean="0"/>
              <a:t>2/8/2026</a:t>
            </a:fld>
            <a:endParaRPr lang="en-US"/>
          </a:p>
        </p:txBody>
      </p:sp>
      <p:sp>
        <p:nvSpPr>
          <p:cNvPr id="5" name="Footer Placeholder 4">
            <a:extLst>
              <a:ext uri="{FF2B5EF4-FFF2-40B4-BE49-F238E27FC236}">
                <a16:creationId xmlns:a16="http://schemas.microsoft.com/office/drawing/2014/main" id="{9DD358F5-BF34-0EFD-4CC6-8CAD4FB8B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75410F-7EBC-B67B-43E0-284031508CB2}"/>
              </a:ext>
            </a:extLst>
          </p:cNvPr>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04165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9472D-8471-7D9E-8882-78EE855ADB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A3D927-C740-773B-F2D7-53C8E2767D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3E777F-D304-4D81-13A7-01BB5F1AD78D}"/>
              </a:ext>
            </a:extLst>
          </p:cNvPr>
          <p:cNvSpPr>
            <a:spLocks noGrp="1"/>
          </p:cNvSpPr>
          <p:nvPr>
            <p:ph type="dt" sz="half" idx="10"/>
          </p:nvPr>
        </p:nvSpPr>
        <p:spPr/>
        <p:txBody>
          <a:bodyPr/>
          <a:lstStyle/>
          <a:p>
            <a:fld id="{DEF017DE-4F81-41AF-82FB-F81420F34DA4}" type="datetime1">
              <a:rPr lang="en-US" smtClean="0"/>
              <a:t>2/8/2026</a:t>
            </a:fld>
            <a:endParaRPr lang="en-US"/>
          </a:p>
        </p:txBody>
      </p:sp>
      <p:sp>
        <p:nvSpPr>
          <p:cNvPr id="5" name="Footer Placeholder 4">
            <a:extLst>
              <a:ext uri="{FF2B5EF4-FFF2-40B4-BE49-F238E27FC236}">
                <a16:creationId xmlns:a16="http://schemas.microsoft.com/office/drawing/2014/main" id="{9E34CAA4-CF34-828D-557C-49D74D6A44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3C1D49-F161-491F-C7CE-4A335464F26D}"/>
              </a:ext>
            </a:extLst>
          </p:cNvPr>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405469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23C4F-A441-E61B-8CCC-390A0DE808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85C69-14E5-077B-5CA0-46895EE0F1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0526D3-3439-4960-9CD6-029E6CF93F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5F7616-0F6B-27BE-4020-742751D2E9FA}"/>
              </a:ext>
            </a:extLst>
          </p:cNvPr>
          <p:cNvSpPr>
            <a:spLocks noGrp="1"/>
          </p:cNvSpPr>
          <p:nvPr>
            <p:ph type="dt" sz="half" idx="10"/>
          </p:nvPr>
        </p:nvSpPr>
        <p:spPr/>
        <p:txBody>
          <a:bodyPr/>
          <a:lstStyle/>
          <a:p>
            <a:fld id="{5336DC74-5478-4FD9-A5CF-FD18281778C6}" type="datetime1">
              <a:rPr lang="en-US" smtClean="0"/>
              <a:t>2/8/2026</a:t>
            </a:fld>
            <a:endParaRPr lang="en-US"/>
          </a:p>
        </p:txBody>
      </p:sp>
      <p:sp>
        <p:nvSpPr>
          <p:cNvPr id="6" name="Footer Placeholder 5">
            <a:extLst>
              <a:ext uri="{FF2B5EF4-FFF2-40B4-BE49-F238E27FC236}">
                <a16:creationId xmlns:a16="http://schemas.microsoft.com/office/drawing/2014/main" id="{1144A0BB-54BE-C76D-E2EA-E22DF5FBDF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58BE1-5927-C651-F13F-DF55473D99F9}"/>
              </a:ext>
            </a:extLst>
          </p:cNvPr>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3760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D3DA0-A611-AA77-6CC7-0C2EFAE9FB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C1C8EA-AAFA-BF89-1286-EE8C79BBC2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33E49B-BDDB-21E1-E742-C45C1A5F4B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17EF3E-CE6D-2518-82D3-FF19B8CDAB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E26903-BA8A-953D-D839-17CF628321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9B2CB7-2E2B-2601-153D-20E55B7B9D72}"/>
              </a:ext>
            </a:extLst>
          </p:cNvPr>
          <p:cNvSpPr>
            <a:spLocks noGrp="1"/>
          </p:cNvSpPr>
          <p:nvPr>
            <p:ph type="dt" sz="half" idx="10"/>
          </p:nvPr>
        </p:nvSpPr>
        <p:spPr/>
        <p:txBody>
          <a:bodyPr/>
          <a:lstStyle/>
          <a:p>
            <a:fld id="{2555D315-E979-48AB-AF5A-8EE2D0755C58}" type="datetime1">
              <a:rPr lang="en-US" smtClean="0"/>
              <a:t>2/8/2026</a:t>
            </a:fld>
            <a:endParaRPr lang="en-US"/>
          </a:p>
        </p:txBody>
      </p:sp>
      <p:sp>
        <p:nvSpPr>
          <p:cNvPr id="8" name="Footer Placeholder 7">
            <a:extLst>
              <a:ext uri="{FF2B5EF4-FFF2-40B4-BE49-F238E27FC236}">
                <a16:creationId xmlns:a16="http://schemas.microsoft.com/office/drawing/2014/main" id="{45C04B4B-4B05-013E-094A-BD97EBC1BD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4AF8FC-325F-C48F-E893-544CABAC2B38}"/>
              </a:ext>
            </a:extLst>
          </p:cNvPr>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30610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A6481-11FE-6A1A-470E-FCF0E7ED94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ACCC46-C172-C92C-7E3E-8186E10A5994}"/>
              </a:ext>
            </a:extLst>
          </p:cNvPr>
          <p:cNvSpPr>
            <a:spLocks noGrp="1"/>
          </p:cNvSpPr>
          <p:nvPr>
            <p:ph type="dt" sz="half" idx="10"/>
          </p:nvPr>
        </p:nvSpPr>
        <p:spPr/>
        <p:txBody>
          <a:bodyPr/>
          <a:lstStyle/>
          <a:p>
            <a:fld id="{D5AC3E0D-A73D-4DCB-AC3F-BABC1A39383E}" type="datetime1">
              <a:rPr lang="en-US" smtClean="0"/>
              <a:t>2/8/2026</a:t>
            </a:fld>
            <a:endParaRPr lang="en-US"/>
          </a:p>
        </p:txBody>
      </p:sp>
      <p:sp>
        <p:nvSpPr>
          <p:cNvPr id="4" name="Footer Placeholder 3">
            <a:extLst>
              <a:ext uri="{FF2B5EF4-FFF2-40B4-BE49-F238E27FC236}">
                <a16:creationId xmlns:a16="http://schemas.microsoft.com/office/drawing/2014/main" id="{A5CB3F4E-5818-A407-B49B-93456B6AEF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FAD106-D32C-D513-F74C-4F2BA245302D}"/>
              </a:ext>
            </a:extLst>
          </p:cNvPr>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69644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326B9D-9A3E-CBA4-A224-2188A69B0709}"/>
              </a:ext>
            </a:extLst>
          </p:cNvPr>
          <p:cNvSpPr>
            <a:spLocks noGrp="1"/>
          </p:cNvSpPr>
          <p:nvPr>
            <p:ph type="dt" sz="half" idx="10"/>
          </p:nvPr>
        </p:nvSpPr>
        <p:spPr/>
        <p:txBody>
          <a:bodyPr/>
          <a:lstStyle/>
          <a:p>
            <a:fld id="{F2CBA9F8-78FE-4FAE-B1F1-300D6FB0D1B9}" type="datetime1">
              <a:rPr lang="en-US" smtClean="0"/>
              <a:t>2/8/2026</a:t>
            </a:fld>
            <a:endParaRPr lang="en-US"/>
          </a:p>
        </p:txBody>
      </p:sp>
      <p:sp>
        <p:nvSpPr>
          <p:cNvPr id="3" name="Footer Placeholder 2">
            <a:extLst>
              <a:ext uri="{FF2B5EF4-FFF2-40B4-BE49-F238E27FC236}">
                <a16:creationId xmlns:a16="http://schemas.microsoft.com/office/drawing/2014/main" id="{0734D4E6-B363-3AFC-37EA-F9BE8664CA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4895BA-A703-C24F-3505-DD80551C878B}"/>
              </a:ext>
            </a:extLst>
          </p:cNvPr>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358780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08921-30DE-08EF-BA00-2A268C7F3F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69CB25-55FE-D15E-E15B-44D6517B44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9C25DA-E8B0-C0A3-AED2-F34F72F53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ABA512-A17B-6A01-C727-BD41ED8B2B2B}"/>
              </a:ext>
            </a:extLst>
          </p:cNvPr>
          <p:cNvSpPr>
            <a:spLocks noGrp="1"/>
          </p:cNvSpPr>
          <p:nvPr>
            <p:ph type="dt" sz="half" idx="10"/>
          </p:nvPr>
        </p:nvSpPr>
        <p:spPr/>
        <p:txBody>
          <a:bodyPr/>
          <a:lstStyle/>
          <a:p>
            <a:fld id="{67A29EB1-740E-4332-9FCC-BC1A996624D0}" type="datetime1">
              <a:rPr lang="en-US" smtClean="0"/>
              <a:t>2/8/2026</a:t>
            </a:fld>
            <a:endParaRPr lang="en-US"/>
          </a:p>
        </p:txBody>
      </p:sp>
      <p:sp>
        <p:nvSpPr>
          <p:cNvPr id="6" name="Footer Placeholder 5">
            <a:extLst>
              <a:ext uri="{FF2B5EF4-FFF2-40B4-BE49-F238E27FC236}">
                <a16:creationId xmlns:a16="http://schemas.microsoft.com/office/drawing/2014/main" id="{CCDAC84D-E3C4-1AFE-6404-0AEB06AE5A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915F24-F7D0-6C05-279A-91DBCB6729F5}"/>
              </a:ext>
            </a:extLst>
          </p:cNvPr>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51244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54BDE-9042-30FB-6460-FE483B99D0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56BB1B-3108-683E-5DAF-9DB11E106E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759A74-719C-E0F2-DE78-F5FEDF3D3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8D6F38-7D3A-CA30-504E-A908EB66F78B}"/>
              </a:ext>
            </a:extLst>
          </p:cNvPr>
          <p:cNvSpPr>
            <a:spLocks noGrp="1"/>
          </p:cNvSpPr>
          <p:nvPr>
            <p:ph type="dt" sz="half" idx="10"/>
          </p:nvPr>
        </p:nvSpPr>
        <p:spPr/>
        <p:txBody>
          <a:bodyPr/>
          <a:lstStyle/>
          <a:p>
            <a:fld id="{E785CF1C-098C-44C1-8E56-3746179F3F8B}" type="datetime1">
              <a:rPr lang="en-US" smtClean="0"/>
              <a:t>2/8/2026</a:t>
            </a:fld>
            <a:endParaRPr lang="en-US"/>
          </a:p>
        </p:txBody>
      </p:sp>
      <p:sp>
        <p:nvSpPr>
          <p:cNvPr id="6" name="Footer Placeholder 5">
            <a:extLst>
              <a:ext uri="{FF2B5EF4-FFF2-40B4-BE49-F238E27FC236}">
                <a16:creationId xmlns:a16="http://schemas.microsoft.com/office/drawing/2014/main" id="{6171EBCC-30CE-FAA7-5D31-18FA30183E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059314-3F67-BFE7-8696-5927BED53EDC}"/>
              </a:ext>
            </a:extLst>
          </p:cNvPr>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399883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B754D-70E0-431B-037E-5EEEAFB32C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3E75AD-3229-B329-7C62-7DFB50C4BE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50ACBB-AD63-6CCD-AACE-08E59321AE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4B7E972-DF71-4C8F-931F-3542853A0D75}" type="datetime1">
              <a:rPr lang="en-US" smtClean="0"/>
              <a:t>2/8/2026</a:t>
            </a:fld>
            <a:endParaRPr lang="en-US"/>
          </a:p>
        </p:txBody>
      </p:sp>
      <p:sp>
        <p:nvSpPr>
          <p:cNvPr id="5" name="Footer Placeholder 4">
            <a:extLst>
              <a:ext uri="{FF2B5EF4-FFF2-40B4-BE49-F238E27FC236}">
                <a16:creationId xmlns:a16="http://schemas.microsoft.com/office/drawing/2014/main" id="{E613C744-D94C-6660-0266-336F435FFB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0AF50C0-2174-61AF-8A78-B826B81A4F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24397814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3.paho.org/english/dd/pin/Number11" TargetMode="External"/><Relationship Id="rId3" Type="http://schemas.openxmlformats.org/officeDocument/2006/relationships/hyperlink" Target="https://www.penn.museum/sites/expedition/a-journey-into-the-human-body" TargetMode="External"/><Relationship Id="rId7" Type="http://schemas.openxmlformats.org/officeDocument/2006/relationships/hyperlink" Target="https://www.amusingplanet.com/2020/12/balmis-expedition-how-orphans-took.html" TargetMode="External"/><Relationship Id="rId2" Type="http://schemas.openxmlformats.org/officeDocument/2006/relationships/hyperlink" Target="https://www.cdc.gov/smallpox/about/index.html" TargetMode="External"/><Relationship Id="rId1" Type="http://schemas.openxmlformats.org/officeDocument/2006/relationships/slideLayout" Target="../slideLayouts/slideLayout2.xml"/><Relationship Id="rId6" Type="http://schemas.openxmlformats.org/officeDocument/2006/relationships/hyperlink" Target="https://www.cdc.gov/vaccines/hcp/storage-handling/resources.html" TargetMode="External"/><Relationship Id="rId5" Type="http://schemas.openxmlformats.org/officeDocument/2006/relationships/hyperlink" Target="https://archive.org/details/atlasofclinicalm00newsyd" TargetMode="External"/><Relationship Id="rId4" Type="http://schemas.openxmlformats.org/officeDocument/2006/relationships/hyperlink" Target="https://www.nbcnews.com/health/health-news/smallpox-vials-discovered-lab-storage-room-cdc-says-n150806" TargetMode="External"/><Relationship Id="rId9" Type="http://schemas.openxmlformats.org/officeDocument/2006/relationships/hyperlink" Target="https://ori.hhs.gov/content/chapter-3-The-Protection-of-Human-Subjects-nuremberg-code-directives-human-experiment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F40E22-9DE1-167D-C276-2C63C8D98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5D4D1247-0524-3F6B-BE4C-62A70D33168D}"/>
              </a:ext>
            </a:extLst>
          </p:cNvPr>
          <p:cNvSpPr txBox="1"/>
          <p:nvPr/>
        </p:nvSpPr>
        <p:spPr>
          <a:xfrm>
            <a:off x="588328" y="839401"/>
            <a:ext cx="7467600" cy="1754326"/>
          </a:xfrm>
          <a:prstGeom prst="rect">
            <a:avLst/>
          </a:prstGeom>
          <a:noFill/>
          <a:ln>
            <a:noFill/>
          </a:ln>
        </p:spPr>
        <p:txBody>
          <a:bodyPr wrap="square">
            <a:spAutoFit/>
          </a:bodyPr>
          <a:lstStyle/>
          <a:p>
            <a:pPr marR="0" rtl="0"/>
            <a:r>
              <a:rPr lang="en-US" sz="4400" b="1" i="0" u="none" strike="noStrike" dirty="0">
                <a:ln w="3175">
                  <a:solidFill>
                    <a:schemeClr val="tx1"/>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Challenges in Vaccine Delivery: </a:t>
            </a:r>
            <a:r>
              <a:rPr lang="en-US" sz="3200" b="1" i="0" u="none" strike="noStrike" dirty="0">
                <a:ln w="3175">
                  <a:solidFill>
                    <a:schemeClr val="tx1"/>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a:t>
            </a:r>
            <a:r>
              <a:rPr lang="en-US" sz="3200" b="1" i="0" u="none" strike="noStrike" dirty="0" err="1">
                <a:ln w="3175">
                  <a:solidFill>
                    <a:schemeClr val="tx1"/>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Balmis</a:t>
            </a:r>
            <a:r>
              <a:rPr lang="en-US" sz="3200" b="1" i="0" u="none" strike="noStrike" dirty="0">
                <a:ln w="3175">
                  <a:solidFill>
                    <a:schemeClr val="tx1"/>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Expedition Viewed Through a 21</a:t>
            </a:r>
            <a:r>
              <a:rPr lang="en-US" sz="3200" b="1" i="0" u="none" strike="noStrike" baseline="30000" dirty="0">
                <a:ln w="3175">
                  <a:solidFill>
                    <a:schemeClr val="tx1"/>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st</a:t>
            </a:r>
            <a:r>
              <a:rPr lang="en-US" sz="3200" b="1" i="0" u="none" strike="noStrike" dirty="0">
                <a:ln w="3175">
                  <a:solidFill>
                    <a:schemeClr val="tx1"/>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-Century Lens</a:t>
            </a:r>
          </a:p>
        </p:txBody>
      </p:sp>
      <p:sp>
        <p:nvSpPr>
          <p:cNvPr id="2" name="Rectangle 10">
            <a:extLst>
              <a:ext uri="{FF2B5EF4-FFF2-40B4-BE49-F238E27FC236}">
                <a16:creationId xmlns:a16="http://schemas.microsoft.com/office/drawing/2014/main" id="{AC032892-F22E-C513-603A-FF9544679659}"/>
              </a:ext>
              <a:ext uri="{C183D7F6-B498-43B3-948B-1728B52AA6E4}">
                <adec:decorative xmlns:adec="http://schemas.microsoft.com/office/drawing/2017/decorative" val="1"/>
              </a:ext>
            </a:extLst>
          </p:cNvPr>
          <p:cNvSpPr>
            <a:spLocks noChangeArrowheads="1"/>
          </p:cNvSpPr>
          <p:nvPr/>
        </p:nvSpPr>
        <p:spPr bwMode="auto">
          <a:xfrm>
            <a:off x="588328" y="422875"/>
            <a:ext cx="4711823" cy="307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a:spcBef>
                <a:spcPct val="0"/>
              </a:spcBef>
              <a:buFontTx/>
              <a:buNone/>
            </a:pPr>
            <a:r>
              <a:rPr lang="en-US" altLang="en-US" sz="1400" b="1" dirty="0">
                <a:solidFill>
                  <a:schemeClr val="bg2"/>
                </a:solidFill>
                <a:effectLst>
                  <a:outerShdw blurRad="38100" dist="38100" dir="2700000" algn="tl">
                    <a:srgbClr val="000000">
                      <a:alpha val="43137"/>
                    </a:srgbClr>
                  </a:outerShdw>
                </a:effectLst>
                <a:latin typeface="Calibri" pitchFamily="34" charset="0"/>
                <a:cs typeface="Calibri" pitchFamily="34" charset="0"/>
              </a:rPr>
              <a:t>NATIONAL CENTER FOR CASE STUDY TEACHING IN SCIENCE</a:t>
            </a:r>
            <a:endParaRPr lang="en-US" altLang="en-US" sz="1400" b="1" dirty="0">
              <a:solidFill>
                <a:schemeClr val="bg2"/>
              </a:solidFill>
              <a:effectLst>
                <a:outerShdw blurRad="38100" dist="38100" dir="2700000" algn="tl">
                  <a:srgbClr val="000000">
                    <a:alpha val="43137"/>
                  </a:srgbClr>
                </a:outerShdw>
              </a:effectLst>
              <a:latin typeface="Palatino Linotype" pitchFamily="18" charset="0"/>
              <a:cs typeface="Calibri" pitchFamily="34" charset="0"/>
            </a:endParaRPr>
          </a:p>
        </p:txBody>
      </p:sp>
      <p:sp>
        <p:nvSpPr>
          <p:cNvPr id="4" name="TextBox 3">
            <a:extLst>
              <a:ext uri="{FF2B5EF4-FFF2-40B4-BE49-F238E27FC236}">
                <a16:creationId xmlns:a16="http://schemas.microsoft.com/office/drawing/2014/main" id="{B6AA3D88-6C4E-4E7A-1D9D-1A2994851677}"/>
              </a:ext>
            </a:extLst>
          </p:cNvPr>
          <p:cNvSpPr txBox="1"/>
          <p:nvPr/>
        </p:nvSpPr>
        <p:spPr>
          <a:xfrm>
            <a:off x="588328" y="4915005"/>
            <a:ext cx="7615872" cy="1569660"/>
          </a:xfrm>
          <a:prstGeom prst="rect">
            <a:avLst/>
          </a:prstGeom>
          <a:noFill/>
        </p:spPr>
        <p:txBody>
          <a:bodyPr wrap="square">
            <a:spAutoFit/>
          </a:bodyPr>
          <a:lstStyle/>
          <a:p>
            <a:r>
              <a:rPr lang="en-US" sz="2400" dirty="0">
                <a:ln w="3175">
                  <a:noFill/>
                </a:ln>
                <a:solidFill>
                  <a:schemeClr val="bg1"/>
                </a:solidFill>
                <a:latin typeface="Monotype Corsiva" panose="03010101010201010101" pitchFamily="66" charset="0"/>
                <a:ea typeface="Calibri" panose="020F0502020204030204" pitchFamily="34" charset="0"/>
                <a:cs typeface="Calibri" panose="020F0502020204030204" pitchFamily="34" charset="0"/>
              </a:rPr>
              <a:t>by</a:t>
            </a:r>
          </a:p>
          <a:p>
            <a:r>
              <a:rPr lang="en-US" sz="2400" b="1" dirty="0">
                <a:ln w="3175">
                  <a:solidFill>
                    <a:schemeClr val="tx1"/>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Nancy Boury and Harshita Sharma</a:t>
            </a:r>
          </a:p>
          <a:p>
            <a:r>
              <a:rPr lang="en-US" sz="2400" b="1" dirty="0">
                <a:ln w="3175">
                  <a:solidFill>
                    <a:schemeClr val="tx1"/>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Plant Pathology, Entomology, and Microbiology</a:t>
            </a:r>
          </a:p>
          <a:p>
            <a:r>
              <a:rPr lang="en-US" sz="2400" b="1" dirty="0">
                <a:ln w="3175">
                  <a:solidFill>
                    <a:schemeClr val="tx1"/>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Iowa State University, Ames, IA</a:t>
            </a:r>
          </a:p>
        </p:txBody>
      </p:sp>
    </p:spTree>
    <p:extLst>
      <p:ext uri="{BB962C8B-B14F-4D97-AF65-F5344CB8AC3E}">
        <p14:creationId xmlns:p14="http://schemas.microsoft.com/office/powerpoint/2010/main" val="313733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C9AF0-FE0E-497B-AF33-C9AAC26AC1C1}"/>
              </a:ext>
            </a:extLst>
          </p:cNvPr>
          <p:cNvSpPr>
            <a:spLocks noGrp="1"/>
          </p:cNvSpPr>
          <p:nvPr>
            <p:ph type="title"/>
          </p:nvPr>
        </p:nvSpPr>
        <p:spPr/>
        <p:txBody>
          <a:bodyPr>
            <a:noAutofit/>
          </a:bodyPr>
          <a:lstStyle/>
          <a:p>
            <a:r>
              <a:rPr lang="en-US" sz="4000" b="1" dirty="0">
                <a:latin typeface="Calibri" panose="020F0502020204030204" pitchFamily="34" charset="0"/>
                <a:cs typeface="Calibri" panose="020F0502020204030204" pitchFamily="34" charset="0"/>
              </a:rPr>
              <a:t>CQ1: What is the goal of vaccination?	</a:t>
            </a:r>
          </a:p>
        </p:txBody>
      </p:sp>
      <p:sp>
        <p:nvSpPr>
          <p:cNvPr id="3" name="Content Placeholder 2">
            <a:extLst>
              <a:ext uri="{FF2B5EF4-FFF2-40B4-BE49-F238E27FC236}">
                <a16:creationId xmlns:a16="http://schemas.microsoft.com/office/drawing/2014/main" id="{F148C709-0BAD-4BD2-85B4-1BDEB6D5D7CF}"/>
              </a:ext>
            </a:extLst>
          </p:cNvPr>
          <p:cNvSpPr>
            <a:spLocks noGrp="1"/>
          </p:cNvSpPr>
          <p:nvPr>
            <p:ph idx="1"/>
          </p:nvPr>
        </p:nvSpPr>
        <p:spPr/>
        <p:txBody>
          <a:bodyPr/>
          <a:lstStyle/>
          <a:p>
            <a:pPr marL="457200" indent="-457200">
              <a:buFont typeface="+mj-lt"/>
              <a:buAutoNum type="alphaUcPeriod"/>
            </a:pPr>
            <a:r>
              <a:rPr lang="en-US" dirty="0">
                <a:latin typeface="Calibri" panose="020F0502020204030204" pitchFamily="34" charset="0"/>
                <a:cs typeface="Calibri" panose="020F0502020204030204" pitchFamily="34" charset="0"/>
              </a:rPr>
              <a:t>To treat existing illness by causing a primary response to a dangerous antigen.</a:t>
            </a:r>
          </a:p>
          <a:p>
            <a:pPr marL="457200" indent="-457200">
              <a:buFont typeface="+mj-lt"/>
              <a:buAutoNum type="alphaUcPeriod"/>
            </a:pPr>
            <a:r>
              <a:rPr lang="en-US" dirty="0">
                <a:latin typeface="Calibri" panose="020F0502020204030204" pitchFamily="34" charset="0"/>
                <a:cs typeface="Calibri" panose="020F0502020204030204" pitchFamily="34" charset="0"/>
              </a:rPr>
              <a:t>To treat chronic illness by stimulating a secondary response to a non-dangerous antigen.</a:t>
            </a:r>
          </a:p>
          <a:p>
            <a:pPr marL="457200" indent="-457200">
              <a:buFont typeface="+mj-lt"/>
              <a:buAutoNum type="alphaUcPeriod"/>
            </a:pPr>
            <a:r>
              <a:rPr lang="en-US" dirty="0">
                <a:latin typeface="Calibri" panose="020F0502020204030204" pitchFamily="34" charset="0"/>
                <a:cs typeface="Calibri" panose="020F0502020204030204" pitchFamily="34" charset="0"/>
              </a:rPr>
              <a:t>To prevent future illness by causing a primary response to a non-dangerous antigen.</a:t>
            </a:r>
          </a:p>
          <a:p>
            <a:pPr marL="0" indent="0">
              <a:buNone/>
            </a:pPr>
            <a:endParaRPr lang="en-US" dirty="0">
              <a:latin typeface="Calibri" panose="020F0502020204030204" pitchFamily="34" charset="0"/>
              <a:cs typeface="Calibri" panose="020F0502020204030204" pitchFamily="34" charset="0"/>
            </a:endParaRPr>
          </a:p>
          <a:p>
            <a:pPr marL="457200" indent="-457200">
              <a:buFont typeface="+mj-lt"/>
              <a:buAutoNum type="alphaUcPeriod"/>
            </a:pPr>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861C6F3-7F2A-C221-F6F6-273DF6E9B1A2}"/>
              </a:ext>
            </a:extLst>
          </p:cNvPr>
          <p:cNvSpPr>
            <a:spLocks noGrp="1"/>
          </p:cNvSpPr>
          <p:nvPr>
            <p:ph type="sldNum" sz="quarter" idx="12"/>
          </p:nvPr>
        </p:nvSpPr>
        <p:spPr/>
        <p:txBody>
          <a:bodyPr/>
          <a:lstStyle/>
          <a:p>
            <a:fld id="{0FF54DE5-C571-48E8-A5BC-B369434E2F44}" type="slidenum">
              <a:rPr lang="en-US" smtClean="0"/>
              <a:t>10</a:t>
            </a:fld>
            <a:endParaRPr lang="en-US"/>
          </a:p>
        </p:txBody>
      </p:sp>
    </p:spTree>
    <p:extLst>
      <p:ext uri="{BB962C8B-B14F-4D97-AF65-F5344CB8AC3E}">
        <p14:creationId xmlns:p14="http://schemas.microsoft.com/office/powerpoint/2010/main" val="275227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3ED1-85A9-45D5-9933-C73808EFBB9F}"/>
              </a:ext>
            </a:extLst>
          </p:cNvPr>
          <p:cNvSpPr>
            <a:spLocks noGrp="1"/>
          </p:cNvSpPr>
          <p:nvPr>
            <p:ph type="title"/>
          </p:nvPr>
        </p:nvSpPr>
        <p:spPr>
          <a:xfrm>
            <a:off x="838200" y="950118"/>
            <a:ext cx="10515600" cy="1325563"/>
          </a:xfrm>
        </p:spPr>
        <p:txBody>
          <a:bodyPr>
            <a:normAutofit fontScale="90000"/>
          </a:bodyPr>
          <a:lstStyle/>
          <a:p>
            <a:r>
              <a:rPr lang="en-US" b="1" dirty="0">
                <a:latin typeface="Calibri" panose="020F0502020204030204" pitchFamily="34" charset="0"/>
                <a:cs typeface="Calibri" panose="020F0502020204030204" pitchFamily="34" charset="0"/>
              </a:rPr>
              <a:t>CQ2: You are bitten by a rattlesnake and receive anti-venom in the ER. What type of immunity does the anti-venom confer?</a:t>
            </a:r>
          </a:p>
        </p:txBody>
      </p:sp>
      <p:sp>
        <p:nvSpPr>
          <p:cNvPr id="3" name="Content Placeholder 2">
            <a:extLst>
              <a:ext uri="{FF2B5EF4-FFF2-40B4-BE49-F238E27FC236}">
                <a16:creationId xmlns:a16="http://schemas.microsoft.com/office/drawing/2014/main" id="{42C55247-D4FD-4ABD-BFC5-3E45584AC19E}"/>
              </a:ext>
            </a:extLst>
          </p:cNvPr>
          <p:cNvSpPr>
            <a:spLocks noGrp="1"/>
          </p:cNvSpPr>
          <p:nvPr>
            <p:ph idx="1"/>
          </p:nvPr>
        </p:nvSpPr>
        <p:spPr>
          <a:xfrm>
            <a:off x="838200" y="3429000"/>
            <a:ext cx="10515600" cy="1946275"/>
          </a:xfrm>
        </p:spPr>
        <p:txBody>
          <a:bodyPr/>
          <a:lstStyle/>
          <a:p>
            <a:pPr marL="457200" indent="-457200">
              <a:buFont typeface="+mj-lt"/>
              <a:buAutoNum type="alphaUcPeriod"/>
            </a:pPr>
            <a:r>
              <a:rPr lang="en-US" sz="2400" dirty="0">
                <a:latin typeface="Calibri" panose="020F0502020204030204" pitchFamily="34" charset="0"/>
                <a:cs typeface="Calibri" panose="020F0502020204030204" pitchFamily="34" charset="0"/>
              </a:rPr>
              <a:t>Natural, passive immunity </a:t>
            </a:r>
          </a:p>
          <a:p>
            <a:pPr marL="457200" indent="-457200">
              <a:buFont typeface="+mj-lt"/>
              <a:buAutoNum type="alphaUcPeriod"/>
            </a:pPr>
            <a:r>
              <a:rPr lang="en-US" sz="2400" dirty="0">
                <a:latin typeface="Calibri" panose="020F0502020204030204" pitchFamily="34" charset="0"/>
                <a:cs typeface="Calibri" panose="020F0502020204030204" pitchFamily="34" charset="0"/>
              </a:rPr>
              <a:t>Artificial, passive Immunity </a:t>
            </a:r>
          </a:p>
          <a:p>
            <a:pPr marL="457200" indent="-457200">
              <a:buFont typeface="+mj-lt"/>
              <a:buAutoNum type="alphaUcPeriod"/>
            </a:pPr>
            <a:r>
              <a:rPr lang="en-US" sz="2400" dirty="0">
                <a:latin typeface="Calibri" panose="020F0502020204030204" pitchFamily="34" charset="0"/>
                <a:cs typeface="Calibri" panose="020F0502020204030204" pitchFamily="34" charset="0"/>
              </a:rPr>
              <a:t>Natural, active immunity</a:t>
            </a:r>
          </a:p>
          <a:p>
            <a:pPr marL="457200" indent="-457200">
              <a:buFont typeface="+mj-lt"/>
              <a:buAutoNum type="alphaUcPeriod"/>
            </a:pPr>
            <a:r>
              <a:rPr lang="en-US" sz="2400" dirty="0">
                <a:latin typeface="Calibri" panose="020F0502020204030204" pitchFamily="34" charset="0"/>
                <a:cs typeface="Calibri" panose="020F0502020204030204" pitchFamily="34" charset="0"/>
              </a:rPr>
              <a:t>Artificial, active immunity </a:t>
            </a:r>
          </a:p>
          <a:p>
            <a:endParaRPr lang="en-US" dirty="0"/>
          </a:p>
        </p:txBody>
      </p:sp>
      <p:sp>
        <p:nvSpPr>
          <p:cNvPr id="4" name="Slide Number Placeholder 3">
            <a:extLst>
              <a:ext uri="{FF2B5EF4-FFF2-40B4-BE49-F238E27FC236}">
                <a16:creationId xmlns:a16="http://schemas.microsoft.com/office/drawing/2014/main" id="{80D53BFD-0D0B-CE66-6CD2-BA7DD1EEED4F}"/>
              </a:ext>
            </a:extLst>
          </p:cNvPr>
          <p:cNvSpPr>
            <a:spLocks noGrp="1"/>
          </p:cNvSpPr>
          <p:nvPr>
            <p:ph type="sldNum" sz="quarter" idx="12"/>
          </p:nvPr>
        </p:nvSpPr>
        <p:spPr/>
        <p:txBody>
          <a:bodyPr/>
          <a:lstStyle/>
          <a:p>
            <a:fld id="{0FF54DE5-C571-48E8-A5BC-B369434E2F44}" type="slidenum">
              <a:rPr lang="en-US" smtClean="0"/>
              <a:t>11</a:t>
            </a:fld>
            <a:endParaRPr lang="en-US"/>
          </a:p>
        </p:txBody>
      </p:sp>
    </p:spTree>
    <p:extLst>
      <p:ext uri="{BB962C8B-B14F-4D97-AF65-F5344CB8AC3E}">
        <p14:creationId xmlns:p14="http://schemas.microsoft.com/office/powerpoint/2010/main" val="325725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DEF6B-9814-46AD-9900-2B810DC1E535}"/>
              </a:ext>
            </a:extLst>
          </p:cNvPr>
          <p:cNvSpPr>
            <a:spLocks noGrp="1"/>
          </p:cNvSpPr>
          <p:nvPr>
            <p:ph type="title"/>
          </p:nvPr>
        </p:nvSpPr>
        <p:spPr>
          <a:xfrm>
            <a:off x="838200" y="822325"/>
            <a:ext cx="10515600" cy="1325563"/>
          </a:xfrm>
        </p:spPr>
        <p:txBody>
          <a:bodyPr>
            <a:normAutofit fontScale="90000"/>
          </a:bodyPr>
          <a:lstStyle/>
          <a:p>
            <a:r>
              <a:rPr lang="en-US" b="1" dirty="0">
                <a:latin typeface="Calibri" panose="020F0502020204030204" pitchFamily="34" charset="0"/>
                <a:cs typeface="Calibri" panose="020F0502020204030204" pitchFamily="34" charset="0"/>
              </a:rPr>
              <a:t>CQ3: If you were designing a vaccine for a low-resource area with limited accessibility, which vaccine type would work best?</a:t>
            </a:r>
          </a:p>
        </p:txBody>
      </p:sp>
      <p:sp>
        <p:nvSpPr>
          <p:cNvPr id="3" name="Content Placeholder 2">
            <a:extLst>
              <a:ext uri="{FF2B5EF4-FFF2-40B4-BE49-F238E27FC236}">
                <a16:creationId xmlns:a16="http://schemas.microsoft.com/office/drawing/2014/main" id="{5A0F7BE6-C337-4B75-8AD7-35B23033E64D}"/>
              </a:ext>
            </a:extLst>
          </p:cNvPr>
          <p:cNvSpPr>
            <a:spLocks noGrp="1"/>
          </p:cNvSpPr>
          <p:nvPr>
            <p:ph idx="1"/>
          </p:nvPr>
        </p:nvSpPr>
        <p:spPr>
          <a:xfrm>
            <a:off x="838200" y="3151188"/>
            <a:ext cx="10515600" cy="2022475"/>
          </a:xfrm>
        </p:spPr>
        <p:txBody>
          <a:bodyPr/>
          <a:lstStyle/>
          <a:p>
            <a:pPr marL="457200" indent="-457200">
              <a:buFont typeface="+mj-lt"/>
              <a:buAutoNum type="alphaUcPeriod"/>
            </a:pPr>
            <a:r>
              <a:rPr lang="en-US" sz="2400" dirty="0">
                <a:latin typeface="Calibri" panose="020F0502020204030204" pitchFamily="34" charset="0"/>
                <a:cs typeface="Calibri" panose="020F0502020204030204" pitchFamily="34" charset="0"/>
              </a:rPr>
              <a:t>Sub-unit vaccine</a:t>
            </a:r>
          </a:p>
          <a:p>
            <a:pPr marL="457200" indent="-457200">
              <a:buFont typeface="+mj-lt"/>
              <a:buAutoNum type="alphaUcPeriod"/>
            </a:pPr>
            <a:r>
              <a:rPr lang="en-US" sz="2400" dirty="0">
                <a:latin typeface="Calibri" panose="020F0502020204030204" pitchFamily="34" charset="0"/>
                <a:cs typeface="Calibri" panose="020F0502020204030204" pitchFamily="34" charset="0"/>
              </a:rPr>
              <a:t>Live, attenuated vaccine</a:t>
            </a:r>
          </a:p>
          <a:p>
            <a:pPr marL="457200" indent="-457200">
              <a:buFont typeface="+mj-lt"/>
              <a:buAutoNum type="alphaUcPeriod"/>
            </a:pPr>
            <a:r>
              <a:rPr lang="en-US" sz="2400" dirty="0">
                <a:latin typeface="Calibri" panose="020F0502020204030204" pitchFamily="34" charset="0"/>
                <a:cs typeface="Calibri" panose="020F0502020204030204" pitchFamily="34" charset="0"/>
              </a:rPr>
              <a:t>mRNA vaccine</a:t>
            </a:r>
          </a:p>
          <a:p>
            <a:pPr marL="457200" indent="-457200">
              <a:buFont typeface="+mj-lt"/>
              <a:buAutoNum type="alphaUcPeriod"/>
            </a:pPr>
            <a:r>
              <a:rPr lang="en-US" sz="2400" dirty="0">
                <a:latin typeface="Calibri" panose="020F0502020204030204" pitchFamily="34" charset="0"/>
                <a:cs typeface="Calibri" panose="020F0502020204030204" pitchFamily="34" charset="0"/>
              </a:rPr>
              <a:t>Inactivated vaccine</a:t>
            </a:r>
          </a:p>
          <a:p>
            <a:endParaRPr lang="en-US" dirty="0"/>
          </a:p>
        </p:txBody>
      </p:sp>
      <p:sp>
        <p:nvSpPr>
          <p:cNvPr id="4" name="Slide Number Placeholder 3">
            <a:extLst>
              <a:ext uri="{FF2B5EF4-FFF2-40B4-BE49-F238E27FC236}">
                <a16:creationId xmlns:a16="http://schemas.microsoft.com/office/drawing/2014/main" id="{0B894F7E-6A65-2229-43C9-921E5724853D}"/>
              </a:ext>
            </a:extLst>
          </p:cNvPr>
          <p:cNvSpPr>
            <a:spLocks noGrp="1"/>
          </p:cNvSpPr>
          <p:nvPr>
            <p:ph type="sldNum" sz="quarter" idx="12"/>
          </p:nvPr>
        </p:nvSpPr>
        <p:spPr/>
        <p:txBody>
          <a:bodyPr/>
          <a:lstStyle/>
          <a:p>
            <a:fld id="{0FF54DE5-C571-48E8-A5BC-B369434E2F44}" type="slidenum">
              <a:rPr lang="en-US" smtClean="0"/>
              <a:t>12</a:t>
            </a:fld>
            <a:endParaRPr lang="en-US"/>
          </a:p>
        </p:txBody>
      </p:sp>
    </p:spTree>
    <p:extLst>
      <p:ext uri="{BB962C8B-B14F-4D97-AF65-F5344CB8AC3E}">
        <p14:creationId xmlns:p14="http://schemas.microsoft.com/office/powerpoint/2010/main" val="256047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698E-2732-49E5-BBF7-F7434ED0735D}"/>
              </a:ext>
            </a:extLst>
          </p:cNvPr>
          <p:cNvSpPr>
            <a:spLocks noGrp="1"/>
          </p:cNvSpPr>
          <p:nvPr>
            <p:ph type="title"/>
          </p:nvPr>
        </p:nvSpPr>
        <p:spPr/>
        <p:txBody>
          <a:bodyPr>
            <a:normAutofit/>
          </a:bodyPr>
          <a:lstStyle/>
          <a:p>
            <a:r>
              <a:rPr lang="en-US" sz="4000" b="1" dirty="0">
                <a:latin typeface="Calibri" panose="020F0502020204030204" pitchFamily="34" charset="0"/>
                <a:cs typeface="Calibri" panose="020F0502020204030204" pitchFamily="34" charset="0"/>
              </a:rPr>
              <a:t>Europeans brought smallpox to North and South America.</a:t>
            </a:r>
          </a:p>
        </p:txBody>
      </p:sp>
      <p:sp>
        <p:nvSpPr>
          <p:cNvPr id="3" name="Content Placeholder 2">
            <a:extLst>
              <a:ext uri="{FF2B5EF4-FFF2-40B4-BE49-F238E27FC236}">
                <a16:creationId xmlns:a16="http://schemas.microsoft.com/office/drawing/2014/main" id="{EA602710-9F73-41C1-9C16-AE818C184511}"/>
              </a:ext>
            </a:extLst>
          </p:cNvPr>
          <p:cNvSpPr>
            <a:spLocks noGrp="1"/>
          </p:cNvSpPr>
          <p:nvPr>
            <p:ph idx="1"/>
          </p:nvPr>
        </p:nvSpPr>
        <p:spPr>
          <a:xfrm>
            <a:off x="1104900" y="1828800"/>
            <a:ext cx="9982200" cy="3644900"/>
          </a:xfrm>
        </p:spPr>
        <p:txBody>
          <a:bodyPr>
            <a:normAutofit/>
          </a:bodyPr>
          <a:lstStyle/>
          <a:p>
            <a:r>
              <a:rPr lang="en-US" dirty="0">
                <a:latin typeface="Calibri" panose="020F0502020204030204" pitchFamily="34" charset="0"/>
                <a:cs typeface="Calibri" panose="020F0502020204030204" pitchFamily="34" charset="0"/>
              </a:rPr>
              <a:t>Native Americans were more susceptible than Europeans to several diseases that were endemic to Europe, and smallpox and measles were two of the worst.</a:t>
            </a:r>
          </a:p>
          <a:p>
            <a:r>
              <a:rPr lang="en-US" dirty="0">
                <a:latin typeface="Calibri" panose="020F0502020204030204" pitchFamily="34" charset="0"/>
                <a:cs typeface="Calibri" panose="020F0502020204030204" pitchFamily="34" charset="0"/>
              </a:rPr>
              <a:t>The introduction of these new diseases had a devastating effect on the Native American populations. </a:t>
            </a:r>
          </a:p>
          <a:p>
            <a:pPr lvl="1"/>
            <a:r>
              <a:rPr lang="en-US" sz="2000" dirty="0">
                <a:latin typeface="Calibri" panose="020F0502020204030204" pitchFamily="34" charset="0"/>
                <a:cs typeface="Calibri" panose="020F0502020204030204" pitchFamily="34" charset="0"/>
              </a:rPr>
              <a:t>Tenochtitlan (modern Mexico City) had ~ 20-25 million people in the 1400s; by the 1600s its population had dropped to ~2 million.</a:t>
            </a:r>
          </a:p>
          <a:p>
            <a:pPr lvl="1"/>
            <a:r>
              <a:rPr lang="en-US" sz="2000" dirty="0">
                <a:latin typeface="Calibri" panose="020F0502020204030204" pitchFamily="34" charset="0"/>
                <a:cs typeface="Calibri" panose="020F0502020204030204" pitchFamily="34" charset="0"/>
              </a:rPr>
              <a:t>While the case fatality rate (CFT) was as high as 30% in Europe, smallpox often had a CFT of over 50% in the Americas.</a:t>
            </a:r>
          </a:p>
        </p:txBody>
      </p:sp>
      <p:sp>
        <p:nvSpPr>
          <p:cNvPr id="4" name="Slide Number Placeholder 3">
            <a:extLst>
              <a:ext uri="{FF2B5EF4-FFF2-40B4-BE49-F238E27FC236}">
                <a16:creationId xmlns:a16="http://schemas.microsoft.com/office/drawing/2014/main" id="{46DFF3E3-C752-5DDC-9B27-3447ECDF6C2A}"/>
              </a:ext>
            </a:extLst>
          </p:cNvPr>
          <p:cNvSpPr>
            <a:spLocks noGrp="1"/>
          </p:cNvSpPr>
          <p:nvPr>
            <p:ph type="sldNum" sz="quarter" idx="12"/>
          </p:nvPr>
        </p:nvSpPr>
        <p:spPr/>
        <p:txBody>
          <a:bodyPr/>
          <a:lstStyle/>
          <a:p>
            <a:fld id="{0FF54DE5-C571-48E8-A5BC-B369434E2F44}" type="slidenum">
              <a:rPr lang="en-US" smtClean="0"/>
              <a:t>13</a:t>
            </a:fld>
            <a:endParaRPr lang="en-US" dirty="0"/>
          </a:p>
        </p:txBody>
      </p:sp>
    </p:spTree>
    <p:extLst>
      <p:ext uri="{BB962C8B-B14F-4D97-AF65-F5344CB8AC3E}">
        <p14:creationId xmlns:p14="http://schemas.microsoft.com/office/powerpoint/2010/main" val="26964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9C715-7F6F-4FA0-9C8E-DF40305B1F92}"/>
              </a:ext>
            </a:extLst>
          </p:cNvPr>
          <p:cNvSpPr>
            <a:spLocks noGrp="1"/>
          </p:cNvSpPr>
          <p:nvPr>
            <p:ph type="ctrTitle"/>
          </p:nvPr>
        </p:nvSpPr>
        <p:spPr>
          <a:xfrm>
            <a:off x="624254" y="797463"/>
            <a:ext cx="10943492" cy="2219691"/>
          </a:xfrm>
        </p:spPr>
        <p:txBody>
          <a:bodyPr>
            <a:normAutofit/>
          </a:bodyPr>
          <a:lstStyle/>
          <a:p>
            <a:pPr algn="ctr"/>
            <a:r>
              <a:rPr lang="en-US" sz="4000" b="1" dirty="0">
                <a:latin typeface="Calibri" panose="020F0502020204030204" pitchFamily="34" charset="0"/>
                <a:cs typeface="Calibri" panose="020F0502020204030204" pitchFamily="34" charset="0"/>
              </a:rPr>
              <a:t>Shortly after Jenner’s discovery and the spread of vaccine throughout Europe, New Granada (now Columbia) had an epidemic of Smallpox.</a:t>
            </a:r>
          </a:p>
        </p:txBody>
      </p:sp>
      <p:sp>
        <p:nvSpPr>
          <p:cNvPr id="4" name="Subtitle 3">
            <a:extLst>
              <a:ext uri="{FF2B5EF4-FFF2-40B4-BE49-F238E27FC236}">
                <a16:creationId xmlns:a16="http://schemas.microsoft.com/office/drawing/2014/main" id="{A3094CA1-A85C-4A95-9387-D4770A9CE13F}"/>
              </a:ext>
            </a:extLst>
          </p:cNvPr>
          <p:cNvSpPr>
            <a:spLocks noGrp="1"/>
          </p:cNvSpPr>
          <p:nvPr>
            <p:ph type="subTitle" idx="1"/>
          </p:nvPr>
        </p:nvSpPr>
        <p:spPr>
          <a:xfrm>
            <a:off x="1047749" y="4025472"/>
            <a:ext cx="10096501" cy="955565"/>
          </a:xfrm>
        </p:spPr>
        <p:txBody>
          <a:bodyPr vert="horz" lIns="0" tIns="45720" rIns="0" bIns="45720" rtlCol="0" anchor="t">
            <a:normAutofit/>
          </a:bodyPr>
          <a:lstStyle/>
          <a:p>
            <a:r>
              <a:rPr lang="en-US" sz="2400" dirty="0">
                <a:latin typeface="Calibri"/>
                <a:ea typeface="Calibri"/>
                <a:cs typeface="Calibri"/>
              </a:rPr>
              <a:t> </a:t>
            </a:r>
            <a:r>
              <a:rPr lang="en-US" sz="2400" b="1" dirty="0">
                <a:latin typeface="Calibri"/>
                <a:ea typeface="Calibri"/>
                <a:cs typeface="Calibri"/>
              </a:rPr>
              <a:t>If you’re the king of Spain, and the governors of these colonies ask for help, how can you help?  (</a:t>
            </a:r>
            <a:r>
              <a:rPr lang="en-US" sz="2400" dirty="0">
                <a:latin typeface="Calibri"/>
                <a:ea typeface="Calibri"/>
                <a:cs typeface="Calibri"/>
              </a:rPr>
              <a:t>This was not the only Spanish colony affected.) </a:t>
            </a:r>
            <a:endParaRPr lang="en-US" sz="2400" dirty="0">
              <a:latin typeface="Calibri" panose="020F0502020204030204" pitchFamily="34" charset="0"/>
              <a:ea typeface="Calibri"/>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10BB09B9-148B-A3BD-45BC-008E6F079FCC}"/>
              </a:ext>
            </a:extLst>
          </p:cNvPr>
          <p:cNvSpPr>
            <a:spLocks noGrp="1"/>
          </p:cNvSpPr>
          <p:nvPr>
            <p:ph type="sldNum" sz="quarter" idx="12"/>
          </p:nvPr>
        </p:nvSpPr>
        <p:spPr>
          <a:xfrm>
            <a:off x="8610600" y="6356350"/>
            <a:ext cx="2743200" cy="365125"/>
          </a:xfrm>
        </p:spPr>
        <p:txBody>
          <a:bodyPr/>
          <a:lstStyle/>
          <a:p>
            <a:fld id="{0FF54DE5-C571-48E8-A5BC-B369434E2F44}" type="slidenum">
              <a:rPr lang="en-US" smtClean="0"/>
              <a:t>14</a:t>
            </a:fld>
            <a:endParaRPr lang="en-US" dirty="0"/>
          </a:p>
        </p:txBody>
      </p:sp>
    </p:spTree>
    <p:extLst>
      <p:ext uri="{BB962C8B-B14F-4D97-AF65-F5344CB8AC3E}">
        <p14:creationId xmlns:p14="http://schemas.microsoft.com/office/powerpoint/2010/main" val="90367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9A3EF-5E8C-49D8-BFA8-846EF4B44AC7}"/>
              </a:ext>
            </a:extLst>
          </p:cNvPr>
          <p:cNvSpPr>
            <a:spLocks noGrp="1"/>
          </p:cNvSpPr>
          <p:nvPr>
            <p:ph type="title"/>
          </p:nvPr>
        </p:nvSpPr>
        <p:spPr/>
        <p:txBody>
          <a:bodyPr>
            <a:normAutofit/>
          </a:bodyPr>
          <a:lstStyle/>
          <a:p>
            <a:r>
              <a:rPr lang="en-US" sz="4000" b="1" dirty="0">
                <a:latin typeface="Calibri" panose="020F0502020204030204" pitchFamily="34" charset="0"/>
                <a:cs typeface="Calibri" panose="020F0502020204030204" pitchFamily="34" charset="0"/>
              </a:rPr>
              <a:t>The cowpox virus was a “live” vaccine – effective, but can be “killed” by mishandling.</a:t>
            </a:r>
          </a:p>
        </p:txBody>
      </p:sp>
      <p:sp>
        <p:nvSpPr>
          <p:cNvPr id="3" name="Content Placeholder 2">
            <a:extLst>
              <a:ext uri="{FF2B5EF4-FFF2-40B4-BE49-F238E27FC236}">
                <a16:creationId xmlns:a16="http://schemas.microsoft.com/office/drawing/2014/main" id="{8C2956A6-BB0C-4302-9874-0C96FCD45C38}"/>
              </a:ext>
            </a:extLst>
          </p:cNvPr>
          <p:cNvSpPr>
            <a:spLocks noGrp="1"/>
          </p:cNvSpPr>
          <p:nvPr>
            <p:ph idx="1"/>
          </p:nvPr>
        </p:nvSpPr>
        <p:spPr>
          <a:xfrm>
            <a:off x="914401" y="1943100"/>
            <a:ext cx="6350148" cy="4572000"/>
          </a:xfrm>
        </p:spPr>
        <p:txBody>
          <a:bodyPr>
            <a:normAutofit fontScale="85000" lnSpcReduction="20000"/>
          </a:bodyPr>
          <a:lstStyle/>
          <a:p>
            <a:r>
              <a:rPr lang="en-US" dirty="0">
                <a:latin typeface="Calibri" panose="020F0502020204030204" pitchFamily="34" charset="0"/>
                <a:cs typeface="Calibri" panose="020F0502020204030204" pitchFamily="34" charset="0"/>
              </a:rPr>
              <a:t>When King Charles of Spain asked his court physician (Dr. Joseph Flores) to send the vaccine to South America, Dr. Flores ordered samples of lymph (with cowpox virus) sent on two fast ships. </a:t>
            </a:r>
          </a:p>
          <a:p>
            <a:r>
              <a:rPr lang="en-US" dirty="0">
                <a:latin typeface="Calibri" panose="020F0502020204030204" pitchFamily="34" charset="0"/>
                <a:cs typeface="Calibri" panose="020F0502020204030204" pitchFamily="34" charset="0"/>
              </a:rPr>
              <a:t>In the early 1800s, it took ~6 weeks to cross the Atlantic Ocean.</a:t>
            </a:r>
          </a:p>
          <a:p>
            <a:r>
              <a:rPr lang="en-US" dirty="0">
                <a:latin typeface="Calibri" panose="020F0502020204030204" pitchFamily="34" charset="0"/>
                <a:cs typeface="Calibri" panose="020F0502020204030204" pitchFamily="34" charset="0"/>
              </a:rPr>
              <a:t>When the lymph arrived in South America, it had dried out and was ineffective. </a:t>
            </a:r>
          </a:p>
          <a:p>
            <a:r>
              <a:rPr lang="en-US" b="1" dirty="0">
                <a:latin typeface="Calibri" panose="020F0502020204030204" pitchFamily="34" charset="0"/>
                <a:cs typeface="Calibri" panose="020F0502020204030204" pitchFamily="34" charset="0"/>
              </a:rPr>
              <a:t>Discussion: </a:t>
            </a:r>
            <a:r>
              <a:rPr lang="en-US" dirty="0">
                <a:latin typeface="Calibri" panose="020F0502020204030204" pitchFamily="34" charset="0"/>
                <a:cs typeface="Calibri" panose="020F0502020204030204" pitchFamily="34" charset="0"/>
              </a:rPr>
              <a:t>Do you think dried lymph would have worked if this was a killed or subunit vaccine?</a:t>
            </a:r>
          </a:p>
          <a:p>
            <a:r>
              <a:rPr lang="en-US" b="1" dirty="0">
                <a:latin typeface="Calibri" panose="020F0502020204030204" pitchFamily="34" charset="0"/>
                <a:cs typeface="Calibri" panose="020F0502020204030204" pitchFamily="34" charset="0"/>
              </a:rPr>
              <a:t>Discussion: </a:t>
            </a:r>
            <a:r>
              <a:rPr lang="en-US" dirty="0">
                <a:latin typeface="Calibri" panose="020F0502020204030204" pitchFamily="34" charset="0"/>
                <a:cs typeface="Calibri" panose="020F0502020204030204" pitchFamily="34" charset="0"/>
              </a:rPr>
              <a:t>How is the smallpox vaccine like measles (MMR) and COVID-19 mRNA vaccines?</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C8D7BF53-A4D1-F6CD-3F5A-B4C0A71291D9}"/>
              </a:ext>
            </a:extLst>
          </p:cNvPr>
          <p:cNvSpPr>
            <a:spLocks noGrp="1"/>
          </p:cNvSpPr>
          <p:nvPr>
            <p:ph type="sldNum" sz="quarter" idx="12"/>
          </p:nvPr>
        </p:nvSpPr>
        <p:spPr/>
        <p:txBody>
          <a:bodyPr/>
          <a:lstStyle/>
          <a:p>
            <a:fld id="{0FF54DE5-C571-48E8-A5BC-B369434E2F44}" type="slidenum">
              <a:rPr lang="en-US" smtClean="0"/>
              <a:t>15</a:t>
            </a:fld>
            <a:endParaRPr lang="en-US"/>
          </a:p>
        </p:txBody>
      </p:sp>
      <p:pic>
        <p:nvPicPr>
          <p:cNvPr id="1026" name="Picture 2" descr="José Felipe Flores - Wikipedia">
            <a:extLst>
              <a:ext uri="{FF2B5EF4-FFF2-40B4-BE49-F238E27FC236}">
                <a16:creationId xmlns:a16="http://schemas.microsoft.com/office/drawing/2014/main" id="{B65CC488-2DEC-E576-018A-6EB166EBA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182" y="1835642"/>
            <a:ext cx="3335918" cy="41011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07C84-FA3F-E6AF-F9B2-2D35DC4B2C19}"/>
              </a:ext>
            </a:extLst>
          </p:cNvPr>
          <p:cNvSpPr txBox="1"/>
          <p:nvPr/>
        </p:nvSpPr>
        <p:spPr>
          <a:xfrm>
            <a:off x="7751182" y="5987018"/>
            <a:ext cx="3092829" cy="369332"/>
          </a:xfrm>
          <a:prstGeom prst="rect">
            <a:avLst/>
          </a:prstGeom>
          <a:noFill/>
        </p:spPr>
        <p:txBody>
          <a:bodyPr wrap="square" rtlCol="0">
            <a:spAutoFit/>
          </a:bodyPr>
          <a:lstStyle/>
          <a:p>
            <a:pPr algn="ctr"/>
            <a:r>
              <a:rPr lang="en-US" dirty="0">
                <a:latin typeface="+mj-lt"/>
              </a:rPr>
              <a:t>Dr. Joseph Flores </a:t>
            </a:r>
          </a:p>
        </p:txBody>
      </p:sp>
    </p:spTree>
    <p:extLst>
      <p:ext uri="{BB962C8B-B14F-4D97-AF65-F5344CB8AC3E}">
        <p14:creationId xmlns:p14="http://schemas.microsoft.com/office/powerpoint/2010/main" val="295620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846A9D-25DC-46F5-A1D6-3FF332688137}"/>
              </a:ext>
            </a:extLst>
          </p:cNvPr>
          <p:cNvSpPr>
            <a:spLocks noGrp="1"/>
          </p:cNvSpPr>
          <p:nvPr>
            <p:ph type="ctrTitle"/>
          </p:nvPr>
        </p:nvSpPr>
        <p:spPr>
          <a:xfrm>
            <a:off x="1524000" y="1122363"/>
            <a:ext cx="9144000" cy="1366837"/>
          </a:xfrm>
        </p:spPr>
        <p:txBody>
          <a:bodyPr>
            <a:normAutofit/>
          </a:bodyPr>
          <a:lstStyle/>
          <a:p>
            <a:r>
              <a:rPr lang="en-US" sz="4000" b="1" dirty="0">
                <a:latin typeface="Calibri" panose="020F0502020204030204" pitchFamily="34" charset="0"/>
                <a:cs typeface="Calibri" panose="020F0502020204030204" pitchFamily="34" charset="0"/>
              </a:rPr>
              <a:t>Transport of Vaccines is an important consideration for </a:t>
            </a:r>
            <a:r>
              <a:rPr lang="en-US" sz="4000" b="1" i="1" dirty="0">
                <a:latin typeface="Calibri" panose="020F0502020204030204" pitchFamily="34" charset="0"/>
                <a:cs typeface="Calibri" panose="020F0502020204030204" pitchFamily="34" charset="0"/>
              </a:rPr>
              <a:t>ALL</a:t>
            </a:r>
            <a:r>
              <a:rPr lang="en-US" sz="4000" b="1" dirty="0">
                <a:latin typeface="Calibri" panose="020F0502020204030204" pitchFamily="34" charset="0"/>
                <a:cs typeface="Calibri" panose="020F0502020204030204" pitchFamily="34" charset="0"/>
              </a:rPr>
              <a:t> vaccines. </a:t>
            </a:r>
          </a:p>
        </p:txBody>
      </p:sp>
      <p:sp>
        <p:nvSpPr>
          <p:cNvPr id="6" name="Subtitle 5">
            <a:extLst>
              <a:ext uri="{FF2B5EF4-FFF2-40B4-BE49-F238E27FC236}">
                <a16:creationId xmlns:a16="http://schemas.microsoft.com/office/drawing/2014/main" id="{8775871F-9CBE-42A7-8667-C2197C310C1F}"/>
              </a:ext>
            </a:extLst>
          </p:cNvPr>
          <p:cNvSpPr>
            <a:spLocks noGrp="1"/>
          </p:cNvSpPr>
          <p:nvPr>
            <p:ph type="subTitle" idx="1"/>
          </p:nvPr>
        </p:nvSpPr>
        <p:spPr/>
        <p:txBody>
          <a:bodyPr>
            <a:noAutofit/>
          </a:bodyPr>
          <a:lstStyle/>
          <a:p>
            <a:r>
              <a:rPr lang="en-US" sz="2800" dirty="0">
                <a:latin typeface="Calibri" panose="020F0502020204030204" pitchFamily="34" charset="0"/>
                <a:cs typeface="Calibri" panose="020F0502020204030204" pitchFamily="34" charset="0"/>
              </a:rPr>
              <a:t>In modern times, live and mRNA vaccines need a cold chain to keep them active.</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Subunit and killed vaccines can be freeze-dried, so are not temperature-sensitive.</a:t>
            </a:r>
          </a:p>
        </p:txBody>
      </p:sp>
      <p:sp>
        <p:nvSpPr>
          <p:cNvPr id="3" name="Slide Number Placeholder 3">
            <a:extLst>
              <a:ext uri="{FF2B5EF4-FFF2-40B4-BE49-F238E27FC236}">
                <a16:creationId xmlns:a16="http://schemas.microsoft.com/office/drawing/2014/main" id="{CDF958C9-17D6-DBDF-8B9B-861E4CECAE5A}"/>
              </a:ext>
            </a:extLst>
          </p:cNvPr>
          <p:cNvSpPr>
            <a:spLocks noGrp="1"/>
          </p:cNvSpPr>
          <p:nvPr>
            <p:ph type="sldNum" sz="quarter" idx="12"/>
          </p:nvPr>
        </p:nvSpPr>
        <p:spPr>
          <a:xfrm>
            <a:off x="8610600" y="6356350"/>
            <a:ext cx="2743200" cy="365125"/>
          </a:xfrm>
        </p:spPr>
        <p:txBody>
          <a:bodyPr/>
          <a:lstStyle/>
          <a:p>
            <a:fld id="{0FF54DE5-C571-48E8-A5BC-B369434E2F44}" type="slidenum">
              <a:rPr lang="en-US" smtClean="0"/>
              <a:t>16</a:t>
            </a:fld>
            <a:endParaRPr lang="en-US" dirty="0"/>
          </a:p>
        </p:txBody>
      </p:sp>
    </p:spTree>
    <p:extLst>
      <p:ext uri="{BB962C8B-B14F-4D97-AF65-F5344CB8AC3E}">
        <p14:creationId xmlns:p14="http://schemas.microsoft.com/office/powerpoint/2010/main" val="56328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CAB7D-5CDF-4C4D-BE53-5D6E09117F35}"/>
              </a:ext>
            </a:extLst>
          </p:cNvPr>
          <p:cNvSpPr>
            <a:spLocks noGrp="1"/>
          </p:cNvSpPr>
          <p:nvPr>
            <p:ph type="title"/>
          </p:nvPr>
        </p:nvSpPr>
        <p:spPr>
          <a:xfrm>
            <a:off x="831850" y="1709739"/>
            <a:ext cx="10515600" cy="1719262"/>
          </a:xfrm>
        </p:spPr>
        <p:txBody>
          <a:bodyPr>
            <a:normAutofit/>
          </a:bodyPr>
          <a:lstStyle/>
          <a:p>
            <a:r>
              <a:rPr lang="en-US" sz="4000" b="1" dirty="0">
                <a:latin typeface="Calibri" panose="020F0502020204030204" pitchFamily="34" charset="0"/>
                <a:ea typeface="Calibri" panose="020F0502020204030204" pitchFamily="34" charset="0"/>
                <a:cs typeface="Calibri" panose="020F0502020204030204" pitchFamily="34" charset="0"/>
              </a:rPr>
              <a:t>How could King Charles of Spain bring the smallpox vaccine to South America from Spain?</a:t>
            </a:r>
          </a:p>
        </p:txBody>
      </p:sp>
      <p:sp>
        <p:nvSpPr>
          <p:cNvPr id="4" name="Slide Number Placeholder 3">
            <a:extLst>
              <a:ext uri="{FF2B5EF4-FFF2-40B4-BE49-F238E27FC236}">
                <a16:creationId xmlns:a16="http://schemas.microsoft.com/office/drawing/2014/main" id="{5BAED43F-6F7F-567A-4C2B-BD29D04C1E11}"/>
              </a:ext>
            </a:extLst>
          </p:cNvPr>
          <p:cNvSpPr>
            <a:spLocks noGrp="1"/>
          </p:cNvSpPr>
          <p:nvPr>
            <p:ph type="sldNum" sz="quarter" idx="12"/>
          </p:nvPr>
        </p:nvSpPr>
        <p:spPr/>
        <p:txBody>
          <a:bodyPr/>
          <a:lstStyle/>
          <a:p>
            <a:fld id="{0FF54DE5-C571-48E8-A5BC-B369434E2F44}" type="slidenum">
              <a:rPr lang="en-US" smtClean="0"/>
              <a:t>17</a:t>
            </a:fld>
            <a:endParaRPr lang="en-US"/>
          </a:p>
        </p:txBody>
      </p:sp>
      <p:sp>
        <p:nvSpPr>
          <p:cNvPr id="5" name="TextBox 4">
            <a:extLst>
              <a:ext uri="{FF2B5EF4-FFF2-40B4-BE49-F238E27FC236}">
                <a16:creationId xmlns:a16="http://schemas.microsoft.com/office/drawing/2014/main" id="{56E4D8D3-4C1B-724B-FFCC-203935B2DEFA}"/>
              </a:ext>
            </a:extLst>
          </p:cNvPr>
          <p:cNvSpPr txBox="1"/>
          <p:nvPr/>
        </p:nvSpPr>
        <p:spPr>
          <a:xfrm>
            <a:off x="939800" y="4022378"/>
            <a:ext cx="9791700" cy="830997"/>
          </a:xfrm>
          <a:prstGeom prst="rect">
            <a:avLst/>
          </a:prstGeom>
          <a:noFill/>
        </p:spPr>
        <p:txBody>
          <a:bodyPr wrap="square">
            <a:spAutoFit/>
          </a:bodyPr>
          <a:lstStyle/>
          <a:p>
            <a:pPr marR="0" algn="l" rtl="0"/>
            <a:r>
              <a:rPr lang="en-US" sz="2400" b="1" dirty="0">
                <a:latin typeface="Calibri"/>
                <a:ea typeface="Calibri"/>
                <a:cs typeface="Calibri"/>
              </a:rPr>
              <a:t>In other words, how can you transport the cowpox virus for six weeks, with early 1800s technology, and have it usable at the end of the journey?</a:t>
            </a:r>
          </a:p>
        </p:txBody>
      </p:sp>
    </p:spTree>
    <p:extLst>
      <p:ext uri="{BB962C8B-B14F-4D97-AF65-F5344CB8AC3E}">
        <p14:creationId xmlns:p14="http://schemas.microsoft.com/office/powerpoint/2010/main" val="139839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03AA0-5BAC-419A-AF3F-0465FE6B146E}"/>
              </a:ext>
            </a:extLst>
          </p:cNvPr>
          <p:cNvSpPr>
            <a:spLocks noGrp="1"/>
          </p:cNvSpPr>
          <p:nvPr>
            <p:ph type="title"/>
          </p:nvPr>
        </p:nvSpPr>
        <p:spPr/>
        <p:txBody>
          <a:bodyPr>
            <a:normAutofit/>
          </a:bodyPr>
          <a:lstStyle/>
          <a:p>
            <a:r>
              <a:rPr lang="en-US" sz="4000" b="1" dirty="0">
                <a:solidFill>
                  <a:srgbClr val="000000"/>
                </a:solidFill>
                <a:latin typeface="Calibri" panose="020F0502020204030204" pitchFamily="34" charset="0"/>
              </a:rPr>
              <a:t>The Royal Philanthropic Vaccine Expedition (</a:t>
            </a:r>
            <a:r>
              <a:rPr lang="en-US" sz="4000" b="1" i="1" dirty="0">
                <a:solidFill>
                  <a:srgbClr val="000000"/>
                </a:solidFill>
                <a:latin typeface="Calibri" panose="020F0502020204030204" pitchFamily="34" charset="0"/>
              </a:rPr>
              <a:t>aka</a:t>
            </a:r>
            <a:r>
              <a:rPr lang="en-US" sz="4000" b="1" dirty="0">
                <a:solidFill>
                  <a:srgbClr val="000000"/>
                </a:solidFill>
                <a:latin typeface="Calibri" panose="020F0502020204030204" pitchFamily="34" charset="0"/>
              </a:rPr>
              <a:t> </a:t>
            </a:r>
            <a:r>
              <a:rPr lang="en-US" sz="4000" b="1" dirty="0" err="1">
                <a:solidFill>
                  <a:srgbClr val="000000"/>
                </a:solidFill>
                <a:latin typeface="Calibri" panose="020F0502020204030204" pitchFamily="34" charset="0"/>
              </a:rPr>
              <a:t>Balmis</a:t>
            </a:r>
            <a:r>
              <a:rPr lang="en-US" sz="4000" b="1" dirty="0">
                <a:solidFill>
                  <a:srgbClr val="000000"/>
                </a:solidFill>
                <a:latin typeface="Calibri" panose="020F0502020204030204" pitchFamily="34" charset="0"/>
              </a:rPr>
              <a:t> Expedition)</a:t>
            </a:r>
            <a:endParaRPr lang="en-US" sz="4000" b="1" dirty="0"/>
          </a:p>
        </p:txBody>
      </p:sp>
      <p:sp>
        <p:nvSpPr>
          <p:cNvPr id="3" name="Content Placeholder 2">
            <a:extLst>
              <a:ext uri="{FF2B5EF4-FFF2-40B4-BE49-F238E27FC236}">
                <a16:creationId xmlns:a16="http://schemas.microsoft.com/office/drawing/2014/main" id="{CEE8911E-BA1E-4BAA-960F-4FD23AD13001}"/>
              </a:ext>
            </a:extLst>
          </p:cNvPr>
          <p:cNvSpPr>
            <a:spLocks noGrp="1"/>
          </p:cNvSpPr>
          <p:nvPr>
            <p:ph idx="1"/>
          </p:nvPr>
        </p:nvSpPr>
        <p:spPr>
          <a:xfrm>
            <a:off x="1104900" y="1818245"/>
            <a:ext cx="10422219" cy="4866334"/>
          </a:xfrm>
        </p:spPr>
        <p:txBody>
          <a:bodyPr>
            <a:normAutofit/>
          </a:bodyPr>
          <a:lstStyle/>
          <a:p>
            <a:r>
              <a:rPr lang="en-US" sz="2400" dirty="0">
                <a:latin typeface="Calibri" panose="020F0502020204030204" pitchFamily="34" charset="0"/>
                <a:cs typeface="Calibri" panose="020F0502020204030204" pitchFamily="34" charset="0"/>
              </a:rPr>
              <a:t>November 30, 1803, Maria </a:t>
            </a:r>
            <a:r>
              <a:rPr lang="en-US" sz="2400" dirty="0" err="1">
                <a:latin typeface="Calibri" panose="020F0502020204030204" pitchFamily="34" charset="0"/>
                <a:cs typeface="Calibri" panose="020F0502020204030204" pitchFamily="34" charset="0"/>
              </a:rPr>
              <a:t>Píta</a:t>
            </a:r>
            <a:r>
              <a:rPr lang="en-US" sz="2400" dirty="0">
                <a:latin typeface="Calibri" panose="020F0502020204030204" pitchFamily="34" charset="0"/>
                <a:cs typeface="Calibri" panose="020F0502020204030204" pitchFamily="34" charset="0"/>
              </a:rPr>
              <a:t> set sail from the port of </a:t>
            </a:r>
            <a:r>
              <a:rPr lang="en-US" sz="2400" dirty="0" err="1">
                <a:latin typeface="Calibri" panose="020F0502020204030204" pitchFamily="34" charset="0"/>
                <a:cs typeface="Calibri" panose="020F0502020204030204" pitchFamily="34" charset="0"/>
              </a:rPr>
              <a:t>Ciádez</a:t>
            </a:r>
            <a:r>
              <a:rPr lang="en-US" sz="2400" dirty="0">
                <a:latin typeface="Calibri" panose="020F0502020204030204" pitchFamily="34" charset="0"/>
                <a:cs typeface="Calibri" panose="020F0502020204030204" pitchFamily="34" charset="0"/>
              </a:rPr>
              <a:t> to the Americas.</a:t>
            </a:r>
          </a:p>
          <a:p>
            <a:r>
              <a:rPr lang="en-US" sz="2400" dirty="0">
                <a:latin typeface="Calibri" panose="020F0502020204030204" pitchFamily="34" charset="0"/>
                <a:cs typeface="Calibri" panose="020F0502020204030204" pitchFamily="34" charset="0"/>
              </a:rPr>
              <a:t>The ship housed 22 orphans (aged 3-10) from a Spanish orphanage.</a:t>
            </a:r>
          </a:p>
          <a:p>
            <a:r>
              <a:rPr lang="en-US" sz="2400" dirty="0">
                <a:latin typeface="Calibri" panose="020F0502020204030204" pitchFamily="34" charset="0"/>
                <a:cs typeface="Calibri" panose="020F0502020204030204" pitchFamily="34" charset="0"/>
              </a:rPr>
              <a:t>They had a governess, </a:t>
            </a:r>
            <a:r>
              <a:rPr lang="en-US" sz="2400" dirty="0" err="1">
                <a:latin typeface="Calibri" panose="020F0502020204030204" pitchFamily="34" charset="0"/>
                <a:cs typeface="Calibri" panose="020F0502020204030204" pitchFamily="34" charset="0"/>
              </a:rPr>
              <a:t>Balmis</a:t>
            </a:r>
            <a:r>
              <a:rPr lang="en-US" sz="2400" dirty="0">
                <a:latin typeface="Calibri" panose="020F0502020204030204" pitchFamily="34" charset="0"/>
                <a:cs typeface="Calibri" panose="020F0502020204030204" pitchFamily="34" charset="0"/>
              </a:rPr>
              <a:t>, 3 nurses, a surgeon, and 2 assistants to manage the vaccination schedule on board. </a:t>
            </a:r>
          </a:p>
          <a:p>
            <a:r>
              <a:rPr lang="en-US" sz="2400" dirty="0">
                <a:latin typeface="Calibri" panose="020F0502020204030204" pitchFamily="34" charset="0"/>
                <a:cs typeface="Calibri" panose="020F0502020204030204" pitchFamily="34" charset="0"/>
              </a:rPr>
              <a:t>At the start of the trip, 2 orphans were inoculated with cowpox. </a:t>
            </a:r>
          </a:p>
          <a:p>
            <a:r>
              <a:rPr lang="en-US" sz="2400" dirty="0">
                <a:latin typeface="Calibri" panose="020F0502020204030204" pitchFamily="34" charset="0"/>
                <a:cs typeface="Calibri" panose="020F0502020204030204" pitchFamily="34" charset="0"/>
              </a:rPr>
              <a:t>Every 9-10 days a new set of boys would be inoculated. </a:t>
            </a:r>
          </a:p>
          <a:p>
            <a:r>
              <a:rPr lang="en-US" sz="2400" dirty="0">
                <a:latin typeface="Calibri" panose="020F0502020204030204" pitchFamily="34" charset="0"/>
                <a:cs typeface="Calibri" panose="020F0502020204030204" pitchFamily="34" charset="0"/>
              </a:rPr>
              <a:t>February 9, 1804 the Maria </a:t>
            </a:r>
            <a:r>
              <a:rPr lang="en-US" sz="2400" dirty="0" err="1">
                <a:latin typeface="Calibri" panose="020F0502020204030204" pitchFamily="34" charset="0"/>
                <a:cs typeface="Calibri" panose="020F0502020204030204" pitchFamily="34" charset="0"/>
              </a:rPr>
              <a:t>Píta</a:t>
            </a:r>
            <a:r>
              <a:rPr lang="en-US" sz="2400" dirty="0">
                <a:latin typeface="Calibri" panose="020F0502020204030204" pitchFamily="34" charset="0"/>
                <a:cs typeface="Calibri" panose="020F0502020204030204" pitchFamily="34" charset="0"/>
              </a:rPr>
              <a:t> arrived in Puerto Rico and traveled throughout the region.</a:t>
            </a:r>
          </a:p>
          <a:p>
            <a:r>
              <a:rPr lang="en-US" sz="2400" dirty="0">
                <a:latin typeface="Calibri" panose="020F0502020204030204" pitchFamily="34" charset="0"/>
                <a:cs typeface="Calibri" panose="020F0502020204030204" pitchFamily="34" charset="0"/>
              </a:rPr>
              <a:t>Enslaved girls carried the vaccine from Cuba to Mexico.</a:t>
            </a:r>
          </a:p>
        </p:txBody>
      </p:sp>
      <p:sp>
        <p:nvSpPr>
          <p:cNvPr id="4" name="Slide Number Placeholder 3">
            <a:extLst>
              <a:ext uri="{FF2B5EF4-FFF2-40B4-BE49-F238E27FC236}">
                <a16:creationId xmlns:a16="http://schemas.microsoft.com/office/drawing/2014/main" id="{C4CE4858-E2F2-9E48-AC21-3D539F0800D8}"/>
              </a:ext>
            </a:extLst>
          </p:cNvPr>
          <p:cNvSpPr>
            <a:spLocks noGrp="1"/>
          </p:cNvSpPr>
          <p:nvPr>
            <p:ph type="sldNum" sz="quarter" idx="12"/>
          </p:nvPr>
        </p:nvSpPr>
        <p:spPr/>
        <p:txBody>
          <a:bodyPr/>
          <a:lstStyle/>
          <a:p>
            <a:fld id="{0FF54DE5-C571-48E8-A5BC-B369434E2F44}" type="slidenum">
              <a:rPr lang="en-US" smtClean="0"/>
              <a:t>18</a:t>
            </a:fld>
            <a:endParaRPr lang="en-US"/>
          </a:p>
        </p:txBody>
      </p:sp>
    </p:spTree>
    <p:extLst>
      <p:ext uri="{BB962C8B-B14F-4D97-AF65-F5344CB8AC3E}">
        <p14:creationId xmlns:p14="http://schemas.microsoft.com/office/powerpoint/2010/main" val="244069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C00B-1D5A-4821-809B-6A946FC57D15}"/>
              </a:ext>
            </a:extLst>
          </p:cNvPr>
          <p:cNvSpPr>
            <a:spLocks noGrp="1"/>
          </p:cNvSpPr>
          <p:nvPr>
            <p:ph type="title"/>
          </p:nvPr>
        </p:nvSpPr>
        <p:spPr/>
        <p:txBody>
          <a:bodyPr>
            <a:normAutofit/>
          </a:bodyPr>
          <a:lstStyle/>
          <a:p>
            <a:r>
              <a:rPr lang="en-US" sz="4000" b="1" dirty="0">
                <a:latin typeface="Calibri" panose="020F0502020204030204" pitchFamily="34" charset="0"/>
                <a:cs typeface="Calibri" panose="020F0502020204030204" pitchFamily="34" charset="0"/>
              </a:rPr>
              <a:t>Impact of the </a:t>
            </a:r>
            <a:r>
              <a:rPr lang="en-US" sz="4000" b="1" dirty="0" err="1">
                <a:latin typeface="Calibri" panose="020F0502020204030204" pitchFamily="34" charset="0"/>
                <a:cs typeface="Calibri" panose="020F0502020204030204" pitchFamily="34" charset="0"/>
              </a:rPr>
              <a:t>Balmis</a:t>
            </a:r>
            <a:r>
              <a:rPr lang="en-US" sz="4000" b="1" dirty="0">
                <a:latin typeface="Calibri" panose="020F0502020204030204" pitchFamily="34" charset="0"/>
                <a:cs typeface="Calibri" panose="020F0502020204030204" pitchFamily="34" charset="0"/>
              </a:rPr>
              <a:t> Expedition </a:t>
            </a:r>
          </a:p>
        </p:txBody>
      </p:sp>
      <p:sp>
        <p:nvSpPr>
          <p:cNvPr id="3" name="Content Placeholder 2">
            <a:extLst>
              <a:ext uri="{FF2B5EF4-FFF2-40B4-BE49-F238E27FC236}">
                <a16:creationId xmlns:a16="http://schemas.microsoft.com/office/drawing/2014/main" id="{D842336A-4D17-42A7-A8EB-4AE68E67893A}"/>
              </a:ext>
            </a:extLst>
          </p:cNvPr>
          <p:cNvSpPr>
            <a:spLocks noGrp="1"/>
          </p:cNvSpPr>
          <p:nvPr>
            <p:ph idx="1"/>
          </p:nvPr>
        </p:nvSpPr>
        <p:spPr>
          <a:xfrm>
            <a:off x="1104900" y="1600199"/>
            <a:ext cx="9982200" cy="5080299"/>
          </a:xfrm>
        </p:spPr>
        <p:txBody>
          <a:bodyPr>
            <a:normAutofit fontScale="92500"/>
          </a:bodyPr>
          <a:lstStyle/>
          <a:p>
            <a:r>
              <a:rPr lang="en-US" sz="2400" dirty="0">
                <a:latin typeface="Calibri" panose="020F0502020204030204" pitchFamily="34" charset="0"/>
                <a:cs typeface="Calibri" panose="020F0502020204030204" pitchFamily="34" charset="0"/>
              </a:rPr>
              <a:t>This was a 10-year campaign (1803-13) – with 62 orphans and enslaved children carrying the vaccine. </a:t>
            </a:r>
            <a:r>
              <a:rPr lang="en-US" sz="2400" dirty="0" err="1">
                <a:latin typeface="Calibri" panose="020F0502020204030204" pitchFamily="34" charset="0"/>
                <a:cs typeface="Calibri" panose="020F0502020204030204" pitchFamily="34" charset="0"/>
              </a:rPr>
              <a:t>Balmis</a:t>
            </a:r>
            <a:r>
              <a:rPr lang="en-US" sz="2400" dirty="0">
                <a:latin typeface="Calibri" panose="020F0502020204030204" pitchFamily="34" charset="0"/>
                <a:cs typeface="Calibri" panose="020F0502020204030204" pitchFamily="34" charset="0"/>
              </a:rPr>
              <a:t> traveled to the Philippines, while his deputy surgeon, </a:t>
            </a:r>
            <a:r>
              <a:rPr lang="en-US" sz="2400" dirty="0" err="1">
                <a:latin typeface="Calibri" panose="020F0502020204030204" pitchFamily="34" charset="0"/>
                <a:cs typeface="Calibri" panose="020F0502020204030204" pitchFamily="34" charset="0"/>
              </a:rPr>
              <a:t>Salvany</a:t>
            </a:r>
            <a:r>
              <a:rPr lang="en-US" sz="2400" dirty="0">
                <a:latin typeface="Calibri" panose="020F0502020204030204" pitchFamily="34" charset="0"/>
                <a:cs typeface="Calibri" panose="020F0502020204030204" pitchFamily="34" charset="0"/>
              </a:rPr>
              <a:t>, travelled throughout South America. </a:t>
            </a:r>
          </a:p>
          <a:p>
            <a:r>
              <a:rPr lang="en-US" sz="2400" dirty="0">
                <a:latin typeface="Calibri" panose="020F0502020204030204" pitchFamily="34" charset="0"/>
                <a:cs typeface="Calibri" panose="020F0502020204030204" pitchFamily="34" charset="0"/>
              </a:rPr>
              <a:t>The original orphaned children from Spain were left in Mexico under the care of the Bishop of Puebla. In Mexico (after vaccinating ~100,000 people), </a:t>
            </a:r>
            <a:r>
              <a:rPr lang="en-US" sz="2400" dirty="0" err="1">
                <a:latin typeface="Calibri" panose="020F0502020204030204" pitchFamily="34" charset="0"/>
                <a:cs typeface="Calibri" panose="020F0502020204030204" pitchFamily="34" charset="0"/>
              </a:rPr>
              <a:t>Balmis’s</a:t>
            </a:r>
            <a:r>
              <a:rPr lang="en-US" sz="2400" dirty="0">
                <a:latin typeface="Calibri" panose="020F0502020204030204" pitchFamily="34" charset="0"/>
                <a:cs typeface="Calibri" panose="020F0502020204030204" pitchFamily="34" charset="0"/>
              </a:rPr>
              <a:t> group recruited 25 more orphaned children to help transmit the vaccine to Philippines.</a:t>
            </a:r>
            <a:endParaRPr lang="en-US" sz="2400" dirty="0">
              <a:solidFill>
                <a:srgbClr val="FF0000"/>
              </a:solidFill>
              <a:latin typeface="Calibri" panose="020F0502020204030204" pitchFamily="34" charset="0"/>
              <a:cs typeface="Calibri" panose="020F0502020204030204" pitchFamily="34" charset="0"/>
            </a:endParaRPr>
          </a:p>
          <a:p>
            <a:pPr lvl="1"/>
            <a:r>
              <a:rPr lang="en-US" sz="1800" dirty="0">
                <a:latin typeface="Calibri" panose="020F0502020204030204" pitchFamily="34" charset="0"/>
                <a:cs typeface="Calibri" panose="020F0502020204030204" pitchFamily="34" charset="0"/>
              </a:rPr>
              <a:t>Parents entrusted the expedition to care for their sons for momentary gain and a promise that the children would be returned to them. </a:t>
            </a:r>
          </a:p>
          <a:p>
            <a:pPr lvl="1"/>
            <a:r>
              <a:rPr lang="en-US" sz="1800" dirty="0">
                <a:latin typeface="Calibri" panose="020F0502020204030204" pitchFamily="34" charset="0"/>
                <a:cs typeface="Calibri" panose="020F0502020204030204" pitchFamily="34" charset="0"/>
              </a:rPr>
              <a:t>Conditions were over-crowded, poor food, and four boys died.</a:t>
            </a:r>
          </a:p>
          <a:p>
            <a:r>
              <a:rPr lang="en-US" sz="2400" dirty="0">
                <a:latin typeface="Calibri" panose="020F0502020204030204" pitchFamily="34" charset="0"/>
                <a:cs typeface="Calibri" panose="020F0502020204030204" pitchFamily="34" charset="0"/>
              </a:rPr>
              <a:t>It is estimated that close to 20,000 people were vaccinated in Philippines through the expedition. The crew also faced resistance from many areas (especially those with different political agendas, financial goals and cultural beliefs). </a:t>
            </a:r>
          </a:p>
          <a:p>
            <a:r>
              <a:rPr lang="en-US" sz="2400" dirty="0" err="1">
                <a:latin typeface="Calibri" panose="020F0502020204030204" pitchFamily="34" charset="0"/>
                <a:cs typeface="Calibri" panose="020F0502020204030204" pitchFamily="34" charset="0"/>
              </a:rPr>
              <a:t>Salvany</a:t>
            </a:r>
            <a:r>
              <a:rPr lang="en-US" sz="2400" dirty="0">
                <a:latin typeface="Calibri" panose="020F0502020204030204" pitchFamily="34" charset="0"/>
                <a:cs typeface="Calibri" panose="020F0502020204030204" pitchFamily="34" charset="0"/>
              </a:rPr>
              <a:t> traveled throughout South America, through the Amazon jungle, Andes Mountains, and the Caribbean. He died in Bolivia in 1810 after immunizing over 200,000 people. </a:t>
            </a:r>
          </a:p>
        </p:txBody>
      </p:sp>
      <p:sp>
        <p:nvSpPr>
          <p:cNvPr id="4" name="Slide Number Placeholder 3">
            <a:extLst>
              <a:ext uri="{FF2B5EF4-FFF2-40B4-BE49-F238E27FC236}">
                <a16:creationId xmlns:a16="http://schemas.microsoft.com/office/drawing/2014/main" id="{CECD6B3F-AF97-FA42-41F9-F9A04406EE3E}"/>
              </a:ext>
            </a:extLst>
          </p:cNvPr>
          <p:cNvSpPr>
            <a:spLocks noGrp="1"/>
          </p:cNvSpPr>
          <p:nvPr>
            <p:ph type="sldNum" sz="quarter" idx="12"/>
          </p:nvPr>
        </p:nvSpPr>
        <p:spPr/>
        <p:txBody>
          <a:bodyPr/>
          <a:lstStyle/>
          <a:p>
            <a:fld id="{0FF54DE5-C571-48E8-A5BC-B369434E2F44}" type="slidenum">
              <a:rPr lang="en-US" smtClean="0"/>
              <a:t>19</a:t>
            </a:fld>
            <a:endParaRPr lang="en-US"/>
          </a:p>
        </p:txBody>
      </p:sp>
    </p:spTree>
    <p:extLst>
      <p:ext uri="{BB962C8B-B14F-4D97-AF65-F5344CB8AC3E}">
        <p14:creationId xmlns:p14="http://schemas.microsoft.com/office/powerpoint/2010/main" val="377265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65DB-92BB-4B82-8BED-1433B46E1B04}"/>
              </a:ext>
            </a:extLst>
          </p:cNvPr>
          <p:cNvSpPr>
            <a:spLocks noGrp="1"/>
          </p:cNvSpPr>
          <p:nvPr>
            <p:ph type="title"/>
          </p:nvPr>
        </p:nvSpPr>
        <p:spPr>
          <a:xfrm>
            <a:off x="1104900" y="1396999"/>
            <a:ext cx="9980682" cy="1429871"/>
          </a:xfrm>
        </p:spPr>
        <p:txBody>
          <a:bodyPr>
            <a:normAutofit fontScale="90000"/>
          </a:bodyPr>
          <a:lstStyle/>
          <a:p>
            <a:r>
              <a:rPr lang="en-US" b="1" dirty="0">
                <a:latin typeface="Calibri" panose="020F0502020204030204" pitchFamily="34" charset="0"/>
                <a:cs typeface="Calibri" panose="020F0502020204030204" pitchFamily="34" charset="0"/>
              </a:rPr>
              <a:t>Learning Outcomes</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Upon completion of this case study, you should be able to: </a:t>
            </a:r>
            <a:br>
              <a:rPr lang="en-US" dirty="0">
                <a:latin typeface="Calibri" panose="020F0502020204030204" pitchFamily="34" charset="0"/>
                <a:cs typeface="Calibri" panose="020F0502020204030204" pitchFamily="34" charset="0"/>
              </a:rPr>
            </a:br>
            <a:endParaRPr lang="en-US"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311B70D-62E6-4B37-806E-41AE6CB451E2}"/>
              </a:ext>
            </a:extLst>
          </p:cNvPr>
          <p:cNvSpPr>
            <a:spLocks noGrp="1"/>
          </p:cNvSpPr>
          <p:nvPr>
            <p:ph idx="1"/>
          </p:nvPr>
        </p:nvSpPr>
        <p:spPr>
          <a:xfrm>
            <a:off x="1016000" y="3288272"/>
            <a:ext cx="10515600" cy="2606675"/>
          </a:xfrm>
        </p:spPr>
        <p:txBody>
          <a:bodyPr/>
          <a:lstStyle/>
          <a:p>
            <a:pPr fontAlgn="base"/>
            <a:r>
              <a:rPr lang="en-US" dirty="0">
                <a:latin typeface="Calibri" panose="020F0502020204030204" pitchFamily="34" charset="0"/>
                <a:cs typeface="Calibri" panose="020F0502020204030204" pitchFamily="34" charset="0"/>
              </a:rPr>
              <a:t>Describe the development of the first vaccine by Edward Jenner. </a:t>
            </a:r>
          </a:p>
          <a:p>
            <a:pPr fontAlgn="base"/>
            <a:r>
              <a:rPr lang="en-US" dirty="0">
                <a:latin typeface="Calibri" panose="020F0502020204030204" pitchFamily="34" charset="0"/>
                <a:cs typeface="Calibri" panose="020F0502020204030204" pitchFamily="34" charset="0"/>
              </a:rPr>
              <a:t>Compare and contrast the different types of vaccines in terms of effectiveness, potential risks, and stability. </a:t>
            </a:r>
          </a:p>
          <a:p>
            <a:pPr fontAlgn="base"/>
            <a:r>
              <a:rPr lang="en-US" dirty="0">
                <a:latin typeface="Calibri" panose="020F0502020204030204" pitchFamily="34" charset="0"/>
                <a:cs typeface="Calibri" panose="020F0502020204030204" pitchFamily="34" charset="0"/>
              </a:rPr>
              <a:t>Differentiate between primary and secondary immune responses. </a:t>
            </a:r>
          </a:p>
          <a:p>
            <a:pPr fontAlgn="base"/>
            <a:r>
              <a:rPr lang="en-US" dirty="0">
                <a:latin typeface="Calibri" panose="020F0502020204030204" pitchFamily="34" charset="0"/>
                <a:cs typeface="Calibri" panose="020F0502020204030204" pitchFamily="34" charset="0"/>
              </a:rPr>
              <a:t>Use the Belmont Report to evaluate ethically complex situations.</a:t>
            </a:r>
          </a:p>
          <a:p>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A16BF37-562D-053E-BE9F-0FC6A75AA2D1}"/>
              </a:ext>
            </a:extLst>
          </p:cNvPr>
          <p:cNvSpPr>
            <a:spLocks noGrp="1"/>
          </p:cNvSpPr>
          <p:nvPr>
            <p:ph type="sldNum" sz="quarter" idx="12"/>
          </p:nvPr>
        </p:nvSpPr>
        <p:spPr/>
        <p:txBody>
          <a:bodyPr/>
          <a:lstStyle/>
          <a:p>
            <a:fld id="{0FF54DE5-C571-48E8-A5BC-B369434E2F44}" type="slidenum">
              <a:rPr lang="en-US" smtClean="0"/>
              <a:t>2</a:t>
            </a:fld>
            <a:endParaRPr lang="en-US"/>
          </a:p>
        </p:txBody>
      </p:sp>
    </p:spTree>
    <p:extLst>
      <p:ext uri="{BB962C8B-B14F-4D97-AF65-F5344CB8AC3E}">
        <p14:creationId xmlns:p14="http://schemas.microsoft.com/office/powerpoint/2010/main" val="164382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11D16-1606-417D-947B-B3B63410F49E}"/>
              </a:ext>
            </a:extLst>
          </p:cNvPr>
          <p:cNvSpPr>
            <a:spLocks noGrp="1"/>
          </p:cNvSpPr>
          <p:nvPr>
            <p:ph type="title"/>
          </p:nvPr>
        </p:nvSpPr>
        <p:spPr/>
        <p:txBody>
          <a:bodyPr/>
          <a:lstStyle/>
          <a:p>
            <a:r>
              <a:rPr lang="en-US" b="1" dirty="0">
                <a:solidFill>
                  <a:srgbClr val="FF0000"/>
                </a:solidFill>
                <a:latin typeface="Calibri" panose="020F0502020204030204" pitchFamily="34" charset="0"/>
                <a:cs typeface="Calibri" panose="020F0502020204030204" pitchFamily="34" charset="0"/>
              </a:rPr>
              <a:t>Clicker Question Break </a:t>
            </a:r>
          </a:p>
        </p:txBody>
      </p:sp>
      <p:sp>
        <p:nvSpPr>
          <p:cNvPr id="3" name="Slide Number Placeholder 2">
            <a:extLst>
              <a:ext uri="{FF2B5EF4-FFF2-40B4-BE49-F238E27FC236}">
                <a16:creationId xmlns:a16="http://schemas.microsoft.com/office/drawing/2014/main" id="{BF6BE56C-A57B-2E3D-1DCF-06FBC0F668A0}"/>
              </a:ext>
            </a:extLst>
          </p:cNvPr>
          <p:cNvSpPr>
            <a:spLocks noGrp="1"/>
          </p:cNvSpPr>
          <p:nvPr>
            <p:ph type="sldNum" sz="quarter" idx="12"/>
          </p:nvPr>
        </p:nvSpPr>
        <p:spPr/>
        <p:txBody>
          <a:bodyPr/>
          <a:lstStyle/>
          <a:p>
            <a:fld id="{0FF54DE5-C571-48E8-A5BC-B369434E2F44}" type="slidenum">
              <a:rPr lang="en-US" smtClean="0"/>
              <a:t>20</a:t>
            </a:fld>
            <a:endParaRPr lang="en-US"/>
          </a:p>
        </p:txBody>
      </p:sp>
    </p:spTree>
    <p:extLst>
      <p:ext uri="{BB962C8B-B14F-4D97-AF65-F5344CB8AC3E}">
        <p14:creationId xmlns:p14="http://schemas.microsoft.com/office/powerpoint/2010/main" val="424108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3374-B46A-4D41-9037-64A7C06E8647}"/>
              </a:ext>
            </a:extLst>
          </p:cNvPr>
          <p:cNvSpPr>
            <a:spLocks noGrp="1"/>
          </p:cNvSpPr>
          <p:nvPr>
            <p:ph type="title"/>
          </p:nvPr>
        </p:nvSpPr>
        <p:spPr/>
        <p:txBody>
          <a:bodyPr>
            <a:normAutofit/>
          </a:bodyPr>
          <a:lstStyle/>
          <a:p>
            <a:r>
              <a:rPr lang="en-US" sz="4000" b="1" dirty="0">
                <a:latin typeface="Calibri" panose="020F0502020204030204" pitchFamily="34" charset="0"/>
                <a:cs typeface="Calibri" panose="020F0502020204030204" pitchFamily="34" charset="0"/>
              </a:rPr>
              <a:t>CQ4: What kind of vaccine was the smallpox vaccine that Jenner developed? </a:t>
            </a:r>
          </a:p>
        </p:txBody>
      </p:sp>
      <p:sp>
        <p:nvSpPr>
          <p:cNvPr id="3" name="Content Placeholder 2">
            <a:extLst>
              <a:ext uri="{FF2B5EF4-FFF2-40B4-BE49-F238E27FC236}">
                <a16:creationId xmlns:a16="http://schemas.microsoft.com/office/drawing/2014/main" id="{C20DA305-1E6A-4F7B-985B-FBFAA3857294}"/>
              </a:ext>
            </a:extLst>
          </p:cNvPr>
          <p:cNvSpPr>
            <a:spLocks noGrp="1"/>
          </p:cNvSpPr>
          <p:nvPr>
            <p:ph idx="1"/>
          </p:nvPr>
        </p:nvSpPr>
        <p:spPr>
          <a:xfrm>
            <a:off x="838200" y="2409825"/>
            <a:ext cx="10515600" cy="2187575"/>
          </a:xfrm>
        </p:spPr>
        <p:txBody>
          <a:bodyPr>
            <a:normAutofit/>
          </a:bodyPr>
          <a:lstStyle/>
          <a:p>
            <a:pPr marL="457200" indent="-457200">
              <a:buFont typeface="+mj-lt"/>
              <a:buAutoNum type="alphaUcPeriod"/>
            </a:pPr>
            <a:r>
              <a:rPr lang="en-US" sz="2800" dirty="0">
                <a:latin typeface="Calibri" panose="020F0502020204030204" pitchFamily="34" charset="0"/>
                <a:cs typeface="Calibri" panose="020F0502020204030204" pitchFamily="34" charset="0"/>
              </a:rPr>
              <a:t>Subunit / inactivated </a:t>
            </a:r>
          </a:p>
          <a:p>
            <a:pPr marL="457200" indent="-457200">
              <a:buFont typeface="+mj-lt"/>
              <a:buAutoNum type="alphaUcPeriod"/>
            </a:pPr>
            <a:r>
              <a:rPr lang="en-US" sz="2800" dirty="0">
                <a:latin typeface="Calibri" panose="020F0502020204030204" pitchFamily="34" charset="0"/>
                <a:cs typeface="Calibri" panose="020F0502020204030204" pitchFamily="34" charset="0"/>
              </a:rPr>
              <a:t>Killed </a:t>
            </a:r>
          </a:p>
          <a:p>
            <a:pPr marL="457200" indent="-457200">
              <a:buFont typeface="+mj-lt"/>
              <a:buAutoNum type="alphaUcPeriod"/>
            </a:pPr>
            <a:r>
              <a:rPr lang="en-US" sz="2800" dirty="0">
                <a:latin typeface="Calibri" panose="020F0502020204030204" pitchFamily="34" charset="0"/>
                <a:cs typeface="Calibri" panose="020F0502020204030204" pitchFamily="34" charset="0"/>
              </a:rPr>
              <a:t>Live, attenuated</a:t>
            </a:r>
          </a:p>
          <a:p>
            <a:pPr marL="457200" indent="-457200">
              <a:buFont typeface="+mj-lt"/>
              <a:buAutoNum type="alphaUcPeriod"/>
            </a:pPr>
            <a:r>
              <a:rPr lang="en-US" sz="2800" dirty="0">
                <a:latin typeface="Calibri" panose="020F0502020204030204" pitchFamily="34" charset="0"/>
                <a:cs typeface="Calibri" panose="020F0502020204030204" pitchFamily="34" charset="0"/>
              </a:rPr>
              <a:t>Whole cell </a:t>
            </a:r>
          </a:p>
          <a:p>
            <a:pPr marL="0" indent="0">
              <a:buNone/>
            </a:pP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54A44F0-7D75-E9FE-01DC-4DA9CE92C00A}"/>
              </a:ext>
            </a:extLst>
          </p:cNvPr>
          <p:cNvSpPr>
            <a:spLocks noGrp="1"/>
          </p:cNvSpPr>
          <p:nvPr>
            <p:ph type="sldNum" sz="quarter" idx="12"/>
          </p:nvPr>
        </p:nvSpPr>
        <p:spPr/>
        <p:txBody>
          <a:bodyPr/>
          <a:lstStyle/>
          <a:p>
            <a:fld id="{0FF54DE5-C571-48E8-A5BC-B369434E2F44}" type="slidenum">
              <a:rPr lang="en-US" smtClean="0"/>
              <a:t>21</a:t>
            </a:fld>
            <a:endParaRPr lang="en-US"/>
          </a:p>
        </p:txBody>
      </p:sp>
    </p:spTree>
    <p:extLst>
      <p:ext uri="{BB962C8B-B14F-4D97-AF65-F5344CB8AC3E}">
        <p14:creationId xmlns:p14="http://schemas.microsoft.com/office/powerpoint/2010/main" val="94508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938F-BF09-4B72-AB6E-A333040D7938}"/>
              </a:ext>
            </a:extLst>
          </p:cNvPr>
          <p:cNvSpPr>
            <a:spLocks noGrp="1"/>
          </p:cNvSpPr>
          <p:nvPr>
            <p:ph type="title"/>
          </p:nvPr>
        </p:nvSpPr>
        <p:spPr>
          <a:xfrm>
            <a:off x="838200" y="644525"/>
            <a:ext cx="10515600" cy="1325563"/>
          </a:xfrm>
        </p:spPr>
        <p:txBody>
          <a:bodyPr>
            <a:normAutofit fontScale="90000"/>
          </a:bodyPr>
          <a:lstStyle/>
          <a:p>
            <a:r>
              <a:rPr lang="en-US" b="1" dirty="0">
                <a:latin typeface="Calibri" panose="020F0502020204030204" pitchFamily="34" charset="0"/>
                <a:cs typeface="Calibri" panose="020F0502020204030204" pitchFamily="34" charset="0"/>
              </a:rPr>
              <a:t>CQ5: What kind of immunity did the people who survived smallpox after infection vs people who got the vaccine have? </a:t>
            </a:r>
          </a:p>
        </p:txBody>
      </p:sp>
      <p:sp>
        <p:nvSpPr>
          <p:cNvPr id="3" name="Content Placeholder 2">
            <a:extLst>
              <a:ext uri="{FF2B5EF4-FFF2-40B4-BE49-F238E27FC236}">
                <a16:creationId xmlns:a16="http://schemas.microsoft.com/office/drawing/2014/main" id="{8A1D18D9-E40A-4D00-A432-6721673F7570}"/>
              </a:ext>
            </a:extLst>
          </p:cNvPr>
          <p:cNvSpPr>
            <a:spLocks noGrp="1"/>
          </p:cNvSpPr>
          <p:nvPr>
            <p:ph idx="1"/>
          </p:nvPr>
        </p:nvSpPr>
        <p:spPr>
          <a:xfrm>
            <a:off x="838200" y="3159125"/>
            <a:ext cx="10515600" cy="2085975"/>
          </a:xfrm>
        </p:spPr>
        <p:txBody>
          <a:bodyPr>
            <a:normAutofit/>
          </a:bodyPr>
          <a:lstStyle/>
          <a:p>
            <a:pPr marL="457200" indent="-457200">
              <a:buFont typeface="+mj-lt"/>
              <a:buAutoNum type="alphaUcPeriod"/>
            </a:pPr>
            <a:r>
              <a:rPr lang="en-US" dirty="0">
                <a:latin typeface="Calibri" panose="020F0502020204030204" pitchFamily="34" charset="0"/>
                <a:cs typeface="Calibri" panose="020F0502020204030204" pitchFamily="34" charset="0"/>
              </a:rPr>
              <a:t>Artificial active immunity, artificial passive immunity </a:t>
            </a:r>
          </a:p>
          <a:p>
            <a:pPr marL="457200" indent="-457200">
              <a:buFont typeface="+mj-lt"/>
              <a:buAutoNum type="alphaUcPeriod"/>
            </a:pPr>
            <a:r>
              <a:rPr lang="en-US" dirty="0">
                <a:latin typeface="Calibri" panose="020F0502020204030204" pitchFamily="34" charset="0"/>
                <a:cs typeface="Calibri" panose="020F0502020204030204" pitchFamily="34" charset="0"/>
              </a:rPr>
              <a:t>Natural passive immunity, artificial active immunity </a:t>
            </a:r>
          </a:p>
          <a:p>
            <a:pPr marL="457200" indent="-457200">
              <a:buFont typeface="+mj-lt"/>
              <a:buAutoNum type="alphaUcPeriod"/>
            </a:pPr>
            <a:r>
              <a:rPr lang="en-US" dirty="0">
                <a:latin typeface="Calibri" panose="020F0502020204030204" pitchFamily="34" charset="0"/>
                <a:cs typeface="Calibri" panose="020F0502020204030204" pitchFamily="34" charset="0"/>
              </a:rPr>
              <a:t>Natural active immunity, artificial active immunity </a:t>
            </a:r>
          </a:p>
          <a:p>
            <a:pPr marL="457200" indent="-457200">
              <a:buFont typeface="+mj-lt"/>
              <a:buAutoNum type="alphaUcPeriod"/>
            </a:pPr>
            <a:r>
              <a:rPr lang="en-US" dirty="0">
                <a:latin typeface="Calibri" panose="020F0502020204030204" pitchFamily="34" charset="0"/>
                <a:cs typeface="Calibri" panose="020F0502020204030204" pitchFamily="34" charset="0"/>
              </a:rPr>
              <a:t>Natural passive immunity, natural artificial immunity </a:t>
            </a:r>
          </a:p>
          <a:p>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3AC7E10-562E-0FF7-B8B9-34722E52ED8B}"/>
              </a:ext>
            </a:extLst>
          </p:cNvPr>
          <p:cNvSpPr>
            <a:spLocks noGrp="1"/>
          </p:cNvSpPr>
          <p:nvPr>
            <p:ph type="sldNum" sz="quarter" idx="12"/>
          </p:nvPr>
        </p:nvSpPr>
        <p:spPr/>
        <p:txBody>
          <a:bodyPr/>
          <a:lstStyle/>
          <a:p>
            <a:fld id="{0FF54DE5-C571-48E8-A5BC-B369434E2F44}" type="slidenum">
              <a:rPr lang="en-US" smtClean="0"/>
              <a:t>22</a:t>
            </a:fld>
            <a:endParaRPr lang="en-US"/>
          </a:p>
        </p:txBody>
      </p:sp>
    </p:spTree>
    <p:extLst>
      <p:ext uri="{BB962C8B-B14F-4D97-AF65-F5344CB8AC3E}">
        <p14:creationId xmlns:p14="http://schemas.microsoft.com/office/powerpoint/2010/main" val="275405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DAB8D-5A87-4084-BD39-AC2890EDA7FF}"/>
              </a:ext>
            </a:extLst>
          </p:cNvPr>
          <p:cNvSpPr>
            <a:spLocks noGrp="1"/>
          </p:cNvSpPr>
          <p:nvPr>
            <p:ph type="title"/>
          </p:nvPr>
        </p:nvSpPr>
        <p:spPr>
          <a:xfrm>
            <a:off x="1104900" y="1026319"/>
            <a:ext cx="10639312" cy="1096962"/>
          </a:xfrm>
        </p:spPr>
        <p:txBody>
          <a:bodyPr>
            <a:noAutofit/>
          </a:bodyPr>
          <a:lstStyle/>
          <a:p>
            <a:r>
              <a:rPr lang="en-US" sz="4000" b="1" dirty="0">
                <a:latin typeface="Calibri" panose="020F0502020204030204" pitchFamily="34" charset="0"/>
                <a:cs typeface="Calibri" panose="020F0502020204030204" pitchFamily="34" charset="0"/>
              </a:rPr>
              <a:t>CQ6: What was the most significant challenge King Charles of Spain faced when the Spanish colonies had an outbreak of smallpox in the early 1800s? </a:t>
            </a:r>
          </a:p>
        </p:txBody>
      </p:sp>
      <p:sp>
        <p:nvSpPr>
          <p:cNvPr id="3" name="Content Placeholder 2">
            <a:extLst>
              <a:ext uri="{FF2B5EF4-FFF2-40B4-BE49-F238E27FC236}">
                <a16:creationId xmlns:a16="http://schemas.microsoft.com/office/drawing/2014/main" id="{06029301-70B8-4707-9171-8715D08CD935}"/>
              </a:ext>
            </a:extLst>
          </p:cNvPr>
          <p:cNvSpPr>
            <a:spLocks noGrp="1"/>
          </p:cNvSpPr>
          <p:nvPr>
            <p:ph idx="1"/>
          </p:nvPr>
        </p:nvSpPr>
        <p:spPr>
          <a:xfrm>
            <a:off x="838200" y="3387725"/>
            <a:ext cx="10515600" cy="2898775"/>
          </a:xfrm>
        </p:spPr>
        <p:txBody>
          <a:bodyPr>
            <a:normAutofit/>
          </a:bodyPr>
          <a:lstStyle/>
          <a:p>
            <a:pPr marL="457200" indent="-457200">
              <a:buFont typeface="+mj-lt"/>
              <a:buAutoNum type="alphaUcPeriod"/>
            </a:pPr>
            <a:r>
              <a:rPr lang="en-US" dirty="0">
                <a:latin typeface="Calibri" panose="020F0502020204030204" pitchFamily="34" charset="0"/>
                <a:cs typeface="Calibri" panose="020F0502020204030204" pitchFamily="34" charset="0"/>
              </a:rPr>
              <a:t>The vaccine did not work if the cowpox virus was inactive.</a:t>
            </a:r>
          </a:p>
          <a:p>
            <a:pPr marL="457200" indent="-457200">
              <a:buFont typeface="+mj-lt"/>
              <a:buAutoNum type="alphaUcPeriod"/>
            </a:pPr>
            <a:r>
              <a:rPr lang="en-US" dirty="0">
                <a:latin typeface="Calibri" panose="020F0502020204030204" pitchFamily="34" charset="0"/>
                <a:cs typeface="Calibri" panose="020F0502020204030204" pitchFamily="34" charset="0"/>
              </a:rPr>
              <a:t>10% of the people getting the vaccine died within two months.</a:t>
            </a:r>
          </a:p>
          <a:p>
            <a:pPr marL="457200" indent="-457200">
              <a:buFont typeface="+mj-lt"/>
              <a:buAutoNum type="alphaUcPeriod"/>
            </a:pPr>
            <a:r>
              <a:rPr lang="en-US" dirty="0">
                <a:latin typeface="Calibri" panose="020F0502020204030204" pitchFamily="34" charset="0"/>
                <a:cs typeface="Calibri" panose="020F0502020204030204" pitchFamily="34" charset="0"/>
              </a:rPr>
              <a:t>Most people were afraid that they would turn into a cow when they took the vaccine.</a:t>
            </a:r>
          </a:p>
          <a:p>
            <a:pPr marL="457200" indent="-457200">
              <a:buFont typeface="+mj-lt"/>
              <a:buAutoNum type="alphaUcPeriod"/>
            </a:pPr>
            <a:r>
              <a:rPr lang="en-US" dirty="0">
                <a:latin typeface="Calibri" panose="020F0502020204030204" pitchFamily="34" charset="0"/>
                <a:cs typeface="Calibri" panose="020F0502020204030204" pitchFamily="34" charset="0"/>
              </a:rPr>
              <a:t>Since Queen Elizabeth’s ships destroyed the Spanish armada, Spain lacked ships to transport the vaccine.</a:t>
            </a:r>
          </a:p>
          <a:p>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4D4DB29-9EB1-3C15-A856-1AAE20404E9B}"/>
              </a:ext>
            </a:extLst>
          </p:cNvPr>
          <p:cNvSpPr>
            <a:spLocks noGrp="1"/>
          </p:cNvSpPr>
          <p:nvPr>
            <p:ph type="sldNum" sz="quarter" idx="12"/>
          </p:nvPr>
        </p:nvSpPr>
        <p:spPr/>
        <p:txBody>
          <a:bodyPr/>
          <a:lstStyle/>
          <a:p>
            <a:fld id="{0FF54DE5-C571-48E8-A5BC-B369434E2F44}" type="slidenum">
              <a:rPr lang="en-US" smtClean="0"/>
              <a:t>23</a:t>
            </a:fld>
            <a:endParaRPr lang="en-US"/>
          </a:p>
        </p:txBody>
      </p:sp>
    </p:spTree>
    <p:extLst>
      <p:ext uri="{BB962C8B-B14F-4D97-AF65-F5344CB8AC3E}">
        <p14:creationId xmlns:p14="http://schemas.microsoft.com/office/powerpoint/2010/main" val="18502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C54AE-3143-4A02-90CC-AE26E99F1E12}"/>
              </a:ext>
            </a:extLst>
          </p:cNvPr>
          <p:cNvSpPr>
            <a:spLocks noGrp="1"/>
          </p:cNvSpPr>
          <p:nvPr>
            <p:ph type="ctrTitle"/>
          </p:nvPr>
        </p:nvSpPr>
        <p:spPr/>
        <p:txBody>
          <a:bodyPr>
            <a:normAutofit/>
          </a:bodyPr>
          <a:lstStyle/>
          <a:p>
            <a:r>
              <a:rPr lang="en-US" sz="4000" b="1" dirty="0">
                <a:latin typeface="Calibri" panose="020F0502020204030204" pitchFamily="34" charset="0"/>
                <a:cs typeface="Calibri" panose="020F0502020204030204" pitchFamily="34" charset="0"/>
              </a:rPr>
              <a:t>Looking at the </a:t>
            </a:r>
            <a:r>
              <a:rPr lang="en-US" sz="4000" b="1" dirty="0" err="1">
                <a:latin typeface="Calibri" panose="020F0502020204030204" pitchFamily="34" charset="0"/>
                <a:cs typeface="Calibri" panose="020F0502020204030204" pitchFamily="34" charset="0"/>
              </a:rPr>
              <a:t>Balmis</a:t>
            </a:r>
            <a:r>
              <a:rPr lang="en-US" sz="4000" b="1" dirty="0">
                <a:latin typeface="Calibri" panose="020F0502020204030204" pitchFamily="34" charset="0"/>
                <a:cs typeface="Calibri" panose="020F0502020204030204" pitchFamily="34" charset="0"/>
              </a:rPr>
              <a:t> Expedition through a modern lens on human subjects' research</a:t>
            </a:r>
            <a:endParaRPr lang="en-US" sz="4000" dirty="0">
              <a:latin typeface="Calibri" panose="020F0502020204030204" pitchFamily="34" charset="0"/>
              <a:cs typeface="Calibri" panose="020F0502020204030204" pitchFamily="34" charset="0"/>
            </a:endParaRPr>
          </a:p>
        </p:txBody>
      </p:sp>
      <p:sp>
        <p:nvSpPr>
          <p:cNvPr id="4" name="Subtitle 3">
            <a:extLst>
              <a:ext uri="{FF2B5EF4-FFF2-40B4-BE49-F238E27FC236}">
                <a16:creationId xmlns:a16="http://schemas.microsoft.com/office/drawing/2014/main" id="{1DB6F5F7-5489-4EFB-8B20-9E881D41E66F}"/>
              </a:ext>
            </a:extLst>
          </p:cNvPr>
          <p:cNvSpPr>
            <a:spLocks noGrp="1"/>
          </p:cNvSpPr>
          <p:nvPr>
            <p:ph type="subTitle" idx="1"/>
          </p:nvPr>
        </p:nvSpPr>
        <p:spPr/>
        <p:txBody>
          <a:bodyPr>
            <a:normAutofit/>
          </a:bodyPr>
          <a:lstStyle/>
          <a:p>
            <a:pPr marL="0" marR="0">
              <a:lnSpc>
                <a:spcPct val="107000"/>
              </a:lnSpc>
              <a:spcAft>
                <a:spcPts val="800"/>
              </a:spcAft>
              <a:buNone/>
            </a:pPr>
            <a:r>
              <a:rPr lang="en-US" sz="2800" kern="100" dirty="0">
                <a:effectLst/>
                <a:latin typeface="Calibri" panose="020F0502020204030204" pitchFamily="34" charset="0"/>
                <a:ea typeface="Aptos" panose="020B0004020202020204" pitchFamily="34" charset="0"/>
                <a:cs typeface="Calibri" panose="020F0502020204030204" pitchFamily="34" charset="0"/>
              </a:rPr>
              <a:t>Was this expedition ethical? </a:t>
            </a:r>
          </a:p>
          <a:p>
            <a:pPr marL="0" marR="0">
              <a:lnSpc>
                <a:spcPct val="107000"/>
              </a:lnSpc>
              <a:spcAft>
                <a:spcPts val="800"/>
              </a:spcAft>
            </a:pPr>
            <a:r>
              <a:rPr lang="en-US" sz="2800" kern="100" dirty="0">
                <a:effectLst/>
                <a:latin typeface="Calibri" panose="020F0502020204030204" pitchFamily="34" charset="0"/>
                <a:ea typeface="Aptos" panose="020B0004020202020204" pitchFamily="34" charset="0"/>
                <a:cs typeface="Calibri" panose="020F0502020204030204" pitchFamily="34" charset="0"/>
              </a:rPr>
              <a:t>How do we define “ethical” with human subject’s research? </a:t>
            </a:r>
          </a:p>
          <a:p>
            <a:endParaRPr lang="en-US" dirty="0"/>
          </a:p>
        </p:txBody>
      </p:sp>
      <p:sp>
        <p:nvSpPr>
          <p:cNvPr id="3" name="Slide Number Placeholder 3">
            <a:extLst>
              <a:ext uri="{FF2B5EF4-FFF2-40B4-BE49-F238E27FC236}">
                <a16:creationId xmlns:a16="http://schemas.microsoft.com/office/drawing/2014/main" id="{4BD4B7DB-4DE3-215B-0573-50D69D1306AD}"/>
              </a:ext>
            </a:extLst>
          </p:cNvPr>
          <p:cNvSpPr>
            <a:spLocks noGrp="1"/>
          </p:cNvSpPr>
          <p:nvPr>
            <p:ph type="sldNum" sz="quarter" idx="12"/>
          </p:nvPr>
        </p:nvSpPr>
        <p:spPr>
          <a:xfrm>
            <a:off x="8610600" y="6356350"/>
            <a:ext cx="2743200" cy="365125"/>
          </a:xfrm>
        </p:spPr>
        <p:txBody>
          <a:bodyPr/>
          <a:lstStyle/>
          <a:p>
            <a:fld id="{0FF54DE5-C571-48E8-A5BC-B369434E2F44}" type="slidenum">
              <a:rPr lang="en-US" smtClean="0"/>
              <a:t>24</a:t>
            </a:fld>
            <a:endParaRPr lang="en-US" dirty="0"/>
          </a:p>
        </p:txBody>
      </p:sp>
    </p:spTree>
    <p:extLst>
      <p:ext uri="{BB962C8B-B14F-4D97-AF65-F5344CB8AC3E}">
        <p14:creationId xmlns:p14="http://schemas.microsoft.com/office/powerpoint/2010/main" val="60419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A8EE-121A-4515-ADE3-7AAACEEDBCC8}"/>
              </a:ext>
            </a:extLst>
          </p:cNvPr>
          <p:cNvSpPr>
            <a:spLocks noGrp="1"/>
          </p:cNvSpPr>
          <p:nvPr>
            <p:ph type="title"/>
          </p:nvPr>
        </p:nvSpPr>
        <p:spPr/>
        <p:txBody>
          <a:bodyPr>
            <a:normAutofit/>
          </a:bodyPr>
          <a:lstStyle/>
          <a:p>
            <a:r>
              <a:rPr lang="en-US" sz="4000" b="1" dirty="0">
                <a:latin typeface="Calibri" panose="020F0502020204030204" pitchFamily="34" charset="0"/>
                <a:cs typeface="Calibri" panose="020F0502020204030204" pitchFamily="34" charset="0"/>
              </a:rPr>
              <a:t>Nuremberg Code </a:t>
            </a:r>
            <a:endParaRPr lang="en-US" sz="4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380D8B3-894B-4185-8C25-1D040BD32B0E}"/>
              </a:ext>
            </a:extLst>
          </p:cNvPr>
          <p:cNvSpPr>
            <a:spLocks noGrp="1"/>
          </p:cNvSpPr>
          <p:nvPr>
            <p:ph idx="1"/>
          </p:nvPr>
        </p:nvSpPr>
        <p:spPr/>
        <p:txBody>
          <a:bodyPr>
            <a:normAutofit/>
          </a:bodyPr>
          <a:lstStyle/>
          <a:p>
            <a:r>
              <a:rPr lang="en-US" dirty="0">
                <a:latin typeface="Calibri" panose="020F0502020204030204" pitchFamily="34" charset="0"/>
                <a:cs typeface="Calibri" panose="020F0502020204030204" pitchFamily="34" charset="0"/>
              </a:rPr>
              <a:t>After World War II, the Allies discovered several people that the Nazis had subjected to brutal conditions and “medical experiments.”</a:t>
            </a:r>
          </a:p>
          <a:p>
            <a:r>
              <a:rPr lang="en-US" dirty="0">
                <a:latin typeface="Calibri" panose="020F0502020204030204" pitchFamily="34" charset="0"/>
                <a:cs typeface="Calibri" panose="020F0502020204030204" pitchFamily="34" charset="0"/>
              </a:rPr>
              <a:t>During the Nuremberg trials, the governments participating declared that all people were entitled to basic human rights and laid out basic rules for human experimentation.</a:t>
            </a:r>
          </a:p>
          <a:p>
            <a:r>
              <a:rPr lang="en-US" dirty="0">
                <a:latin typeface="Calibri" panose="020F0502020204030204" pitchFamily="34" charset="0"/>
                <a:cs typeface="Calibri" panose="020F0502020204030204" pitchFamily="34" charset="0"/>
              </a:rPr>
              <a:t>Three key tenets of the </a:t>
            </a:r>
            <a:r>
              <a:rPr lang="en-US" b="1" dirty="0">
                <a:latin typeface="Calibri" panose="020F0502020204030204" pitchFamily="34" charset="0"/>
                <a:cs typeface="Calibri" panose="020F0502020204030204" pitchFamily="34" charset="0"/>
              </a:rPr>
              <a:t>Nuremberg Code</a:t>
            </a:r>
            <a:r>
              <a:rPr lang="en-US" dirty="0">
                <a:latin typeface="Calibri" panose="020F0502020204030204" pitchFamily="34" charset="0"/>
                <a:cs typeface="Calibri" panose="020F0502020204030204" pitchFamily="34" charset="0"/>
              </a:rPr>
              <a:t> are: </a:t>
            </a:r>
          </a:p>
          <a:p>
            <a:pPr lvl="1"/>
            <a:r>
              <a:rPr lang="en-US" sz="2000" dirty="0">
                <a:latin typeface="Calibri" panose="020F0502020204030204" pitchFamily="34" charset="0"/>
                <a:cs typeface="Calibri" panose="020F0502020204030204" pitchFamily="34" charset="0"/>
              </a:rPr>
              <a:t>Human subjects must give </a:t>
            </a:r>
            <a:r>
              <a:rPr lang="en-US" sz="2000" b="1" dirty="0">
                <a:latin typeface="Calibri" panose="020F0502020204030204" pitchFamily="34" charset="0"/>
                <a:cs typeface="Calibri" panose="020F0502020204030204" pitchFamily="34" charset="0"/>
              </a:rPr>
              <a:t>voluntary consent</a:t>
            </a:r>
            <a:r>
              <a:rPr lang="en-US" sz="2000" dirty="0">
                <a:latin typeface="Calibri" panose="020F0502020204030204" pitchFamily="34" charset="0"/>
                <a:cs typeface="Calibri" panose="020F0502020204030204" pitchFamily="34" charset="0"/>
              </a:rPr>
              <a:t>. </a:t>
            </a:r>
          </a:p>
          <a:p>
            <a:pPr lvl="1"/>
            <a:r>
              <a:rPr lang="en-US" sz="2000" dirty="0">
                <a:latin typeface="Calibri" panose="020F0502020204030204" pitchFamily="34" charset="0"/>
                <a:cs typeface="Calibri" panose="020F0502020204030204" pitchFamily="34" charset="0"/>
              </a:rPr>
              <a:t>Any experiments involving humans must be based </a:t>
            </a:r>
            <a:r>
              <a:rPr lang="en-US" sz="2000" b="1" dirty="0">
                <a:latin typeface="Calibri" panose="020F0502020204030204" pitchFamily="34" charset="0"/>
                <a:cs typeface="Calibri" panose="020F0502020204030204" pitchFamily="34" charset="0"/>
              </a:rPr>
              <a:t>on prior animal experiments</a:t>
            </a:r>
            <a:r>
              <a:rPr lang="en-US" sz="2000" dirty="0">
                <a:latin typeface="Calibri" panose="020F0502020204030204" pitchFamily="34" charset="0"/>
                <a:cs typeface="Calibri" panose="020F0502020204030204" pitchFamily="34" charset="0"/>
              </a:rPr>
              <a:t>.  </a:t>
            </a:r>
          </a:p>
          <a:p>
            <a:pPr lvl="1"/>
            <a:r>
              <a:rPr lang="en-US" sz="2000" dirty="0">
                <a:latin typeface="Calibri" panose="020F0502020204030204" pitchFamily="34" charset="0"/>
                <a:cs typeface="Calibri" panose="020F0502020204030204" pitchFamily="34" charset="0"/>
              </a:rPr>
              <a:t>Experiments should </a:t>
            </a:r>
            <a:r>
              <a:rPr lang="en-US" sz="2000" b="1" dirty="0">
                <a:latin typeface="Calibri" panose="020F0502020204030204" pitchFamily="34" charset="0"/>
                <a:cs typeface="Calibri" panose="020F0502020204030204" pitchFamily="34" charset="0"/>
              </a:rPr>
              <a:t>benefit society</a:t>
            </a:r>
            <a:r>
              <a:rPr lang="en-US" sz="2000" dirty="0">
                <a:latin typeface="Calibri" panose="020F0502020204030204" pitchFamily="34" charset="0"/>
                <a:cs typeface="Calibri" panose="020F0502020204030204" pitchFamily="34" charset="0"/>
              </a:rPr>
              <a:t> and cannot include procedures likely to cause death or disability. </a:t>
            </a:r>
          </a:p>
        </p:txBody>
      </p:sp>
      <p:sp>
        <p:nvSpPr>
          <p:cNvPr id="4" name="Slide Number Placeholder 3">
            <a:extLst>
              <a:ext uri="{FF2B5EF4-FFF2-40B4-BE49-F238E27FC236}">
                <a16:creationId xmlns:a16="http://schemas.microsoft.com/office/drawing/2014/main" id="{7FC46FC1-C1BC-3C8F-7D64-4D1BC1CCD44F}"/>
              </a:ext>
            </a:extLst>
          </p:cNvPr>
          <p:cNvSpPr>
            <a:spLocks noGrp="1"/>
          </p:cNvSpPr>
          <p:nvPr>
            <p:ph type="sldNum" sz="quarter" idx="12"/>
          </p:nvPr>
        </p:nvSpPr>
        <p:spPr/>
        <p:txBody>
          <a:bodyPr/>
          <a:lstStyle/>
          <a:p>
            <a:fld id="{0FF54DE5-C571-48E8-A5BC-B369434E2F44}" type="slidenum">
              <a:rPr lang="en-US" smtClean="0"/>
              <a:t>25</a:t>
            </a:fld>
            <a:endParaRPr lang="en-US"/>
          </a:p>
        </p:txBody>
      </p:sp>
    </p:spTree>
    <p:extLst>
      <p:ext uri="{BB962C8B-B14F-4D97-AF65-F5344CB8AC3E}">
        <p14:creationId xmlns:p14="http://schemas.microsoft.com/office/powerpoint/2010/main" val="351052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D1D5F-0E69-4D94-AE48-1B8DF1FF827D}"/>
              </a:ext>
            </a:extLst>
          </p:cNvPr>
          <p:cNvSpPr>
            <a:spLocks noGrp="1"/>
          </p:cNvSpPr>
          <p:nvPr>
            <p:ph type="title"/>
          </p:nvPr>
        </p:nvSpPr>
        <p:spPr/>
        <p:txBody>
          <a:bodyPr>
            <a:normAutofit fontScale="90000"/>
          </a:bodyPr>
          <a:lstStyle/>
          <a:p>
            <a:r>
              <a:rPr lang="en-US" b="1" dirty="0">
                <a:latin typeface="Calibri" panose="020F0502020204030204" pitchFamily="34" charset="0"/>
                <a:cs typeface="Calibri" panose="020F0502020204030204" pitchFamily="34" charset="0"/>
              </a:rPr>
              <a:t>There were several unethical “experiments” in the US during the 1950-1970s that lead to the Belmont Report.</a:t>
            </a:r>
          </a:p>
        </p:txBody>
      </p:sp>
      <p:sp>
        <p:nvSpPr>
          <p:cNvPr id="3" name="Content Placeholder 2">
            <a:extLst>
              <a:ext uri="{FF2B5EF4-FFF2-40B4-BE49-F238E27FC236}">
                <a16:creationId xmlns:a16="http://schemas.microsoft.com/office/drawing/2014/main" id="{34A75573-CE73-483C-A269-6BA32E40D39C}"/>
              </a:ext>
            </a:extLst>
          </p:cNvPr>
          <p:cNvSpPr>
            <a:spLocks noGrp="1"/>
          </p:cNvSpPr>
          <p:nvPr>
            <p:ph idx="1"/>
          </p:nvPr>
        </p:nvSpPr>
        <p:spPr>
          <a:xfrm>
            <a:off x="838200" y="2282825"/>
            <a:ext cx="10515600" cy="4351338"/>
          </a:xfrm>
        </p:spPr>
        <p:txBody>
          <a:bodyPr/>
          <a:lstStyle/>
          <a:p>
            <a:r>
              <a:rPr lang="en-US" dirty="0">
                <a:latin typeface="Calibri" panose="020F0502020204030204" pitchFamily="34" charset="0"/>
                <a:cs typeface="Calibri" panose="020F0502020204030204" pitchFamily="34" charset="0"/>
              </a:rPr>
              <a:t>Experiments in the Jewish Chronic Disease Hospital included injecting live cancer cells into hospitalized patients without their consent.</a:t>
            </a:r>
          </a:p>
          <a:p>
            <a:r>
              <a:rPr lang="en-US" dirty="0">
                <a:latin typeface="Calibri" panose="020F0502020204030204" pitchFamily="34" charset="0"/>
                <a:cs typeface="Calibri" panose="020F0502020204030204" pitchFamily="34" charset="0"/>
              </a:rPr>
              <a:t>A different group of researchers (</a:t>
            </a:r>
            <a:r>
              <a:rPr lang="en-US" dirty="0" err="1">
                <a:latin typeface="Calibri" panose="020F0502020204030204" pitchFamily="34" charset="0"/>
                <a:cs typeface="Calibri" panose="020F0502020204030204" pitchFamily="34" charset="0"/>
              </a:rPr>
              <a:t>Willowbrook</a:t>
            </a:r>
            <a:r>
              <a:rPr lang="en-US" dirty="0">
                <a:latin typeface="Calibri" panose="020F0502020204030204" pitchFamily="34" charset="0"/>
                <a:cs typeface="Calibri" panose="020F0502020204030204" pitchFamily="34" charset="0"/>
              </a:rPr>
              <a:t>) used institutionalized, developmentally disabled individuals to study the natural course of hepatitis infection, meaning the scientists directed the test subjects to ingest feces.</a:t>
            </a:r>
          </a:p>
          <a:p>
            <a:r>
              <a:rPr lang="en-US" dirty="0">
                <a:latin typeface="Calibri" panose="020F0502020204030204" pitchFamily="34" charset="0"/>
                <a:cs typeface="Calibri" panose="020F0502020204030204" pitchFamily="34" charset="0"/>
              </a:rPr>
              <a:t>The Tuskegee syphilis study lasted over 35 years, depriving hundreds of Black men of medical care for syphilis to study the long-term effects of the disease, even after knowing the cure for syphilis.</a:t>
            </a:r>
          </a:p>
        </p:txBody>
      </p:sp>
      <p:sp>
        <p:nvSpPr>
          <p:cNvPr id="4" name="Slide Number Placeholder 3">
            <a:extLst>
              <a:ext uri="{FF2B5EF4-FFF2-40B4-BE49-F238E27FC236}">
                <a16:creationId xmlns:a16="http://schemas.microsoft.com/office/drawing/2014/main" id="{4A541948-9B2C-CFE7-9291-08D39A8B3365}"/>
              </a:ext>
            </a:extLst>
          </p:cNvPr>
          <p:cNvSpPr>
            <a:spLocks noGrp="1"/>
          </p:cNvSpPr>
          <p:nvPr>
            <p:ph type="sldNum" sz="quarter" idx="12"/>
          </p:nvPr>
        </p:nvSpPr>
        <p:spPr/>
        <p:txBody>
          <a:bodyPr/>
          <a:lstStyle/>
          <a:p>
            <a:fld id="{0FF54DE5-C571-48E8-A5BC-B369434E2F44}" type="slidenum">
              <a:rPr lang="en-US" smtClean="0"/>
              <a:t>26</a:t>
            </a:fld>
            <a:endParaRPr lang="en-US"/>
          </a:p>
        </p:txBody>
      </p:sp>
    </p:spTree>
    <p:extLst>
      <p:ext uri="{BB962C8B-B14F-4D97-AF65-F5344CB8AC3E}">
        <p14:creationId xmlns:p14="http://schemas.microsoft.com/office/powerpoint/2010/main" val="101515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97761-B299-4C41-90CC-D2D64F658305}"/>
              </a:ext>
            </a:extLst>
          </p:cNvPr>
          <p:cNvSpPr>
            <a:spLocks noGrp="1"/>
          </p:cNvSpPr>
          <p:nvPr>
            <p:ph type="title"/>
          </p:nvPr>
        </p:nvSpPr>
        <p:spPr/>
        <p:txBody>
          <a:bodyPr>
            <a:normAutofit/>
          </a:bodyPr>
          <a:lstStyle/>
          <a:p>
            <a:r>
              <a:rPr lang="en-US" sz="4000" b="1" dirty="0">
                <a:latin typeface="Calibri" panose="020F0502020204030204" pitchFamily="34" charset="0"/>
                <a:cs typeface="Calibri" panose="020F0502020204030204" pitchFamily="34" charset="0"/>
              </a:rPr>
              <a:t>Three Core Principles of the Belmont Report </a:t>
            </a:r>
          </a:p>
        </p:txBody>
      </p:sp>
      <p:sp>
        <p:nvSpPr>
          <p:cNvPr id="3" name="Content Placeholder 2">
            <a:extLst>
              <a:ext uri="{FF2B5EF4-FFF2-40B4-BE49-F238E27FC236}">
                <a16:creationId xmlns:a16="http://schemas.microsoft.com/office/drawing/2014/main" id="{3A112687-3039-48FC-AE15-E49F2F1DA28A}"/>
              </a:ext>
            </a:extLst>
          </p:cNvPr>
          <p:cNvSpPr>
            <a:spLocks noGrp="1"/>
          </p:cNvSpPr>
          <p:nvPr>
            <p:ph idx="1"/>
          </p:nvPr>
        </p:nvSpPr>
        <p:spPr/>
        <p:txBody>
          <a:bodyPr>
            <a:normAutofit/>
          </a:bodyPr>
          <a:lstStyle/>
          <a:p>
            <a:r>
              <a:rPr lang="en-US" sz="2400" dirty="0">
                <a:latin typeface="Calibri" panose="020F0502020204030204" pitchFamily="34" charset="0"/>
                <a:cs typeface="Calibri" panose="020F0502020204030204" pitchFamily="34" charset="0"/>
              </a:rPr>
              <a:t>Researchers need to respect the </a:t>
            </a:r>
            <a:r>
              <a:rPr lang="en-US" sz="2400" b="1" dirty="0">
                <a:latin typeface="Calibri" panose="020F0502020204030204" pitchFamily="34" charset="0"/>
                <a:cs typeface="Calibri" panose="020F0502020204030204" pitchFamily="34" charset="0"/>
              </a:rPr>
              <a:t>autonomy </a:t>
            </a:r>
            <a:r>
              <a:rPr lang="en-US" sz="2400" dirty="0">
                <a:latin typeface="Calibri" panose="020F0502020204030204" pitchFamily="34" charset="0"/>
                <a:cs typeface="Calibri" panose="020F0502020204030204" pitchFamily="34" charset="0"/>
              </a:rPr>
              <a:t>of potential research participants.</a:t>
            </a:r>
          </a:p>
          <a:p>
            <a:pPr lvl="1"/>
            <a:r>
              <a:rPr lang="en-US" sz="1800" dirty="0">
                <a:latin typeface="Calibri" panose="020F0502020204030204" pitchFamily="34" charset="0"/>
                <a:cs typeface="Calibri" panose="020F0502020204030204" pitchFamily="34" charset="0"/>
              </a:rPr>
              <a:t>People have the right to make </a:t>
            </a:r>
            <a:r>
              <a:rPr lang="en-US" sz="1800" b="1" dirty="0">
                <a:latin typeface="Calibri" panose="020F0502020204030204" pitchFamily="34" charset="0"/>
                <a:cs typeface="Calibri" panose="020F0502020204030204" pitchFamily="34" charset="0"/>
              </a:rPr>
              <a:t>informed decisions </a:t>
            </a:r>
            <a:r>
              <a:rPr lang="en-US" sz="1800" dirty="0">
                <a:latin typeface="Calibri" panose="020F0502020204030204" pitchFamily="34" charset="0"/>
                <a:cs typeface="Calibri" panose="020F0502020204030204" pitchFamily="34" charset="0"/>
              </a:rPr>
              <a:t>and that care must be taken when working with </a:t>
            </a:r>
            <a:r>
              <a:rPr lang="en-US" sz="1800" b="1" dirty="0">
                <a:latin typeface="Calibri" panose="020F0502020204030204" pitchFamily="34" charset="0"/>
                <a:cs typeface="Calibri" panose="020F0502020204030204" pitchFamily="34" charset="0"/>
              </a:rPr>
              <a:t>vulnerable populations</a:t>
            </a:r>
            <a:r>
              <a:rPr lang="en-US" sz="1800" dirty="0">
                <a:latin typeface="Calibri" panose="020F0502020204030204" pitchFamily="34" charset="0"/>
                <a:cs typeface="Calibri" panose="020F0502020204030204" pitchFamily="34" charset="0"/>
              </a:rPr>
              <a:t>, such as prisoners, children, mentally challenged, or otherwise incapacitated or coercible individuals.</a:t>
            </a:r>
          </a:p>
          <a:p>
            <a:r>
              <a:rPr lang="en-US" sz="2400" dirty="0">
                <a:latin typeface="Calibri" panose="020F0502020204030204" pitchFamily="34" charset="0"/>
                <a:cs typeface="Calibri" panose="020F0502020204030204" pitchFamily="34" charset="0"/>
              </a:rPr>
              <a:t>Researchers need to work from a principle of </a:t>
            </a:r>
            <a:r>
              <a:rPr lang="en-US" sz="2400" b="1" dirty="0">
                <a:latin typeface="Calibri" panose="020F0502020204030204" pitchFamily="34" charset="0"/>
                <a:cs typeface="Calibri" panose="020F0502020204030204" pitchFamily="34" charset="0"/>
              </a:rPr>
              <a:t>beneficence.</a:t>
            </a:r>
          </a:p>
          <a:p>
            <a:pPr lvl="1"/>
            <a:r>
              <a:rPr lang="en-US" sz="1800" dirty="0">
                <a:latin typeface="Calibri" panose="020F0502020204030204" pitchFamily="34" charset="0"/>
                <a:cs typeface="Calibri" panose="020F0502020204030204" pitchFamily="34" charset="0"/>
              </a:rPr>
              <a:t>Do no harm, minimize risks, and maximize benefits to potential test subjects and society as a whole.</a:t>
            </a:r>
          </a:p>
          <a:p>
            <a:r>
              <a:rPr lang="en-US" sz="2400" dirty="0">
                <a:latin typeface="Calibri" panose="020F0502020204030204" pitchFamily="34" charset="0"/>
                <a:cs typeface="Calibri" panose="020F0502020204030204" pitchFamily="34" charset="0"/>
              </a:rPr>
              <a:t>The Belmont Report emphasizes </a:t>
            </a:r>
            <a:r>
              <a:rPr lang="en-US" sz="2400" b="1" dirty="0">
                <a:latin typeface="Calibri" panose="020F0502020204030204" pitchFamily="34" charset="0"/>
                <a:cs typeface="Calibri" panose="020F0502020204030204" pitchFamily="34" charset="0"/>
              </a:rPr>
              <a:t>justice</a:t>
            </a:r>
            <a:r>
              <a:rPr lang="en-US" sz="2400" dirty="0">
                <a:latin typeface="Calibri" panose="020F0502020204030204" pitchFamily="34" charset="0"/>
                <a:cs typeface="Calibri" panose="020F0502020204030204" pitchFamily="34" charset="0"/>
              </a:rPr>
              <a:t> or fairness to all people.</a:t>
            </a:r>
          </a:p>
          <a:p>
            <a:pPr lvl="1"/>
            <a:r>
              <a:rPr lang="en-US" sz="1800" dirty="0">
                <a:latin typeface="Calibri" panose="020F0502020204030204" pitchFamily="34" charset="0"/>
                <a:cs typeface="Calibri" panose="020F0502020204030204" pitchFamily="34" charset="0"/>
              </a:rPr>
              <a:t>The group of people bearing the majority of the risk of an experimental study benefit the most from the data gathered.</a:t>
            </a:r>
          </a:p>
          <a:p>
            <a:pPr lvl="1"/>
            <a:endParaRPr lang="en-US" sz="18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Potential participants cannot be penalized for not participating in a research study.</a:t>
            </a:r>
          </a:p>
        </p:txBody>
      </p:sp>
      <p:sp>
        <p:nvSpPr>
          <p:cNvPr id="4" name="Slide Number Placeholder 3">
            <a:extLst>
              <a:ext uri="{FF2B5EF4-FFF2-40B4-BE49-F238E27FC236}">
                <a16:creationId xmlns:a16="http://schemas.microsoft.com/office/drawing/2014/main" id="{C1AA9D8B-6CA7-CFFE-D08F-668758FF8DF2}"/>
              </a:ext>
            </a:extLst>
          </p:cNvPr>
          <p:cNvSpPr>
            <a:spLocks noGrp="1"/>
          </p:cNvSpPr>
          <p:nvPr>
            <p:ph type="sldNum" sz="quarter" idx="12"/>
          </p:nvPr>
        </p:nvSpPr>
        <p:spPr/>
        <p:txBody>
          <a:bodyPr/>
          <a:lstStyle/>
          <a:p>
            <a:fld id="{0FF54DE5-C571-48E8-A5BC-B369434E2F44}" type="slidenum">
              <a:rPr lang="en-US" smtClean="0"/>
              <a:t>27</a:t>
            </a:fld>
            <a:endParaRPr lang="en-US"/>
          </a:p>
        </p:txBody>
      </p:sp>
    </p:spTree>
    <p:extLst>
      <p:ext uri="{BB962C8B-B14F-4D97-AF65-F5344CB8AC3E}">
        <p14:creationId xmlns:p14="http://schemas.microsoft.com/office/powerpoint/2010/main" val="149531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1D5C5-FF1F-47D5-8681-F2FD51CCB3A9}"/>
              </a:ext>
            </a:extLst>
          </p:cNvPr>
          <p:cNvSpPr>
            <a:spLocks noGrp="1"/>
          </p:cNvSpPr>
          <p:nvPr>
            <p:ph type="title"/>
          </p:nvPr>
        </p:nvSpPr>
        <p:spPr/>
        <p:txBody>
          <a:bodyPr/>
          <a:lstStyle/>
          <a:p>
            <a:r>
              <a:rPr lang="en-US" b="1" dirty="0">
                <a:solidFill>
                  <a:srgbClr val="FF0000"/>
                </a:solidFill>
                <a:latin typeface="Calibri" panose="020F0502020204030204" pitchFamily="34" charset="0"/>
                <a:cs typeface="Calibri" panose="020F0502020204030204" pitchFamily="34" charset="0"/>
              </a:rPr>
              <a:t>Clicker Question Break </a:t>
            </a:r>
          </a:p>
        </p:txBody>
      </p:sp>
      <p:sp>
        <p:nvSpPr>
          <p:cNvPr id="3" name="Slide Number Placeholder 2">
            <a:extLst>
              <a:ext uri="{FF2B5EF4-FFF2-40B4-BE49-F238E27FC236}">
                <a16:creationId xmlns:a16="http://schemas.microsoft.com/office/drawing/2014/main" id="{D82E93B1-A84C-DEE4-919D-8744A2B42BAB}"/>
              </a:ext>
            </a:extLst>
          </p:cNvPr>
          <p:cNvSpPr>
            <a:spLocks noGrp="1"/>
          </p:cNvSpPr>
          <p:nvPr>
            <p:ph type="sldNum" sz="quarter" idx="12"/>
          </p:nvPr>
        </p:nvSpPr>
        <p:spPr/>
        <p:txBody>
          <a:bodyPr/>
          <a:lstStyle/>
          <a:p>
            <a:fld id="{0FF54DE5-C571-48E8-A5BC-B369434E2F44}" type="slidenum">
              <a:rPr lang="en-US" smtClean="0"/>
              <a:t>28</a:t>
            </a:fld>
            <a:endParaRPr lang="en-US"/>
          </a:p>
        </p:txBody>
      </p:sp>
    </p:spTree>
    <p:extLst>
      <p:ext uri="{BB962C8B-B14F-4D97-AF65-F5344CB8AC3E}">
        <p14:creationId xmlns:p14="http://schemas.microsoft.com/office/powerpoint/2010/main" val="39431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26FFD-4923-46FA-907E-D4314A8C65B9}"/>
              </a:ext>
            </a:extLst>
          </p:cNvPr>
          <p:cNvSpPr>
            <a:spLocks noGrp="1"/>
          </p:cNvSpPr>
          <p:nvPr>
            <p:ph type="title"/>
          </p:nvPr>
        </p:nvSpPr>
        <p:spPr>
          <a:xfrm>
            <a:off x="838200" y="479425"/>
            <a:ext cx="10515600" cy="1325563"/>
          </a:xfrm>
        </p:spPr>
        <p:txBody>
          <a:bodyPr>
            <a:normAutofit/>
          </a:bodyPr>
          <a:lstStyle/>
          <a:p>
            <a:r>
              <a:rPr lang="en-US" sz="4000" b="1" dirty="0">
                <a:latin typeface="Calibri" panose="020F0502020204030204" pitchFamily="34" charset="0"/>
                <a:cs typeface="Calibri" panose="020F0502020204030204" pitchFamily="34" charset="0"/>
              </a:rPr>
              <a:t>CQ7: What led to the development of the </a:t>
            </a:r>
            <a:r>
              <a:rPr lang="en-US" sz="4000" b="1">
                <a:latin typeface="Calibri" panose="020F0502020204030204" pitchFamily="34" charset="0"/>
                <a:cs typeface="Calibri" panose="020F0502020204030204" pitchFamily="34" charset="0"/>
              </a:rPr>
              <a:t>Nuremberg Code</a:t>
            </a:r>
            <a:r>
              <a:rPr lang="en-US" sz="4000" b="1" dirty="0">
                <a:latin typeface="Calibri" panose="020F0502020204030204" pitchFamily="34" charset="0"/>
                <a:cs typeface="Calibri" panose="020F0502020204030204" pitchFamily="34" charset="0"/>
              </a:rPr>
              <a:t>? </a:t>
            </a:r>
          </a:p>
        </p:txBody>
      </p:sp>
      <p:sp>
        <p:nvSpPr>
          <p:cNvPr id="3" name="Content Placeholder 2">
            <a:extLst>
              <a:ext uri="{FF2B5EF4-FFF2-40B4-BE49-F238E27FC236}">
                <a16:creationId xmlns:a16="http://schemas.microsoft.com/office/drawing/2014/main" id="{B834616E-F525-4DAF-8196-4AF8DBC3704D}"/>
              </a:ext>
            </a:extLst>
          </p:cNvPr>
          <p:cNvSpPr>
            <a:spLocks noGrp="1"/>
          </p:cNvSpPr>
          <p:nvPr>
            <p:ph idx="1"/>
          </p:nvPr>
        </p:nvSpPr>
        <p:spPr>
          <a:xfrm>
            <a:off x="1103382" y="2768600"/>
            <a:ext cx="9982200" cy="2057400"/>
          </a:xfrm>
        </p:spPr>
        <p:txBody>
          <a:bodyPr>
            <a:noAutofit/>
          </a:bodyPr>
          <a:lstStyle/>
          <a:p>
            <a:pPr marL="457200" indent="-457200">
              <a:buFont typeface="+mj-lt"/>
              <a:buAutoNum type="alphaUcPeriod"/>
            </a:pPr>
            <a:r>
              <a:rPr lang="en-US" dirty="0">
                <a:latin typeface="Calibri" panose="020F0502020204030204" pitchFamily="34" charset="0"/>
                <a:cs typeface="Calibri" panose="020F0502020204030204" pitchFamily="34" charset="0"/>
              </a:rPr>
              <a:t>The Tuskegee experiment with African American subjects.</a:t>
            </a:r>
          </a:p>
          <a:p>
            <a:pPr marL="457200" indent="-457200">
              <a:buFont typeface="+mj-lt"/>
              <a:buAutoNum type="alphaUcPeriod"/>
            </a:pPr>
            <a:r>
              <a:rPr lang="en-US" dirty="0">
                <a:latin typeface="Calibri" panose="020F0502020204030204" pitchFamily="34" charset="0"/>
                <a:cs typeface="Calibri" panose="020F0502020204030204" pitchFamily="34" charset="0"/>
              </a:rPr>
              <a:t>Medical experiments in the Jewish Chronic Disease Hospital.</a:t>
            </a:r>
          </a:p>
          <a:p>
            <a:pPr marL="457200" indent="-457200">
              <a:buFont typeface="+mj-lt"/>
              <a:buAutoNum type="alphaUcPeriod"/>
            </a:pPr>
            <a:r>
              <a:rPr lang="en-US" dirty="0">
                <a:latin typeface="Calibri" panose="020F0502020204030204" pitchFamily="34" charset="0"/>
                <a:cs typeface="Calibri" panose="020F0502020204030204" pitchFamily="34" charset="0"/>
              </a:rPr>
              <a:t>Human medical experimentation by the Nazis.</a:t>
            </a:r>
          </a:p>
          <a:p>
            <a:pPr marL="457200" indent="-457200">
              <a:buFont typeface="+mj-lt"/>
              <a:buAutoNum type="alphaUcPeriod"/>
            </a:pPr>
            <a:r>
              <a:rPr lang="en-US" dirty="0">
                <a:latin typeface="Calibri" panose="020F0502020204030204" pitchFamily="34" charset="0"/>
                <a:cs typeface="Calibri" panose="020F0502020204030204" pitchFamily="34" charset="0"/>
              </a:rPr>
              <a:t>Studies using disabled individuals as test subjects to study hepatitis.</a:t>
            </a:r>
          </a:p>
        </p:txBody>
      </p:sp>
      <p:sp>
        <p:nvSpPr>
          <p:cNvPr id="4" name="Slide Number Placeholder 3">
            <a:extLst>
              <a:ext uri="{FF2B5EF4-FFF2-40B4-BE49-F238E27FC236}">
                <a16:creationId xmlns:a16="http://schemas.microsoft.com/office/drawing/2014/main" id="{A7470513-97CC-0AA4-3805-716F22279973}"/>
              </a:ext>
            </a:extLst>
          </p:cNvPr>
          <p:cNvSpPr>
            <a:spLocks noGrp="1"/>
          </p:cNvSpPr>
          <p:nvPr>
            <p:ph type="sldNum" sz="quarter" idx="12"/>
          </p:nvPr>
        </p:nvSpPr>
        <p:spPr/>
        <p:txBody>
          <a:bodyPr/>
          <a:lstStyle/>
          <a:p>
            <a:fld id="{0FF54DE5-C571-48E8-A5BC-B369434E2F44}" type="slidenum">
              <a:rPr lang="en-US" smtClean="0"/>
              <a:t>29</a:t>
            </a:fld>
            <a:endParaRPr lang="en-US"/>
          </a:p>
        </p:txBody>
      </p:sp>
    </p:spTree>
    <p:extLst>
      <p:ext uri="{BB962C8B-B14F-4D97-AF65-F5344CB8AC3E}">
        <p14:creationId xmlns:p14="http://schemas.microsoft.com/office/powerpoint/2010/main" val="118586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365125"/>
            <a:ext cx="10515600" cy="917575"/>
          </a:xfrm>
        </p:spPr>
        <p:txBody>
          <a:bodyPr anchor="b">
            <a:normAutofit/>
          </a:bodyPr>
          <a:lstStyle/>
          <a:p>
            <a:r>
              <a:rPr lang="en-US" sz="4000" b="1" dirty="0">
                <a:latin typeface="Calibri" panose="020F0502020204030204" pitchFamily="34" charset="0"/>
                <a:cs typeface="Calibri" panose="020F0502020204030204" pitchFamily="34" charset="0"/>
              </a:rPr>
              <a:t>Smallpox is an ancient and deadly disease.</a:t>
            </a:r>
          </a:p>
        </p:txBody>
      </p:sp>
      <p:sp>
        <p:nvSpPr>
          <p:cNvPr id="14" name="Content Placeholder 13"/>
          <p:cNvSpPr>
            <a:spLocks noGrp="1"/>
          </p:cNvSpPr>
          <p:nvPr>
            <p:ph sz="half" idx="1"/>
          </p:nvPr>
        </p:nvSpPr>
        <p:spPr>
          <a:xfrm>
            <a:off x="1104900" y="1600200"/>
            <a:ext cx="9814112" cy="4571999"/>
          </a:xfrm>
        </p:spPr>
        <p:txBody>
          <a:bodyPr>
            <a:normAutofit lnSpcReduction="10000"/>
          </a:bodyPr>
          <a:lstStyle/>
          <a:p>
            <a:r>
              <a:rPr lang="en-US" sz="2400" dirty="0">
                <a:latin typeface="Calibri" panose="020F0502020204030204" pitchFamily="34" charset="0"/>
                <a:cs typeface="Calibri" panose="020F0502020204030204" pitchFamily="34" charset="0"/>
              </a:rPr>
              <a:t>Smallpox is a serious communicable infection caused by the variola virus.</a:t>
            </a:r>
          </a:p>
          <a:p>
            <a:r>
              <a:rPr lang="en-US" sz="2400" dirty="0">
                <a:latin typeface="Calibri" panose="020F0502020204030204" pitchFamily="34" charset="0"/>
                <a:cs typeface="Calibri" panose="020F0502020204030204" pitchFamily="34" charset="0"/>
              </a:rPr>
              <a:t>People who have smallpox have a fever and a distinctive, progressive skin rash. </a:t>
            </a:r>
          </a:p>
          <a:p>
            <a:r>
              <a:rPr lang="en-US" sz="2400" dirty="0">
                <a:latin typeface="Calibri" panose="020F0502020204030204" pitchFamily="34" charset="0"/>
                <a:cs typeface="Calibri" panose="020F0502020204030204" pitchFamily="34" charset="0"/>
              </a:rPr>
              <a:t>Historically, about 3 people out of every 10 people with the disease died (mortality rate of about 30%). </a:t>
            </a:r>
          </a:p>
          <a:p>
            <a:r>
              <a:rPr lang="en-US" sz="2400" dirty="0">
                <a:latin typeface="Calibri" panose="020F0502020204030204" pitchFamily="34" charset="0"/>
                <a:cs typeface="Calibri" panose="020F0502020204030204" pitchFamily="34" charset="0"/>
              </a:rPr>
              <a:t>Many people who survived the disease would have permanent scarring. Some were also left blind. </a:t>
            </a:r>
          </a:p>
          <a:p>
            <a:r>
              <a:rPr lang="en-US" sz="2400" dirty="0">
                <a:latin typeface="Calibri" panose="020F0502020204030204" pitchFamily="34" charset="0"/>
                <a:cs typeface="Calibri" panose="020F0502020204030204" pitchFamily="34" charset="0"/>
              </a:rPr>
              <a:t>Smallpox is an ancient disease, possibly seen as early as 1157 BC (in Egyptian Pharoah Ramses V). </a:t>
            </a:r>
          </a:p>
          <a:p>
            <a:r>
              <a:rPr lang="en-US" sz="2400" b="1" dirty="0">
                <a:latin typeface="Calibri" panose="020F0502020204030204" pitchFamily="34" charset="0"/>
                <a:cs typeface="Calibri" panose="020F0502020204030204" pitchFamily="34" charset="0"/>
              </a:rPr>
              <a:t>Variolation </a:t>
            </a:r>
            <a:r>
              <a:rPr lang="en-US" sz="2400" dirty="0">
                <a:latin typeface="Calibri" panose="020F0502020204030204" pitchFamily="34" charset="0"/>
                <a:cs typeface="Calibri" panose="020F0502020204030204" pitchFamily="34" charset="0"/>
              </a:rPr>
              <a:t>was a process intended to reduce this risk, with people intentionally being exposed to a “mild” case of smallpox to protect themselves against a more serious infection. This was not without risk, as the level of illness was often due to differences in immunity. </a:t>
            </a:r>
          </a:p>
        </p:txBody>
      </p:sp>
      <p:sp>
        <p:nvSpPr>
          <p:cNvPr id="2" name="Slide Number Placeholder 1">
            <a:extLst>
              <a:ext uri="{FF2B5EF4-FFF2-40B4-BE49-F238E27FC236}">
                <a16:creationId xmlns:a16="http://schemas.microsoft.com/office/drawing/2014/main" id="{BD50B76D-3B88-3862-ADE6-CCE03884A6B4}"/>
              </a:ext>
            </a:extLst>
          </p:cNvPr>
          <p:cNvSpPr>
            <a:spLocks noGrp="1"/>
          </p:cNvSpPr>
          <p:nvPr>
            <p:ph type="sldNum" sz="quarter" idx="12"/>
          </p:nvPr>
        </p:nvSpPr>
        <p:spPr/>
        <p:txBody>
          <a:bodyPr/>
          <a:lstStyle/>
          <a:p>
            <a:fld id="{0FF54DE5-C571-48E8-A5BC-B369434E2F44}" type="slidenum">
              <a:rPr lang="en-US" smtClean="0"/>
              <a:t>3</a:t>
            </a:fld>
            <a:endParaRPr lang="en-US"/>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BB705-8657-4BCF-9619-6A90E6356BA3}"/>
              </a:ext>
            </a:extLst>
          </p:cNvPr>
          <p:cNvSpPr>
            <a:spLocks noGrp="1"/>
          </p:cNvSpPr>
          <p:nvPr>
            <p:ph type="title"/>
          </p:nvPr>
        </p:nvSpPr>
        <p:spPr>
          <a:xfrm>
            <a:off x="838200" y="949325"/>
            <a:ext cx="10515600" cy="1325563"/>
          </a:xfrm>
        </p:spPr>
        <p:txBody>
          <a:bodyPr>
            <a:normAutofit fontScale="90000"/>
          </a:bodyPr>
          <a:lstStyle/>
          <a:p>
            <a:r>
              <a:rPr lang="en-US" b="1" dirty="0">
                <a:latin typeface="Calibri" panose="020F0502020204030204" pitchFamily="34" charset="0"/>
                <a:cs typeface="Calibri" panose="020F0502020204030204" pitchFamily="34" charset="0"/>
              </a:rPr>
              <a:t>CQ8: Modern research that involves human subjects requires that participants provide informed consent. Which aspect of the Belmont Report does informed consent address?</a:t>
            </a:r>
          </a:p>
        </p:txBody>
      </p:sp>
      <p:sp>
        <p:nvSpPr>
          <p:cNvPr id="3" name="Content Placeholder 2">
            <a:extLst>
              <a:ext uri="{FF2B5EF4-FFF2-40B4-BE49-F238E27FC236}">
                <a16:creationId xmlns:a16="http://schemas.microsoft.com/office/drawing/2014/main" id="{36D5C5B6-678F-4279-A720-3FF485F40656}"/>
              </a:ext>
            </a:extLst>
          </p:cNvPr>
          <p:cNvSpPr>
            <a:spLocks noGrp="1"/>
          </p:cNvSpPr>
          <p:nvPr>
            <p:ph idx="1"/>
          </p:nvPr>
        </p:nvSpPr>
        <p:spPr>
          <a:xfrm>
            <a:off x="952500" y="3070225"/>
            <a:ext cx="10515600" cy="2378075"/>
          </a:xfrm>
        </p:spPr>
        <p:txBody>
          <a:bodyPr>
            <a:normAutofit/>
          </a:bodyPr>
          <a:lstStyle/>
          <a:p>
            <a:pPr marL="457200" indent="-457200">
              <a:buFont typeface="+mj-lt"/>
              <a:buAutoNum type="alphaUcPeriod"/>
            </a:pPr>
            <a:r>
              <a:rPr lang="en-US" dirty="0">
                <a:latin typeface="Calibri" panose="020F0502020204030204" pitchFamily="34" charset="0"/>
                <a:cs typeface="Calibri" panose="020F0502020204030204" pitchFamily="34" charset="0"/>
              </a:rPr>
              <a:t>Respect for the autonomy of the participants</a:t>
            </a:r>
          </a:p>
          <a:p>
            <a:pPr marL="457200" indent="-457200">
              <a:buFont typeface="+mj-lt"/>
              <a:buAutoNum type="alphaUcPeriod"/>
            </a:pPr>
            <a:r>
              <a:rPr lang="en-US" dirty="0">
                <a:latin typeface="Calibri" panose="020F0502020204030204" pitchFamily="34" charset="0"/>
                <a:cs typeface="Calibri" panose="020F0502020204030204" pitchFamily="34" charset="0"/>
              </a:rPr>
              <a:t>Monetary compensation</a:t>
            </a:r>
          </a:p>
          <a:p>
            <a:pPr marL="457200" indent="-457200">
              <a:buFont typeface="+mj-lt"/>
              <a:buAutoNum type="alphaUcPeriod"/>
            </a:pPr>
            <a:r>
              <a:rPr lang="en-US" dirty="0">
                <a:latin typeface="Calibri" panose="020F0502020204030204" pitchFamily="34" charset="0"/>
                <a:cs typeface="Calibri" panose="020F0502020204030204" pitchFamily="34" charset="0"/>
              </a:rPr>
              <a:t>Beneficence</a:t>
            </a:r>
          </a:p>
          <a:p>
            <a:pPr marL="457200" indent="-457200">
              <a:buFont typeface="+mj-lt"/>
              <a:buAutoNum type="alphaUcPeriod"/>
            </a:pPr>
            <a:r>
              <a:rPr lang="en-US" dirty="0">
                <a:latin typeface="Calibri" panose="020F0502020204030204" pitchFamily="34" charset="0"/>
                <a:cs typeface="Calibri" panose="020F0502020204030204" pitchFamily="34" charset="0"/>
              </a:rPr>
              <a:t>Justice </a:t>
            </a:r>
          </a:p>
          <a:p>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1E89DA0-889A-9628-99AD-E363241AD04A}"/>
              </a:ext>
            </a:extLst>
          </p:cNvPr>
          <p:cNvSpPr>
            <a:spLocks noGrp="1"/>
          </p:cNvSpPr>
          <p:nvPr>
            <p:ph type="sldNum" sz="quarter" idx="12"/>
          </p:nvPr>
        </p:nvSpPr>
        <p:spPr/>
        <p:txBody>
          <a:bodyPr/>
          <a:lstStyle/>
          <a:p>
            <a:fld id="{0FF54DE5-C571-48E8-A5BC-B369434E2F44}" type="slidenum">
              <a:rPr lang="en-US" smtClean="0"/>
              <a:t>30</a:t>
            </a:fld>
            <a:endParaRPr lang="en-US"/>
          </a:p>
        </p:txBody>
      </p:sp>
    </p:spTree>
    <p:extLst>
      <p:ext uri="{BB962C8B-B14F-4D97-AF65-F5344CB8AC3E}">
        <p14:creationId xmlns:p14="http://schemas.microsoft.com/office/powerpoint/2010/main" val="49600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C13A-19DA-47B7-AA8A-620FE73B3999}"/>
              </a:ext>
            </a:extLst>
          </p:cNvPr>
          <p:cNvSpPr>
            <a:spLocks noGrp="1"/>
          </p:cNvSpPr>
          <p:nvPr>
            <p:ph type="title"/>
          </p:nvPr>
        </p:nvSpPr>
        <p:spPr>
          <a:xfrm>
            <a:off x="838200" y="365125"/>
            <a:ext cx="10515600" cy="1692275"/>
          </a:xfrm>
        </p:spPr>
        <p:txBody>
          <a:bodyPr>
            <a:normAutofit/>
          </a:bodyPr>
          <a:lstStyle/>
          <a:p>
            <a:r>
              <a:rPr lang="en-US" sz="4000" b="1" dirty="0">
                <a:latin typeface="Calibri" panose="020F0502020204030204" pitchFamily="34" charset="0"/>
                <a:cs typeface="Calibri" panose="020F0502020204030204" pitchFamily="34" charset="0"/>
              </a:rPr>
              <a:t>Which principles of the Belmont Report apply to:</a:t>
            </a:r>
          </a:p>
        </p:txBody>
      </p:sp>
      <p:sp>
        <p:nvSpPr>
          <p:cNvPr id="3" name="Content Placeholder 2">
            <a:extLst>
              <a:ext uri="{FF2B5EF4-FFF2-40B4-BE49-F238E27FC236}">
                <a16:creationId xmlns:a16="http://schemas.microsoft.com/office/drawing/2014/main" id="{E632EFA7-3CC9-4835-8771-65A29758293F}"/>
              </a:ext>
            </a:extLst>
          </p:cNvPr>
          <p:cNvSpPr>
            <a:spLocks noGrp="1"/>
          </p:cNvSpPr>
          <p:nvPr>
            <p:ph idx="1"/>
          </p:nvPr>
        </p:nvSpPr>
        <p:spPr>
          <a:xfrm>
            <a:off x="838200" y="2600325"/>
            <a:ext cx="10515600" cy="2784475"/>
          </a:xfrm>
        </p:spPr>
        <p:txBody>
          <a:bodyPr>
            <a:normAutofit/>
          </a:bodyPr>
          <a:lstStyle/>
          <a:p>
            <a:r>
              <a:rPr lang="en-US" dirty="0">
                <a:latin typeface="Calibri" panose="020F0502020204030204" pitchFamily="34" charset="0"/>
                <a:cs typeface="Calibri" panose="020F0502020204030204" pitchFamily="34" charset="0"/>
              </a:rPr>
              <a:t>Jenner and James Phipps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Orphans from Spain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Enslaved Children </a:t>
            </a:r>
          </a:p>
          <a:p>
            <a:pPr marL="457200" lvl="1" indent="0">
              <a:buNone/>
            </a:pPr>
            <a:endParaRPr lang="en-US" sz="18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72B0331-68FE-714D-D0C1-C82EE346444A}"/>
              </a:ext>
            </a:extLst>
          </p:cNvPr>
          <p:cNvSpPr>
            <a:spLocks noGrp="1"/>
          </p:cNvSpPr>
          <p:nvPr>
            <p:ph type="sldNum" sz="quarter" idx="12"/>
          </p:nvPr>
        </p:nvSpPr>
        <p:spPr/>
        <p:txBody>
          <a:bodyPr/>
          <a:lstStyle/>
          <a:p>
            <a:fld id="{0FF54DE5-C571-48E8-A5BC-B369434E2F44}" type="slidenum">
              <a:rPr lang="en-US" smtClean="0"/>
              <a:t>31</a:t>
            </a:fld>
            <a:endParaRPr lang="en-US"/>
          </a:p>
        </p:txBody>
      </p:sp>
    </p:spTree>
    <p:extLst>
      <p:ext uri="{BB962C8B-B14F-4D97-AF65-F5344CB8AC3E}">
        <p14:creationId xmlns:p14="http://schemas.microsoft.com/office/powerpoint/2010/main" val="203494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4C27B-082B-4E2B-B6A4-44C91B2AE0B9}"/>
              </a:ext>
            </a:extLst>
          </p:cNvPr>
          <p:cNvSpPr>
            <a:spLocks noGrp="1"/>
          </p:cNvSpPr>
          <p:nvPr>
            <p:ph type="title"/>
          </p:nvPr>
        </p:nvSpPr>
        <p:spPr>
          <a:xfrm>
            <a:off x="838200" y="365126"/>
            <a:ext cx="10515600" cy="888206"/>
          </a:xfrm>
        </p:spPr>
        <p:txBody>
          <a:bodyPr>
            <a:normAutofit/>
          </a:bodyPr>
          <a:lstStyle/>
          <a:p>
            <a:r>
              <a:rPr lang="en-US" sz="4000" b="1" dirty="0">
                <a:latin typeface="Calibri" panose="020F0502020204030204" pitchFamily="34" charset="0"/>
                <a:cs typeface="Calibri" panose="020F0502020204030204" pitchFamily="34" charset="0"/>
              </a:rPr>
              <a:t>Take Home Message </a:t>
            </a:r>
          </a:p>
        </p:txBody>
      </p:sp>
      <p:sp>
        <p:nvSpPr>
          <p:cNvPr id="3" name="Content Placeholder 2">
            <a:extLst>
              <a:ext uri="{FF2B5EF4-FFF2-40B4-BE49-F238E27FC236}">
                <a16:creationId xmlns:a16="http://schemas.microsoft.com/office/drawing/2014/main" id="{831AC1D0-D522-4AD5-B1FD-1C89FD3A13AA}"/>
              </a:ext>
            </a:extLst>
          </p:cNvPr>
          <p:cNvSpPr>
            <a:spLocks noGrp="1"/>
          </p:cNvSpPr>
          <p:nvPr>
            <p:ph idx="1"/>
          </p:nvPr>
        </p:nvSpPr>
        <p:spPr>
          <a:xfrm>
            <a:off x="838200" y="1253331"/>
            <a:ext cx="10515600" cy="4351338"/>
          </a:xfrm>
        </p:spPr>
        <p:txBody>
          <a:bodyPr>
            <a:noAutofit/>
          </a:bodyPr>
          <a:lstStyle/>
          <a:p>
            <a:r>
              <a:rPr lang="en-US" sz="2400" dirty="0">
                <a:latin typeface="Calibri" panose="020F0502020204030204" pitchFamily="34" charset="0"/>
                <a:cs typeface="Calibri" panose="020F0502020204030204" pitchFamily="34" charset="0"/>
              </a:rPr>
              <a:t>Smallpox was a devastating disease with a long history. It is also the first infectious disease with a vaccine. </a:t>
            </a:r>
          </a:p>
          <a:p>
            <a:r>
              <a:rPr lang="en-US" sz="2400" dirty="0">
                <a:latin typeface="Calibri" panose="020F0502020204030204" pitchFamily="34" charset="0"/>
                <a:cs typeface="Calibri" panose="020F0502020204030204" pitchFamily="34" charset="0"/>
              </a:rPr>
              <a:t>Vaccines vary in type (subunit, killed, live-attenuated, mRNA), durability (live and mRNA vaccines are more fragile), and usefulness (live vaccines are typically more effective for longer than heat killed or subunit vaccines). </a:t>
            </a:r>
          </a:p>
          <a:p>
            <a:r>
              <a:rPr lang="en-US" sz="2400" dirty="0">
                <a:latin typeface="Calibri" panose="020F0502020204030204" pitchFamily="34" charset="0"/>
                <a:cs typeface="Calibri" panose="020F0502020204030204" pitchFamily="34" charset="0"/>
              </a:rPr>
              <a:t>Some vaccines require extraordinary effort and resources to transport to at-risk populations. This was true in the 19</a:t>
            </a:r>
            <a:r>
              <a:rPr lang="en-US" sz="2400" baseline="30000" dirty="0">
                <a:latin typeface="Calibri" panose="020F0502020204030204" pitchFamily="34" charset="0"/>
                <a:cs typeface="Calibri" panose="020F0502020204030204" pitchFamily="34" charset="0"/>
              </a:rPr>
              <a:t>th</a:t>
            </a:r>
            <a:r>
              <a:rPr lang="en-US" sz="2400" dirty="0">
                <a:latin typeface="Calibri" panose="020F0502020204030204" pitchFamily="34" charset="0"/>
                <a:cs typeface="Calibri" panose="020F0502020204030204" pitchFamily="34" charset="0"/>
              </a:rPr>
              <a:t> century, and still true in the 21</a:t>
            </a:r>
            <a:r>
              <a:rPr lang="en-US" sz="2400" baseline="30000" dirty="0">
                <a:latin typeface="Calibri" panose="020F0502020204030204" pitchFamily="34" charset="0"/>
                <a:cs typeface="Calibri" panose="020F0502020204030204" pitchFamily="34" charset="0"/>
              </a:rPr>
              <a:t>st</a:t>
            </a:r>
            <a:r>
              <a:rPr lang="en-US" sz="2400" dirty="0">
                <a:latin typeface="Calibri" panose="020F0502020204030204" pitchFamily="34" charset="0"/>
                <a:cs typeface="Calibri" panose="020F0502020204030204" pitchFamily="34" charset="0"/>
              </a:rPr>
              <a:t> century. </a:t>
            </a:r>
          </a:p>
          <a:p>
            <a:r>
              <a:rPr lang="en-US" sz="2400" dirty="0">
                <a:latin typeface="Calibri" panose="020F0502020204030204" pitchFamily="34" charset="0"/>
                <a:cs typeface="Calibri" panose="020F0502020204030204" pitchFamily="34" charset="0"/>
              </a:rPr>
              <a:t>Researchers have strict rules to follow when experimenting on human subjects. The Nuremberg Code and Belmont Report describe the spirit of these rules: </a:t>
            </a:r>
            <a:r>
              <a:rPr lang="en-US" sz="2400" i="1" dirty="0">
                <a:latin typeface="Calibri" panose="020F0502020204030204" pitchFamily="34" charset="0"/>
                <a:cs typeface="Calibri" panose="020F0502020204030204" pitchFamily="34" charset="0"/>
              </a:rPr>
              <a:t>autonomy</a:t>
            </a:r>
            <a:r>
              <a:rPr lang="en-US" sz="2400" dirty="0">
                <a:latin typeface="Calibri" panose="020F0502020204030204" pitchFamily="34" charset="0"/>
                <a:cs typeface="Calibri" panose="020F0502020204030204" pitchFamily="34" charset="0"/>
              </a:rPr>
              <a:t> (informed consent must be freely given and revocable), </a:t>
            </a:r>
            <a:r>
              <a:rPr lang="en-US" sz="2400" i="1" dirty="0">
                <a:latin typeface="Calibri" panose="020F0502020204030204" pitchFamily="34" charset="0"/>
                <a:cs typeface="Calibri" panose="020F0502020204030204" pitchFamily="34" charset="0"/>
              </a:rPr>
              <a:t>beneficence</a:t>
            </a:r>
            <a:r>
              <a:rPr lang="en-US" sz="2400" dirty="0">
                <a:latin typeface="Calibri" panose="020F0502020204030204" pitchFamily="34" charset="0"/>
                <a:cs typeface="Calibri" panose="020F0502020204030204" pitchFamily="34" charset="0"/>
              </a:rPr>
              <a:t> (do no harm, animal studies first, research of value to society), </a:t>
            </a:r>
            <a:r>
              <a:rPr lang="en-US" sz="2400" i="1" dirty="0">
                <a:latin typeface="Calibri" panose="020F0502020204030204" pitchFamily="34" charset="0"/>
                <a:cs typeface="Calibri" panose="020F0502020204030204" pitchFamily="34" charset="0"/>
              </a:rPr>
              <a:t>justice</a:t>
            </a:r>
            <a:r>
              <a:rPr lang="en-US" sz="2400" dirty="0">
                <a:latin typeface="Calibri" panose="020F0502020204030204" pitchFamily="34" charset="0"/>
                <a:cs typeface="Calibri" panose="020F0502020204030204" pitchFamily="34" charset="0"/>
              </a:rPr>
              <a:t> (risk = benefit).</a:t>
            </a:r>
          </a:p>
        </p:txBody>
      </p:sp>
      <p:sp>
        <p:nvSpPr>
          <p:cNvPr id="4" name="Slide Number Placeholder 3">
            <a:extLst>
              <a:ext uri="{FF2B5EF4-FFF2-40B4-BE49-F238E27FC236}">
                <a16:creationId xmlns:a16="http://schemas.microsoft.com/office/drawing/2014/main" id="{1ACD9E56-B236-EF5E-2D82-D7CDBFAAE674}"/>
              </a:ext>
            </a:extLst>
          </p:cNvPr>
          <p:cNvSpPr>
            <a:spLocks noGrp="1"/>
          </p:cNvSpPr>
          <p:nvPr>
            <p:ph type="sldNum" sz="quarter" idx="12"/>
          </p:nvPr>
        </p:nvSpPr>
        <p:spPr/>
        <p:txBody>
          <a:bodyPr/>
          <a:lstStyle/>
          <a:p>
            <a:fld id="{0FF54DE5-C571-48E8-A5BC-B369434E2F44}" type="slidenum">
              <a:rPr lang="en-US" smtClean="0"/>
              <a:t>32</a:t>
            </a:fld>
            <a:endParaRPr lang="en-US"/>
          </a:p>
        </p:txBody>
      </p:sp>
    </p:spTree>
    <p:extLst>
      <p:ext uri="{BB962C8B-B14F-4D97-AF65-F5344CB8AC3E}">
        <p14:creationId xmlns:p14="http://schemas.microsoft.com/office/powerpoint/2010/main" val="390445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E3E95-4B21-FA6A-0C79-DFF9A07CBC6A}"/>
              </a:ext>
            </a:extLst>
          </p:cNvPr>
          <p:cNvSpPr>
            <a:spLocks noGrp="1"/>
          </p:cNvSpPr>
          <p:nvPr>
            <p:ph type="title"/>
          </p:nvPr>
        </p:nvSpPr>
        <p:spPr>
          <a:xfrm>
            <a:off x="838200" y="365125"/>
            <a:ext cx="10515600" cy="790575"/>
          </a:xfrm>
        </p:spPr>
        <p:txBody>
          <a:bodyPr>
            <a:normAutofit/>
          </a:bodyPr>
          <a:lstStyle/>
          <a:p>
            <a:r>
              <a:rPr lang="en-US" sz="4000" b="1" dirty="0">
                <a:latin typeface="Calibri" panose="020F0502020204030204" pitchFamily="34" charset="0"/>
                <a:cs typeface="Calibri" panose="020F0502020204030204" pitchFamily="34" charset="0"/>
              </a:rPr>
              <a:t>References</a:t>
            </a:r>
          </a:p>
        </p:txBody>
      </p:sp>
      <p:sp>
        <p:nvSpPr>
          <p:cNvPr id="3" name="Content Placeholder 2">
            <a:extLst>
              <a:ext uri="{FF2B5EF4-FFF2-40B4-BE49-F238E27FC236}">
                <a16:creationId xmlns:a16="http://schemas.microsoft.com/office/drawing/2014/main" id="{C64D9CA6-113F-CC35-15A4-15650760585C}"/>
              </a:ext>
            </a:extLst>
          </p:cNvPr>
          <p:cNvSpPr>
            <a:spLocks noGrp="1"/>
          </p:cNvSpPr>
          <p:nvPr>
            <p:ph idx="1"/>
          </p:nvPr>
        </p:nvSpPr>
        <p:spPr>
          <a:xfrm>
            <a:off x="1104900" y="1206500"/>
            <a:ext cx="9982200" cy="5181600"/>
          </a:xfrm>
        </p:spPr>
        <p:txBody>
          <a:bodyPr vert="horz" lIns="0" tIns="45720" rIns="0" bIns="45720" rtlCol="0" anchor="t">
            <a:normAutofit fontScale="92500" lnSpcReduction="20000"/>
          </a:bodyPr>
          <a:lstStyle/>
          <a:p>
            <a:pPr>
              <a:lnSpc>
                <a:spcPct val="100000"/>
              </a:lnSpc>
              <a:spcBef>
                <a:spcPts val="0"/>
              </a:spcBef>
              <a:spcAft>
                <a:spcPts val="600"/>
              </a:spcAft>
              <a:buFont typeface="+mj-lt"/>
              <a:buAutoNum type="arabicPeriod"/>
            </a:pPr>
            <a:r>
              <a:rPr lang="en-US" sz="1400" dirty="0">
                <a:solidFill>
                  <a:srgbClr val="424242"/>
                </a:solidFill>
                <a:latin typeface="Calibri" panose="020F0502020204030204" pitchFamily="34" charset="0"/>
                <a:ea typeface="Calibri"/>
                <a:cs typeface="Calibri" panose="020F0502020204030204" pitchFamily="34" charset="0"/>
              </a:rPr>
              <a:t>Centers for Disease Control and Prevention (CDC). 2025. Smallpox: About. CDC. </a:t>
            </a:r>
            <a:r>
              <a:rPr lang="en-US" sz="1400" dirty="0">
                <a:solidFill>
                  <a:srgbClr val="424242"/>
                </a:solidFill>
                <a:latin typeface="Calibri" panose="020F0502020204030204" pitchFamily="34" charset="0"/>
                <a:ea typeface="Calibri"/>
                <a:cs typeface="Calibri" panose="020F0502020204030204" pitchFamily="34" charset="0"/>
                <a:hlinkClick r:id="rId2"/>
              </a:rPr>
              <a:t>https://www.cdc.gov/smallpox/about/index.html</a:t>
            </a:r>
            <a:r>
              <a:rPr lang="en-US" sz="1400" dirty="0">
                <a:solidFill>
                  <a:srgbClr val="424242"/>
                </a:solidFill>
                <a:latin typeface="Calibri" panose="020F0502020204030204" pitchFamily="34" charset="0"/>
                <a:ea typeface="Calibri"/>
                <a:cs typeface="Calibri" panose="020F0502020204030204" pitchFamily="34" charset="0"/>
              </a:rPr>
              <a:t>. Accessed 12 June 2025.</a:t>
            </a:r>
          </a:p>
          <a:p>
            <a:pPr>
              <a:lnSpc>
                <a:spcPct val="100000"/>
              </a:lnSpc>
              <a:spcBef>
                <a:spcPts val="0"/>
              </a:spcBef>
              <a:spcAft>
                <a:spcPts val="600"/>
              </a:spcAft>
              <a:buFont typeface="+mj-lt"/>
              <a:buAutoNum type="arabicPeriod"/>
            </a:pPr>
            <a:r>
              <a:rPr lang="en-US" sz="1400" dirty="0">
                <a:solidFill>
                  <a:srgbClr val="222222"/>
                </a:solidFill>
                <a:latin typeface="Calibri" panose="020F0502020204030204" pitchFamily="34" charset="0"/>
                <a:ea typeface="Calibri"/>
                <a:cs typeface="Calibri" panose="020F0502020204030204" pitchFamily="34" charset="0"/>
              </a:rPr>
              <a:t>Wertheim, J. O. (2017). Viral evolution: mummy virus challenges presumed history of smallpox. </a:t>
            </a:r>
            <a:r>
              <a:rPr lang="en-US" sz="1400" i="1" dirty="0">
                <a:solidFill>
                  <a:srgbClr val="222222"/>
                </a:solidFill>
                <a:latin typeface="Calibri" panose="020F0502020204030204" pitchFamily="34" charset="0"/>
                <a:ea typeface="Calibri"/>
                <a:cs typeface="Calibri" panose="020F0502020204030204" pitchFamily="34" charset="0"/>
              </a:rPr>
              <a:t>Current Biology</a:t>
            </a:r>
            <a:r>
              <a:rPr lang="en-US" sz="1400" dirty="0">
                <a:solidFill>
                  <a:srgbClr val="222222"/>
                </a:solidFill>
                <a:latin typeface="Calibri" panose="020F0502020204030204" pitchFamily="34" charset="0"/>
                <a:ea typeface="Calibri"/>
                <a:cs typeface="Calibri" panose="020F0502020204030204" pitchFamily="34" charset="0"/>
              </a:rPr>
              <a:t>, </a:t>
            </a:r>
            <a:r>
              <a:rPr lang="en-US" sz="1400" i="1" dirty="0">
                <a:solidFill>
                  <a:srgbClr val="222222"/>
                </a:solidFill>
                <a:latin typeface="Calibri" panose="020F0502020204030204" pitchFamily="34" charset="0"/>
                <a:ea typeface="Calibri"/>
                <a:cs typeface="Calibri" panose="020F0502020204030204" pitchFamily="34" charset="0"/>
              </a:rPr>
              <a:t>27</a:t>
            </a:r>
            <a:r>
              <a:rPr lang="en-US" sz="1400" dirty="0">
                <a:solidFill>
                  <a:srgbClr val="222222"/>
                </a:solidFill>
                <a:latin typeface="Calibri" panose="020F0502020204030204" pitchFamily="34" charset="0"/>
                <a:ea typeface="Calibri"/>
                <a:cs typeface="Calibri" panose="020F0502020204030204" pitchFamily="34" charset="0"/>
              </a:rPr>
              <a:t>(3), R119-R120.</a:t>
            </a:r>
          </a:p>
          <a:p>
            <a:pPr>
              <a:lnSpc>
                <a:spcPct val="100000"/>
              </a:lnSpc>
              <a:spcBef>
                <a:spcPts val="0"/>
              </a:spcBef>
              <a:spcAft>
                <a:spcPts val="600"/>
              </a:spcAft>
              <a:buFont typeface="+mj-lt"/>
              <a:buAutoNum type="arabicPeriod"/>
            </a:pPr>
            <a:r>
              <a:rPr lang="en-US" sz="1400" dirty="0">
                <a:solidFill>
                  <a:srgbClr val="424242"/>
                </a:solidFill>
                <a:latin typeface="Calibri" panose="020F0502020204030204" pitchFamily="34" charset="0"/>
                <a:ea typeface="Calibri"/>
                <a:cs typeface="Calibri" panose="020F0502020204030204" pitchFamily="34" charset="0"/>
              </a:rPr>
              <a:t>Penn Museum. 2025. A Journey into the Human Body. Penn Museum. </a:t>
            </a:r>
            <a:r>
              <a:rPr lang="en-US" sz="1400" dirty="0">
                <a:solidFill>
                  <a:srgbClr val="424242"/>
                </a:solidFill>
                <a:latin typeface="Calibri" panose="020F0502020204030204" pitchFamily="34" charset="0"/>
                <a:ea typeface="Calibri"/>
                <a:cs typeface="Calibri" panose="020F0502020204030204" pitchFamily="34" charset="0"/>
                <a:hlinkClick r:id="rId3"/>
              </a:rPr>
              <a:t>https://www.penn.museum/sites/expedition/a-journey-into-the-human-body</a:t>
            </a:r>
            <a:r>
              <a:rPr lang="en-US" sz="1400" dirty="0">
                <a:solidFill>
                  <a:srgbClr val="424242"/>
                </a:solidFill>
                <a:latin typeface="Calibri" panose="020F0502020204030204" pitchFamily="34" charset="0"/>
                <a:ea typeface="Calibri"/>
                <a:cs typeface="Calibri" panose="020F0502020204030204" pitchFamily="34" charset="0"/>
              </a:rPr>
              <a:t>/. Accessed 12 June 2025</a:t>
            </a:r>
            <a:endParaRPr lang="en-US" sz="1400" dirty="0">
              <a:solidFill>
                <a:srgbClr val="444444"/>
              </a:solidFill>
              <a:latin typeface="Calibri" panose="020F0502020204030204" pitchFamily="34" charset="0"/>
              <a:ea typeface="Calibri"/>
              <a:cs typeface="Calibri" panose="020F0502020204030204" pitchFamily="34" charset="0"/>
            </a:endParaRPr>
          </a:p>
          <a:p>
            <a:pPr>
              <a:lnSpc>
                <a:spcPct val="100000"/>
              </a:lnSpc>
              <a:spcBef>
                <a:spcPts val="0"/>
              </a:spcBef>
              <a:spcAft>
                <a:spcPts val="600"/>
              </a:spcAft>
              <a:buFont typeface="+mj-lt"/>
              <a:buAutoNum type="arabicPeriod"/>
            </a:pPr>
            <a:r>
              <a:rPr lang="en-US" sz="1400" dirty="0">
                <a:solidFill>
                  <a:srgbClr val="424242"/>
                </a:solidFill>
                <a:latin typeface="Calibri" panose="020F0502020204030204" pitchFamily="34" charset="0"/>
                <a:ea typeface="Calibri"/>
                <a:cs typeface="Calibri" panose="020F0502020204030204" pitchFamily="34" charset="0"/>
              </a:rPr>
              <a:t>NBC News. 2014. Smallpox Vials Discovered in Lab Storage Room, CDC Says. NBC News. </a:t>
            </a:r>
            <a:r>
              <a:rPr lang="en-US" sz="1400" dirty="0">
                <a:solidFill>
                  <a:srgbClr val="424242"/>
                </a:solidFill>
                <a:latin typeface="Calibri" panose="020F0502020204030204" pitchFamily="34" charset="0"/>
                <a:ea typeface="Calibri"/>
                <a:cs typeface="Calibri" panose="020F0502020204030204" pitchFamily="34" charset="0"/>
                <a:hlinkClick r:id="rId4"/>
              </a:rPr>
              <a:t>https://www.nbcnews.com/health/health-news/smallpox-vials-discovered-lab-storage-room-cdc-says-n150806</a:t>
            </a:r>
            <a:r>
              <a:rPr lang="en-US" sz="1400" dirty="0">
                <a:solidFill>
                  <a:srgbClr val="424242"/>
                </a:solidFill>
                <a:latin typeface="Calibri" panose="020F0502020204030204" pitchFamily="34" charset="0"/>
                <a:ea typeface="Calibri"/>
                <a:cs typeface="Calibri" panose="020F0502020204030204" pitchFamily="34" charset="0"/>
              </a:rPr>
              <a:t> . Accessed 12 June 2025</a:t>
            </a:r>
          </a:p>
          <a:p>
            <a:pPr>
              <a:lnSpc>
                <a:spcPct val="100000"/>
              </a:lnSpc>
              <a:spcBef>
                <a:spcPts val="0"/>
              </a:spcBef>
              <a:spcAft>
                <a:spcPts val="600"/>
              </a:spcAft>
              <a:buFont typeface="+mj-lt"/>
              <a:buAutoNum type="arabicPeriod"/>
            </a:pPr>
            <a:r>
              <a:rPr lang="en-US" sz="1400" dirty="0">
                <a:solidFill>
                  <a:srgbClr val="424242"/>
                </a:solidFill>
                <a:latin typeface="Calibri" panose="020F0502020204030204" pitchFamily="34" charset="0"/>
                <a:ea typeface="Calibri"/>
                <a:cs typeface="Calibri" panose="020F0502020204030204" pitchFamily="34" charset="0"/>
              </a:rPr>
              <a:t>New Sydenham Society. 1907. Atlas of Clinical Medicine, Surgery, and Pathology. Internet Archive. </a:t>
            </a:r>
            <a:r>
              <a:rPr lang="en-US" sz="1400" dirty="0">
                <a:solidFill>
                  <a:srgbClr val="424242"/>
                </a:solidFill>
                <a:latin typeface="Calibri" panose="020F0502020204030204" pitchFamily="34" charset="0"/>
                <a:ea typeface="Calibri"/>
                <a:cs typeface="Calibri" panose="020F0502020204030204" pitchFamily="34" charset="0"/>
                <a:hlinkClick r:id="rId5"/>
              </a:rPr>
              <a:t>https://archive.org/details/atlasofclinicalm00newsyd</a:t>
            </a:r>
            <a:r>
              <a:rPr lang="en-US" sz="1400" dirty="0">
                <a:solidFill>
                  <a:srgbClr val="424242"/>
                </a:solidFill>
                <a:latin typeface="Calibri" panose="020F0502020204030204" pitchFamily="34" charset="0"/>
                <a:ea typeface="Calibri"/>
                <a:cs typeface="Calibri" panose="020F0502020204030204" pitchFamily="34" charset="0"/>
              </a:rPr>
              <a:t> Accessed 12 June 2025</a:t>
            </a:r>
            <a:endParaRPr lang="en-US" sz="1400" dirty="0">
              <a:solidFill>
                <a:srgbClr val="000000"/>
              </a:solidFill>
              <a:latin typeface="Calibri" panose="020F0502020204030204" pitchFamily="34" charset="0"/>
              <a:ea typeface="Calibri"/>
              <a:cs typeface="Calibri" panose="020F0502020204030204" pitchFamily="34" charset="0"/>
            </a:endParaRPr>
          </a:p>
          <a:p>
            <a:pPr>
              <a:lnSpc>
                <a:spcPct val="100000"/>
              </a:lnSpc>
              <a:spcBef>
                <a:spcPts val="0"/>
              </a:spcBef>
              <a:spcAft>
                <a:spcPts val="600"/>
              </a:spcAft>
              <a:buFont typeface="+mj-lt"/>
              <a:buAutoNum type="arabicPeriod"/>
            </a:pPr>
            <a:r>
              <a:rPr lang="en-US" sz="1400" dirty="0" err="1">
                <a:solidFill>
                  <a:srgbClr val="222222"/>
                </a:solidFill>
                <a:latin typeface="Calibri" panose="020F0502020204030204" pitchFamily="34" charset="0"/>
                <a:ea typeface="Calibri"/>
                <a:cs typeface="Calibri" panose="020F0502020204030204" pitchFamily="34" charset="0"/>
              </a:rPr>
              <a:t>Andey</a:t>
            </a:r>
            <a:r>
              <a:rPr lang="en-US" sz="1400" dirty="0">
                <a:solidFill>
                  <a:srgbClr val="222222"/>
                </a:solidFill>
                <a:latin typeface="Calibri" panose="020F0502020204030204" pitchFamily="34" charset="0"/>
                <a:ea typeface="Calibri"/>
                <a:cs typeface="Calibri" panose="020F0502020204030204" pitchFamily="34" charset="0"/>
              </a:rPr>
              <a:t>, T., Soni, S., &amp; Modi, S. (2024). Conventional vaccination methods: Inactivated and live attenuated vaccines. </a:t>
            </a:r>
            <a:r>
              <a:rPr lang="en-US" sz="1400" i="1" dirty="0">
                <a:solidFill>
                  <a:srgbClr val="222222"/>
                </a:solidFill>
                <a:latin typeface="Calibri" panose="020F0502020204030204" pitchFamily="34" charset="0"/>
                <a:ea typeface="Calibri"/>
                <a:cs typeface="Calibri" panose="020F0502020204030204" pitchFamily="34" charset="0"/>
              </a:rPr>
              <a:t>Advanced Vaccination Technologies for Infectious and Chronic Diseases</a:t>
            </a:r>
            <a:r>
              <a:rPr lang="en-US" sz="1400" dirty="0">
                <a:solidFill>
                  <a:srgbClr val="222222"/>
                </a:solidFill>
                <a:latin typeface="Calibri" panose="020F0502020204030204" pitchFamily="34" charset="0"/>
                <a:ea typeface="Calibri"/>
                <a:cs typeface="Calibri" panose="020F0502020204030204" pitchFamily="34" charset="0"/>
              </a:rPr>
              <a:t>, 37-50.</a:t>
            </a:r>
            <a:endParaRPr lang="en-US" sz="1400" dirty="0">
              <a:solidFill>
                <a:srgbClr val="424242"/>
              </a:solidFill>
              <a:latin typeface="Calibri" panose="020F0502020204030204" pitchFamily="34" charset="0"/>
              <a:ea typeface="Calibri"/>
              <a:cs typeface="Calibri" panose="020F0502020204030204" pitchFamily="34" charset="0"/>
            </a:endParaRPr>
          </a:p>
          <a:p>
            <a:pPr>
              <a:lnSpc>
                <a:spcPct val="100000"/>
              </a:lnSpc>
              <a:spcBef>
                <a:spcPts val="0"/>
              </a:spcBef>
              <a:spcAft>
                <a:spcPts val="600"/>
              </a:spcAft>
              <a:buFont typeface="+mj-lt"/>
              <a:buAutoNum type="arabicPeriod"/>
            </a:pPr>
            <a:r>
              <a:rPr lang="en-US" sz="1400" dirty="0">
                <a:solidFill>
                  <a:srgbClr val="000000"/>
                </a:solidFill>
                <a:latin typeface="Calibri" panose="020F0502020204030204" pitchFamily="34" charset="0"/>
                <a:ea typeface="Calibri"/>
                <a:cs typeface="Calibri" panose="020F0502020204030204" pitchFamily="34" charset="0"/>
              </a:rPr>
              <a:t>Mark, C., &amp; Rigau-Pérez, J. G. (2009). The world's first immunization campaign: the Spanish Smallpox Vaccine Expedition, 1803–1813. </a:t>
            </a:r>
            <a:r>
              <a:rPr lang="en-US" sz="1400" i="1" dirty="0">
                <a:solidFill>
                  <a:srgbClr val="000000"/>
                </a:solidFill>
                <a:latin typeface="Calibri" panose="020F0502020204030204" pitchFamily="34" charset="0"/>
                <a:ea typeface="Calibri"/>
                <a:cs typeface="Calibri" panose="020F0502020204030204" pitchFamily="34" charset="0"/>
              </a:rPr>
              <a:t>Bulletin of the History of Medicine</a:t>
            </a:r>
            <a:r>
              <a:rPr lang="en-US" sz="1400" dirty="0">
                <a:solidFill>
                  <a:srgbClr val="000000"/>
                </a:solidFill>
                <a:latin typeface="Calibri" panose="020F0502020204030204" pitchFamily="34" charset="0"/>
                <a:ea typeface="Calibri"/>
                <a:cs typeface="Calibri" panose="020F0502020204030204" pitchFamily="34" charset="0"/>
              </a:rPr>
              <a:t>, 63-94.</a:t>
            </a:r>
            <a:endParaRPr lang="en-US" sz="1400" dirty="0">
              <a:solidFill>
                <a:srgbClr val="222222"/>
              </a:solidFill>
              <a:latin typeface="Calibri" panose="020F0502020204030204" pitchFamily="34" charset="0"/>
              <a:ea typeface="Calibri"/>
              <a:cs typeface="Calibri" panose="020F0502020204030204" pitchFamily="34" charset="0"/>
            </a:endParaRPr>
          </a:p>
          <a:p>
            <a:pPr>
              <a:lnSpc>
                <a:spcPct val="100000"/>
              </a:lnSpc>
              <a:spcBef>
                <a:spcPts val="0"/>
              </a:spcBef>
              <a:spcAft>
                <a:spcPts val="600"/>
              </a:spcAft>
              <a:buFont typeface="+mj-lt"/>
              <a:buAutoNum type="arabicPeriod"/>
            </a:pPr>
            <a:r>
              <a:rPr lang="en-US" sz="1400" dirty="0">
                <a:solidFill>
                  <a:srgbClr val="424242"/>
                </a:solidFill>
                <a:latin typeface="Calibri" panose="020F0502020204030204" pitchFamily="34" charset="0"/>
                <a:ea typeface="Calibri"/>
                <a:cs typeface="Calibri" panose="020F0502020204030204" pitchFamily="34" charset="0"/>
              </a:rPr>
              <a:t>Centers for Disease Control and Prevention (CDC). (2025). Vaccine Storage and Handling Resources. Retrieved from </a:t>
            </a:r>
            <a:r>
              <a:rPr lang="en-US" sz="1400" dirty="0">
                <a:solidFill>
                  <a:srgbClr val="424242"/>
                </a:solidFill>
                <a:latin typeface="Calibri" panose="020F0502020204030204" pitchFamily="34" charset="0"/>
                <a:ea typeface="Calibri"/>
                <a:cs typeface="Calibri" panose="020F0502020204030204" pitchFamily="34" charset="0"/>
                <a:hlinkClick r:id="rId6"/>
              </a:rPr>
              <a:t>https://www.cdc.gov/vaccines/hcp/storage-handling/resources.html</a:t>
            </a:r>
            <a:r>
              <a:rPr lang="en-US" sz="1400" dirty="0">
                <a:solidFill>
                  <a:srgbClr val="424242"/>
                </a:solidFill>
                <a:latin typeface="Calibri" panose="020F0502020204030204" pitchFamily="34" charset="0"/>
                <a:ea typeface="Calibri"/>
                <a:cs typeface="Calibri" panose="020F0502020204030204" pitchFamily="34" charset="0"/>
              </a:rPr>
              <a:t> </a:t>
            </a:r>
            <a:endParaRPr lang="en-US" sz="1400" dirty="0">
              <a:solidFill>
                <a:srgbClr val="222222"/>
              </a:solidFill>
              <a:latin typeface="Calibri" panose="020F0502020204030204" pitchFamily="34" charset="0"/>
              <a:ea typeface="Calibri"/>
              <a:cs typeface="Calibri" panose="020F0502020204030204" pitchFamily="34" charset="0"/>
            </a:endParaRPr>
          </a:p>
          <a:p>
            <a:pPr>
              <a:lnSpc>
                <a:spcPct val="100000"/>
              </a:lnSpc>
              <a:spcBef>
                <a:spcPts val="0"/>
              </a:spcBef>
              <a:spcAft>
                <a:spcPts val="600"/>
              </a:spcAft>
              <a:buFont typeface="+mj-lt"/>
              <a:buAutoNum type="arabicPeriod"/>
            </a:pPr>
            <a:r>
              <a:rPr lang="en-US" sz="1400" dirty="0">
                <a:solidFill>
                  <a:srgbClr val="222222"/>
                </a:solidFill>
                <a:latin typeface="Calibri" panose="020F0502020204030204" pitchFamily="34" charset="0"/>
                <a:ea typeface="Calibri"/>
                <a:cs typeface="Calibri" panose="020F0502020204030204" pitchFamily="34" charset="0"/>
              </a:rPr>
              <a:t>Franco-Paredes, C., </a:t>
            </a:r>
            <a:r>
              <a:rPr lang="en-US" sz="1400" dirty="0" err="1">
                <a:solidFill>
                  <a:srgbClr val="222222"/>
                </a:solidFill>
                <a:latin typeface="Calibri" panose="020F0502020204030204" pitchFamily="34" charset="0"/>
                <a:ea typeface="Calibri"/>
                <a:cs typeface="Calibri" panose="020F0502020204030204" pitchFamily="34" charset="0"/>
              </a:rPr>
              <a:t>Lammoglia</a:t>
            </a:r>
            <a:r>
              <a:rPr lang="en-US" sz="1400" dirty="0">
                <a:solidFill>
                  <a:srgbClr val="222222"/>
                </a:solidFill>
                <a:latin typeface="Calibri" panose="020F0502020204030204" pitchFamily="34" charset="0"/>
                <a:ea typeface="Calibri"/>
                <a:cs typeface="Calibri" panose="020F0502020204030204" pitchFamily="34" charset="0"/>
              </a:rPr>
              <a:t>, L., &amp; Santos-Preciado, J. I. (2005). The Spanish royal philanthropic expedition to bring smallpox vaccination to the New World and Asia in the 19th century. </a:t>
            </a:r>
            <a:r>
              <a:rPr lang="en-US" sz="1400" i="1" dirty="0">
                <a:solidFill>
                  <a:srgbClr val="222222"/>
                </a:solidFill>
                <a:latin typeface="Calibri" panose="020F0502020204030204" pitchFamily="34" charset="0"/>
                <a:ea typeface="Calibri"/>
                <a:cs typeface="Calibri" panose="020F0502020204030204" pitchFamily="34" charset="0"/>
              </a:rPr>
              <a:t>Clinical Infectious Diseases</a:t>
            </a:r>
            <a:r>
              <a:rPr lang="en-US" sz="1400" dirty="0">
                <a:solidFill>
                  <a:srgbClr val="222222"/>
                </a:solidFill>
                <a:latin typeface="Calibri" panose="020F0502020204030204" pitchFamily="34" charset="0"/>
                <a:ea typeface="Calibri"/>
                <a:cs typeface="Calibri" panose="020F0502020204030204" pitchFamily="34" charset="0"/>
              </a:rPr>
              <a:t>, </a:t>
            </a:r>
            <a:r>
              <a:rPr lang="en-US" sz="1400" i="1" dirty="0">
                <a:solidFill>
                  <a:srgbClr val="222222"/>
                </a:solidFill>
                <a:latin typeface="Calibri" panose="020F0502020204030204" pitchFamily="34" charset="0"/>
                <a:ea typeface="Calibri"/>
                <a:cs typeface="Calibri" panose="020F0502020204030204" pitchFamily="34" charset="0"/>
              </a:rPr>
              <a:t>41</a:t>
            </a:r>
            <a:r>
              <a:rPr lang="en-US" sz="1400" dirty="0">
                <a:solidFill>
                  <a:srgbClr val="222222"/>
                </a:solidFill>
                <a:latin typeface="Calibri" panose="020F0502020204030204" pitchFamily="34" charset="0"/>
                <a:ea typeface="Calibri"/>
                <a:cs typeface="Calibri" panose="020F0502020204030204" pitchFamily="34" charset="0"/>
              </a:rPr>
              <a:t>(9), 1285-1289.</a:t>
            </a:r>
          </a:p>
          <a:p>
            <a:pPr>
              <a:lnSpc>
                <a:spcPct val="100000"/>
              </a:lnSpc>
              <a:spcBef>
                <a:spcPts val="0"/>
              </a:spcBef>
              <a:spcAft>
                <a:spcPts val="600"/>
              </a:spcAft>
              <a:buFont typeface="+mj-lt"/>
              <a:buAutoNum type="arabicPeriod"/>
            </a:pPr>
            <a:r>
              <a:rPr lang="en-US" sz="1400" dirty="0" err="1">
                <a:solidFill>
                  <a:srgbClr val="000000"/>
                </a:solidFill>
                <a:latin typeface="Calibri" panose="020F0502020204030204" pitchFamily="34" charset="0"/>
                <a:ea typeface="Calibri"/>
                <a:cs typeface="Calibri" panose="020F0502020204030204" pitchFamily="34" charset="0"/>
              </a:rPr>
              <a:t>Patowary</a:t>
            </a:r>
            <a:r>
              <a:rPr lang="en-US" sz="1400" dirty="0">
                <a:solidFill>
                  <a:srgbClr val="000000"/>
                </a:solidFill>
                <a:latin typeface="Calibri" panose="020F0502020204030204" pitchFamily="34" charset="0"/>
                <a:ea typeface="Calibri"/>
                <a:cs typeface="Calibri" panose="020F0502020204030204" pitchFamily="34" charset="0"/>
              </a:rPr>
              <a:t>, K. (2020, December 29). </a:t>
            </a:r>
            <a:r>
              <a:rPr lang="en-US" sz="1400" dirty="0" err="1">
                <a:solidFill>
                  <a:srgbClr val="000000"/>
                </a:solidFill>
                <a:latin typeface="Calibri" panose="020F0502020204030204" pitchFamily="34" charset="0"/>
                <a:ea typeface="Calibri"/>
                <a:cs typeface="Calibri" panose="020F0502020204030204" pitchFamily="34" charset="0"/>
              </a:rPr>
              <a:t>Balmis</a:t>
            </a:r>
            <a:r>
              <a:rPr lang="en-US" sz="1400" dirty="0">
                <a:solidFill>
                  <a:srgbClr val="000000"/>
                </a:solidFill>
                <a:latin typeface="Calibri" panose="020F0502020204030204" pitchFamily="34" charset="0"/>
                <a:ea typeface="Calibri"/>
                <a:cs typeface="Calibri" panose="020F0502020204030204" pitchFamily="34" charset="0"/>
              </a:rPr>
              <a:t> Expedition: How Orphans Took The Smallpox Vaccine Around The World. Amusing Planet. Retrieved from </a:t>
            </a:r>
            <a:r>
              <a:rPr lang="en-US" sz="1400" dirty="0">
                <a:solidFill>
                  <a:srgbClr val="000000"/>
                </a:solidFill>
                <a:latin typeface="Calibri" panose="020F0502020204030204" pitchFamily="34" charset="0"/>
                <a:ea typeface="Calibri"/>
                <a:cs typeface="Calibri" panose="020F0502020204030204" pitchFamily="34" charset="0"/>
                <a:hlinkClick r:id="rId7"/>
              </a:rPr>
              <a:t>https://www.amusingplanet.com/2020/12/balmis-expedition-how-orphans-took.html</a:t>
            </a:r>
            <a:r>
              <a:rPr lang="en-US" sz="1400" dirty="0">
                <a:solidFill>
                  <a:srgbClr val="000000"/>
                </a:solidFill>
                <a:latin typeface="Calibri" panose="020F0502020204030204" pitchFamily="34" charset="0"/>
                <a:ea typeface="Calibri"/>
                <a:cs typeface="Calibri" panose="020F0502020204030204" pitchFamily="34" charset="0"/>
              </a:rPr>
              <a:t> </a:t>
            </a:r>
          </a:p>
          <a:p>
            <a:pPr>
              <a:lnSpc>
                <a:spcPct val="100000"/>
              </a:lnSpc>
              <a:spcBef>
                <a:spcPts val="0"/>
              </a:spcBef>
              <a:spcAft>
                <a:spcPts val="600"/>
              </a:spcAft>
              <a:buFont typeface="+mj-lt"/>
              <a:buAutoNum type="arabicPeriod"/>
            </a:pPr>
            <a:r>
              <a:rPr lang="en-US" sz="1400" dirty="0">
                <a:solidFill>
                  <a:srgbClr val="000000"/>
                </a:solidFill>
                <a:latin typeface="Calibri" panose="020F0502020204030204" pitchFamily="34" charset="0"/>
                <a:ea typeface="Calibri"/>
                <a:cs typeface="Calibri" panose="020F0502020204030204" pitchFamily="34" charset="0"/>
              </a:rPr>
              <a:t>Mark, C., &amp; Rigau-Pérez, J. G. (2009). The world's first immunization campaign: the Spanish Smallpox Vaccine Expedition, 1803-1813. Bull Hist Med, 83(1), 63-94. doi:10.1353/bhm.0.0173.</a:t>
            </a:r>
          </a:p>
          <a:p>
            <a:pPr>
              <a:lnSpc>
                <a:spcPct val="100000"/>
              </a:lnSpc>
              <a:spcBef>
                <a:spcPts val="0"/>
              </a:spcBef>
              <a:spcAft>
                <a:spcPts val="600"/>
              </a:spcAft>
              <a:buFont typeface="+mj-lt"/>
              <a:buAutoNum type="arabicPeriod"/>
            </a:pPr>
            <a:r>
              <a:rPr lang="en-US" sz="1400" dirty="0">
                <a:solidFill>
                  <a:srgbClr val="000000"/>
                </a:solidFill>
                <a:latin typeface="Calibri" panose="020F0502020204030204" pitchFamily="34" charset="0"/>
                <a:ea typeface="Calibri"/>
                <a:cs typeface="Calibri" panose="020F0502020204030204" pitchFamily="34" charset="0"/>
              </a:rPr>
              <a:t>Tarrago, R. E. (2001). The </a:t>
            </a:r>
            <a:r>
              <a:rPr lang="en-US" sz="1400" dirty="0" err="1">
                <a:solidFill>
                  <a:srgbClr val="000000"/>
                </a:solidFill>
                <a:latin typeface="Calibri" panose="020F0502020204030204" pitchFamily="34" charset="0"/>
                <a:ea typeface="Calibri"/>
                <a:cs typeface="Calibri" panose="020F0502020204030204" pitchFamily="34" charset="0"/>
              </a:rPr>
              <a:t>Balmis-Salvany</a:t>
            </a:r>
            <a:r>
              <a:rPr lang="en-US" sz="1400" dirty="0">
                <a:solidFill>
                  <a:srgbClr val="000000"/>
                </a:solidFill>
                <a:latin typeface="Calibri" panose="020F0502020204030204" pitchFamily="34" charset="0"/>
                <a:ea typeface="Calibri"/>
                <a:cs typeface="Calibri" panose="020F0502020204030204" pitchFamily="34" charset="0"/>
              </a:rPr>
              <a:t> Smallpox Expedition: The First Public Health Vaccination Campaign in South America. Pan American Health Organization. Retrieved from </a:t>
            </a:r>
            <a:r>
              <a:rPr lang="en-US" sz="1400" dirty="0">
                <a:solidFill>
                  <a:srgbClr val="000000"/>
                </a:solidFill>
                <a:latin typeface="Calibri" panose="020F0502020204030204" pitchFamily="34" charset="0"/>
                <a:ea typeface="Calibri"/>
                <a:cs typeface="Calibri" panose="020F0502020204030204" pitchFamily="34" charset="0"/>
                <a:hlinkClick r:id="rId8"/>
              </a:rPr>
              <a:t>https://www3.paho.org/english/dd/pin/Number11</a:t>
            </a:r>
            <a:r>
              <a:rPr lang="en-US" sz="1400" dirty="0">
                <a:solidFill>
                  <a:srgbClr val="000000"/>
                </a:solidFill>
                <a:latin typeface="Calibri" panose="020F0502020204030204" pitchFamily="34" charset="0"/>
                <a:ea typeface="Calibri"/>
                <a:cs typeface="Calibri" panose="020F0502020204030204" pitchFamily="34" charset="0"/>
              </a:rPr>
              <a:t> </a:t>
            </a:r>
          </a:p>
          <a:p>
            <a:pPr>
              <a:lnSpc>
                <a:spcPct val="100000"/>
              </a:lnSpc>
              <a:spcBef>
                <a:spcPts val="0"/>
              </a:spcBef>
              <a:spcAft>
                <a:spcPts val="600"/>
              </a:spcAft>
              <a:buFont typeface="+mj-lt"/>
              <a:buAutoNum type="arabicPeriod"/>
            </a:pPr>
            <a:r>
              <a:rPr lang="en-US" sz="1400" dirty="0">
                <a:solidFill>
                  <a:srgbClr val="000000"/>
                </a:solidFill>
                <a:latin typeface="Calibri" panose="020F0502020204030204" pitchFamily="34" charset="0"/>
                <a:ea typeface="Calibri"/>
                <a:cs typeface="Calibri" panose="020F0502020204030204" pitchFamily="34" charset="0"/>
              </a:rPr>
              <a:t>Office of Research Integrity (ORI). (2025). The Protection of Human Subjects: Nuremberg Code Directives on Human Experimentation. Retrieved from </a:t>
            </a:r>
            <a:r>
              <a:rPr lang="en-US" sz="1400" dirty="0">
                <a:solidFill>
                  <a:srgbClr val="000000"/>
                </a:solidFill>
                <a:latin typeface="Calibri" panose="020F0502020204030204" pitchFamily="34" charset="0"/>
                <a:ea typeface="Calibri"/>
                <a:cs typeface="Calibri" panose="020F0502020204030204" pitchFamily="34" charset="0"/>
                <a:hlinkClick r:id="rId9"/>
              </a:rPr>
              <a:t>https://ori.hhs.gov/content/chapter-3-The-Protection-of-Human-Subjects-nuremberg-code-directives-human-experimentation</a:t>
            </a:r>
            <a:r>
              <a:rPr lang="en-US" sz="1400" dirty="0">
                <a:solidFill>
                  <a:srgbClr val="000000"/>
                </a:solidFill>
                <a:latin typeface="Calibri" panose="020F0502020204030204" pitchFamily="34" charset="0"/>
                <a:ea typeface="Calibri"/>
                <a:cs typeface="Calibri" panose="020F0502020204030204" pitchFamily="34" charset="0"/>
              </a:rPr>
              <a:t> </a:t>
            </a:r>
          </a:p>
          <a:p>
            <a:pPr>
              <a:lnSpc>
                <a:spcPct val="100000"/>
              </a:lnSpc>
              <a:spcBef>
                <a:spcPts val="0"/>
              </a:spcBef>
              <a:spcAft>
                <a:spcPts val="600"/>
              </a:spcAft>
              <a:buFont typeface="+mj-lt"/>
              <a:buAutoNum type="arabicPeriod"/>
            </a:pPr>
            <a:endParaRPr lang="en-US" sz="1200" dirty="0">
              <a:solidFill>
                <a:srgbClr val="000000"/>
              </a:solidFill>
              <a:latin typeface="Calibri"/>
              <a:ea typeface="Calibri"/>
              <a:cs typeface="Calibri"/>
            </a:endParaRPr>
          </a:p>
          <a:p>
            <a:pPr>
              <a:lnSpc>
                <a:spcPct val="100000"/>
              </a:lnSpc>
              <a:spcBef>
                <a:spcPts val="0"/>
              </a:spcBef>
              <a:spcAft>
                <a:spcPts val="600"/>
              </a:spcAft>
            </a:pPr>
            <a:endParaRPr lang="en-US" sz="1200" dirty="0">
              <a:solidFill>
                <a:srgbClr val="000000"/>
              </a:solidFill>
              <a:latin typeface="Calibri"/>
              <a:ea typeface="Calibri"/>
              <a:cs typeface="Calibri"/>
            </a:endParaRPr>
          </a:p>
          <a:p>
            <a:pPr>
              <a:lnSpc>
                <a:spcPct val="100000"/>
              </a:lnSpc>
              <a:spcBef>
                <a:spcPts val="0"/>
              </a:spcBef>
              <a:spcAft>
                <a:spcPts val="600"/>
              </a:spcAft>
            </a:pPr>
            <a:endParaRPr lang="en-US" sz="1200" dirty="0">
              <a:solidFill>
                <a:srgbClr val="424242"/>
              </a:solidFill>
              <a:latin typeface="Calibri"/>
              <a:ea typeface="Calibri"/>
              <a:cs typeface="Calibri"/>
            </a:endParaRPr>
          </a:p>
          <a:p>
            <a:pPr marL="0" indent="0">
              <a:lnSpc>
                <a:spcPct val="100000"/>
              </a:lnSpc>
              <a:spcBef>
                <a:spcPts val="0"/>
              </a:spcBef>
              <a:spcAft>
                <a:spcPts val="600"/>
              </a:spcAft>
              <a:buNone/>
            </a:pPr>
            <a:endParaRPr lang="en-US" sz="1200" dirty="0">
              <a:solidFill>
                <a:srgbClr val="424242"/>
              </a:solidFill>
              <a:latin typeface="Calibri"/>
              <a:ea typeface="Calibri"/>
              <a:cs typeface="Calibri"/>
            </a:endParaRPr>
          </a:p>
        </p:txBody>
      </p:sp>
      <p:sp>
        <p:nvSpPr>
          <p:cNvPr id="4" name="Slide Number Placeholder 3">
            <a:extLst>
              <a:ext uri="{FF2B5EF4-FFF2-40B4-BE49-F238E27FC236}">
                <a16:creationId xmlns:a16="http://schemas.microsoft.com/office/drawing/2014/main" id="{D018FD4C-083C-4EB1-0ED8-F1B482CF7BE5}"/>
              </a:ext>
            </a:extLst>
          </p:cNvPr>
          <p:cNvSpPr>
            <a:spLocks noGrp="1"/>
          </p:cNvSpPr>
          <p:nvPr>
            <p:ph type="sldNum" sz="quarter" idx="12"/>
          </p:nvPr>
        </p:nvSpPr>
        <p:spPr/>
        <p:txBody>
          <a:bodyPr/>
          <a:lstStyle/>
          <a:p>
            <a:fld id="{0FF54DE5-C571-48E8-A5BC-B369434E2F44}" type="slidenum">
              <a:rPr lang="en-US" smtClean="0"/>
              <a:t>33</a:t>
            </a:fld>
            <a:endParaRPr lang="en-US"/>
          </a:p>
        </p:txBody>
      </p:sp>
    </p:spTree>
    <p:extLst>
      <p:ext uri="{BB962C8B-B14F-4D97-AF65-F5344CB8AC3E}">
        <p14:creationId xmlns:p14="http://schemas.microsoft.com/office/powerpoint/2010/main" val="197214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1BC91-0828-4D3D-A990-5C6E52A5B434}"/>
              </a:ext>
            </a:extLst>
          </p:cNvPr>
          <p:cNvSpPr>
            <a:spLocks noGrp="1"/>
          </p:cNvSpPr>
          <p:nvPr>
            <p:ph type="title"/>
          </p:nvPr>
        </p:nvSpPr>
        <p:spPr>
          <a:xfrm>
            <a:off x="422032" y="462878"/>
            <a:ext cx="10663550" cy="1096962"/>
          </a:xfrm>
        </p:spPr>
        <p:txBody>
          <a:bodyPr>
            <a:normAutofit fontScale="90000"/>
          </a:bodyPr>
          <a:lstStyle/>
          <a:p>
            <a:r>
              <a:rPr lang="en-US" b="1" dirty="0">
                <a:latin typeface="Calibri" panose="020F0502020204030204" pitchFamily="34" charset="0"/>
                <a:cs typeface="Calibri" panose="020F0502020204030204" pitchFamily="34" charset="0"/>
              </a:rPr>
              <a:t>In the 1790s, Dr. Edward Jenner published a report that cowpox could be used to prevent smallpox infection.</a:t>
            </a:r>
          </a:p>
        </p:txBody>
      </p:sp>
      <p:sp>
        <p:nvSpPr>
          <p:cNvPr id="3" name="Content Placeholder 2">
            <a:extLst>
              <a:ext uri="{FF2B5EF4-FFF2-40B4-BE49-F238E27FC236}">
                <a16:creationId xmlns:a16="http://schemas.microsoft.com/office/drawing/2014/main" id="{A8CCB17F-26A6-49B6-A9A0-938A09BC3576}"/>
              </a:ext>
            </a:extLst>
          </p:cNvPr>
          <p:cNvSpPr>
            <a:spLocks noGrp="1"/>
          </p:cNvSpPr>
          <p:nvPr>
            <p:ph idx="1"/>
          </p:nvPr>
        </p:nvSpPr>
        <p:spPr>
          <a:xfrm>
            <a:off x="422031" y="2044700"/>
            <a:ext cx="4796117" cy="4521200"/>
          </a:xfrm>
        </p:spPr>
        <p:txBody>
          <a:bodyPr>
            <a:normAutofit fontScale="85000" lnSpcReduction="20000"/>
          </a:bodyPr>
          <a:lstStyle/>
          <a:p>
            <a:r>
              <a:rPr lang="en-US" dirty="0">
                <a:latin typeface="Calibri" panose="020F0502020204030204" pitchFamily="34" charset="0"/>
                <a:cs typeface="Calibri" panose="020F0502020204030204" pitchFamily="34" charset="0"/>
              </a:rPr>
              <a:t>He noticed that the milkmaids had clear skin and were not afraid to care for relatives with smallpox. </a:t>
            </a:r>
          </a:p>
          <a:p>
            <a:r>
              <a:rPr lang="en-US" dirty="0">
                <a:latin typeface="Calibri" panose="020F0502020204030204" pitchFamily="34" charset="0"/>
                <a:cs typeface="Calibri" panose="020F0502020204030204" pitchFamily="34" charset="0"/>
              </a:rPr>
              <a:t>When he asked Sarah Nehm, a local milk maid, she said she had cowpox so couldn’t get smallpox.</a:t>
            </a:r>
          </a:p>
          <a:p>
            <a:r>
              <a:rPr lang="en-US" dirty="0">
                <a:latin typeface="Calibri" panose="020F0502020204030204" pitchFamily="34" charset="0"/>
                <a:cs typeface="Calibri" panose="020F0502020204030204" pitchFamily="34" charset="0"/>
              </a:rPr>
              <a:t>To test this idea, he inoculated James Phipps, the 8-year-old son of his gardener.</a:t>
            </a:r>
          </a:p>
          <a:p>
            <a:r>
              <a:rPr lang="en-US" dirty="0">
                <a:latin typeface="Calibri" panose="020F0502020204030204" pitchFamily="34" charset="0"/>
                <a:cs typeface="Calibri" panose="020F0502020204030204" pitchFamily="34" charset="0"/>
              </a:rPr>
              <a:t>After 6 weeks, Jenner inoculated James with smallpox and found James was protected.</a:t>
            </a:r>
          </a:p>
          <a:p>
            <a:r>
              <a:rPr lang="en-US" dirty="0">
                <a:latin typeface="Calibri" panose="020F0502020204030204" pitchFamily="34" charset="0"/>
                <a:cs typeface="Calibri" panose="020F0502020204030204" pitchFamily="34" charset="0"/>
              </a:rPr>
              <a:t>Jenner repeated this over 20 times to demonstrate James had long-lasting protection.</a:t>
            </a:r>
          </a:p>
          <a:p>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8620CC7-59F9-1017-4B6A-76CA6807BBA4}"/>
              </a:ext>
            </a:extLst>
          </p:cNvPr>
          <p:cNvSpPr>
            <a:spLocks noGrp="1"/>
          </p:cNvSpPr>
          <p:nvPr>
            <p:ph type="sldNum" sz="quarter" idx="12"/>
          </p:nvPr>
        </p:nvSpPr>
        <p:spPr/>
        <p:txBody>
          <a:bodyPr/>
          <a:lstStyle/>
          <a:p>
            <a:fld id="{0FF54DE5-C571-48E8-A5BC-B369434E2F44}" type="slidenum">
              <a:rPr lang="en-US" smtClean="0"/>
              <a:t>4</a:t>
            </a:fld>
            <a:endParaRPr lang="en-US"/>
          </a:p>
        </p:txBody>
      </p:sp>
      <p:pic>
        <p:nvPicPr>
          <p:cNvPr id="7" name="Graphic 6">
            <a:extLst>
              <a:ext uri="{FF2B5EF4-FFF2-40B4-BE49-F238E27FC236}">
                <a16:creationId xmlns:a16="http://schemas.microsoft.com/office/drawing/2014/main" id="{0CDBE374-7DE4-4D73-9E5F-2931F1543B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18149" y="2031435"/>
            <a:ext cx="6776627" cy="3203916"/>
          </a:xfrm>
          <a:prstGeom prst="rect">
            <a:avLst/>
          </a:prstGeom>
        </p:spPr>
      </p:pic>
      <p:sp>
        <p:nvSpPr>
          <p:cNvPr id="9" name="TextBox 8">
            <a:extLst>
              <a:ext uri="{FF2B5EF4-FFF2-40B4-BE49-F238E27FC236}">
                <a16:creationId xmlns:a16="http://schemas.microsoft.com/office/drawing/2014/main" id="{1CD1430D-FA10-A90B-4CB7-90E0DC527572}"/>
              </a:ext>
            </a:extLst>
          </p:cNvPr>
          <p:cNvSpPr txBox="1"/>
          <p:nvPr/>
        </p:nvSpPr>
        <p:spPr>
          <a:xfrm>
            <a:off x="5390272" y="6572922"/>
            <a:ext cx="7081427" cy="261610"/>
          </a:xfrm>
          <a:prstGeom prst="rect">
            <a:avLst/>
          </a:prstGeom>
          <a:noFill/>
        </p:spPr>
        <p:txBody>
          <a:bodyPr wrap="square">
            <a:spAutoFit/>
          </a:bodyPr>
          <a:lstStyle/>
          <a:p>
            <a:r>
              <a:rPr lang="en-US" sz="1100" dirty="0"/>
              <a:t>Srcyr16, CC BY-SA 4.0 &lt;https://creativecommons.org/licenses/by-sa/4.0&gt;, via Wikimedia Commons</a:t>
            </a:r>
          </a:p>
        </p:txBody>
      </p:sp>
    </p:spTree>
    <p:extLst>
      <p:ext uri="{BB962C8B-B14F-4D97-AF65-F5344CB8AC3E}">
        <p14:creationId xmlns:p14="http://schemas.microsoft.com/office/powerpoint/2010/main" val="149544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A2CCD-D911-479B-A439-48A289D0F224}"/>
              </a:ext>
            </a:extLst>
          </p:cNvPr>
          <p:cNvSpPr>
            <a:spLocks noGrp="1"/>
          </p:cNvSpPr>
          <p:nvPr>
            <p:ph type="title"/>
          </p:nvPr>
        </p:nvSpPr>
        <p:spPr/>
        <p:txBody>
          <a:bodyPr>
            <a:normAutofit/>
          </a:bodyPr>
          <a:lstStyle/>
          <a:p>
            <a:r>
              <a:rPr lang="en-US" sz="4000" b="1" dirty="0">
                <a:latin typeface="Calibri" panose="020F0502020204030204" pitchFamily="34" charset="0"/>
                <a:cs typeface="Calibri" panose="020F0502020204030204" pitchFamily="34" charset="0"/>
              </a:rPr>
              <a:t>Effectiveness of vaccine: two 13-year-old boys exposed to the same smallpox source. </a:t>
            </a:r>
          </a:p>
        </p:txBody>
      </p:sp>
      <p:pic>
        <p:nvPicPr>
          <p:cNvPr id="1026" name="Picture 2" descr="https://www.snopes.com/uploads/2018/06/smallpox-reddit.jpg">
            <a:extLst>
              <a:ext uri="{FF2B5EF4-FFF2-40B4-BE49-F238E27FC236}">
                <a16:creationId xmlns:a16="http://schemas.microsoft.com/office/drawing/2014/main" id="{4A82E1FA-53D7-4D80-AC1E-24D8A33E467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98905" y="1665381"/>
            <a:ext cx="7218947"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5EF7986-C906-4A28-0494-AB76821E1541}"/>
              </a:ext>
            </a:extLst>
          </p:cNvPr>
          <p:cNvSpPr>
            <a:spLocks noGrp="1"/>
          </p:cNvSpPr>
          <p:nvPr>
            <p:ph type="sldNum" sz="quarter" idx="12"/>
          </p:nvPr>
        </p:nvSpPr>
        <p:spPr/>
        <p:txBody>
          <a:bodyPr/>
          <a:lstStyle/>
          <a:p>
            <a:fld id="{0FF54DE5-C571-48E8-A5BC-B369434E2F44}" type="slidenum">
              <a:rPr lang="en-US" smtClean="0"/>
              <a:t>5</a:t>
            </a:fld>
            <a:endParaRPr lang="en-US"/>
          </a:p>
        </p:txBody>
      </p:sp>
      <p:sp>
        <p:nvSpPr>
          <p:cNvPr id="4" name="TextBox 3">
            <a:extLst>
              <a:ext uri="{FF2B5EF4-FFF2-40B4-BE49-F238E27FC236}">
                <a16:creationId xmlns:a16="http://schemas.microsoft.com/office/drawing/2014/main" id="{C635750A-1CF4-CDA5-A772-6F326EE4E427}"/>
              </a:ext>
            </a:extLst>
          </p:cNvPr>
          <p:cNvSpPr txBox="1"/>
          <p:nvPr/>
        </p:nvSpPr>
        <p:spPr>
          <a:xfrm>
            <a:off x="9533966" y="2978081"/>
            <a:ext cx="2320962"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dirty="0"/>
              <a:t>The boy on the right was vaccinated</a:t>
            </a:r>
          </a:p>
        </p:txBody>
      </p:sp>
      <p:sp>
        <p:nvSpPr>
          <p:cNvPr id="5" name="TextBox 4">
            <a:extLst>
              <a:ext uri="{FF2B5EF4-FFF2-40B4-BE49-F238E27FC236}">
                <a16:creationId xmlns:a16="http://schemas.microsoft.com/office/drawing/2014/main" id="{EF073FC0-0600-E66D-3CF0-B4FF7A99507A}"/>
              </a:ext>
            </a:extLst>
          </p:cNvPr>
          <p:cNvSpPr txBox="1"/>
          <p:nvPr/>
        </p:nvSpPr>
        <p:spPr>
          <a:xfrm>
            <a:off x="264907" y="2967335"/>
            <a:ext cx="1679986"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dirty="0"/>
              <a:t>The boy on the left was unvaccinated</a:t>
            </a:r>
          </a:p>
        </p:txBody>
      </p:sp>
    </p:spTree>
    <p:extLst>
      <p:ext uri="{BB962C8B-B14F-4D97-AF65-F5344CB8AC3E}">
        <p14:creationId xmlns:p14="http://schemas.microsoft.com/office/powerpoint/2010/main" val="137743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D9EA-B10B-45C9-9393-2B6F49C77E88}"/>
              </a:ext>
            </a:extLst>
          </p:cNvPr>
          <p:cNvSpPr>
            <a:spLocks noGrp="1"/>
          </p:cNvSpPr>
          <p:nvPr>
            <p:ph type="title"/>
          </p:nvPr>
        </p:nvSpPr>
        <p:spPr/>
        <p:txBody>
          <a:bodyPr>
            <a:normAutofit/>
          </a:bodyPr>
          <a:lstStyle/>
          <a:p>
            <a:pPr algn="ctr"/>
            <a:r>
              <a:rPr lang="en-US" sz="4000" b="1" dirty="0">
                <a:latin typeface="Calibri" panose="020F0502020204030204" pitchFamily="34" charset="0"/>
                <a:cs typeface="Calibri" panose="020F0502020204030204" pitchFamily="34" charset="0"/>
              </a:rPr>
              <a:t>How did James escape getting Smallpox?</a:t>
            </a:r>
            <a:endParaRPr lang="en-US" sz="4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1C6B7C0-C14B-4FBB-9F68-303E525C4505}"/>
              </a:ext>
            </a:extLst>
          </p:cNvPr>
          <p:cNvSpPr>
            <a:spLocks noGrp="1"/>
          </p:cNvSpPr>
          <p:nvPr>
            <p:ph idx="1"/>
          </p:nvPr>
        </p:nvSpPr>
        <p:spPr>
          <a:xfrm>
            <a:off x="189124" y="1585331"/>
            <a:ext cx="5077819" cy="5196469"/>
          </a:xfrm>
        </p:spPr>
        <p:txBody>
          <a:bodyPr>
            <a:normAutofit fontScale="70000" lnSpcReduction="20000"/>
          </a:bodyPr>
          <a:lstStyle/>
          <a:p>
            <a:r>
              <a:rPr lang="en-US" dirty="0">
                <a:latin typeface="Calibri" panose="020F0502020204030204" pitchFamily="34" charset="0"/>
                <a:cs typeface="Calibri" panose="020F0502020204030204" pitchFamily="34" charset="0"/>
              </a:rPr>
              <a:t>Cowpox and smallpox are similar enough that the human immune response, developed in response to cowpox infection, will protect the vaccinated person from smallpox. </a:t>
            </a:r>
          </a:p>
          <a:p>
            <a:r>
              <a:rPr lang="en-US" dirty="0">
                <a:latin typeface="Calibri" panose="020F0502020204030204" pitchFamily="34" charset="0"/>
                <a:cs typeface="Calibri" panose="020F0502020204030204" pitchFamily="34" charset="0"/>
              </a:rPr>
              <a:t>There are two general ways to gain immunity:</a:t>
            </a:r>
          </a:p>
          <a:p>
            <a:pPr lvl="1"/>
            <a:r>
              <a:rPr lang="en-US" dirty="0">
                <a:latin typeface="Calibri" panose="020F0502020204030204" pitchFamily="34" charset="0"/>
                <a:cs typeface="Calibri" panose="020F0502020204030204" pitchFamily="34" charset="0"/>
              </a:rPr>
              <a:t>Active immunity – individuals are challenged with antigens that cause them to develop memory B and T cells leading to a secondary response upon the next exposure.</a:t>
            </a:r>
          </a:p>
          <a:p>
            <a:pPr lvl="1"/>
            <a:r>
              <a:rPr lang="en-US" dirty="0">
                <a:latin typeface="Calibri" panose="020F0502020204030204" pitchFamily="34" charset="0"/>
                <a:cs typeface="Calibri" panose="020F0502020204030204" pitchFamily="34" charset="0"/>
              </a:rPr>
              <a:t>Passive immunity – individuals are given pre-made antibodies or immune cells. This is very quick, but does not last long, as the antibodies are cleared by the recipient’s immune response.</a:t>
            </a:r>
          </a:p>
          <a:p>
            <a:r>
              <a:rPr lang="en-US" dirty="0">
                <a:latin typeface="Calibri" panose="020F0502020204030204" pitchFamily="34" charset="0"/>
                <a:cs typeface="Calibri" panose="020F0502020204030204" pitchFamily="34" charset="0"/>
              </a:rPr>
              <a:t>There are two ways exposure can happen:</a:t>
            </a:r>
          </a:p>
          <a:p>
            <a:pPr lvl="1"/>
            <a:r>
              <a:rPr lang="en-US" dirty="0">
                <a:latin typeface="Calibri" panose="020F0502020204030204" pitchFamily="34" charset="0"/>
                <a:cs typeface="Calibri" panose="020F0502020204030204" pitchFamily="34" charset="0"/>
              </a:rPr>
              <a:t>Naturally – without direct human intervention.</a:t>
            </a:r>
          </a:p>
          <a:p>
            <a:pPr lvl="1"/>
            <a:r>
              <a:rPr lang="en-US" dirty="0">
                <a:latin typeface="Calibri" panose="020F0502020204030204" pitchFamily="34" charset="0"/>
                <a:cs typeface="Calibri" panose="020F0502020204030204" pitchFamily="34" charset="0"/>
              </a:rPr>
              <a:t>Artificially – with human intervention.</a:t>
            </a:r>
          </a:p>
        </p:txBody>
      </p:sp>
      <p:sp>
        <p:nvSpPr>
          <p:cNvPr id="4" name="Slide Number Placeholder 3">
            <a:extLst>
              <a:ext uri="{FF2B5EF4-FFF2-40B4-BE49-F238E27FC236}">
                <a16:creationId xmlns:a16="http://schemas.microsoft.com/office/drawing/2014/main" id="{FEBC0334-63A3-D3BC-E66A-62F891D61088}"/>
              </a:ext>
            </a:extLst>
          </p:cNvPr>
          <p:cNvSpPr>
            <a:spLocks noGrp="1"/>
          </p:cNvSpPr>
          <p:nvPr>
            <p:ph type="sldNum" sz="quarter" idx="12"/>
          </p:nvPr>
        </p:nvSpPr>
        <p:spPr/>
        <p:txBody>
          <a:bodyPr/>
          <a:lstStyle/>
          <a:p>
            <a:fld id="{0FF54DE5-C571-48E8-A5BC-B369434E2F44}" type="slidenum">
              <a:rPr lang="en-US" smtClean="0"/>
              <a:t>6</a:t>
            </a:fld>
            <a:endParaRPr lang="en-US"/>
          </a:p>
        </p:txBody>
      </p:sp>
      <p:pic>
        <p:nvPicPr>
          <p:cNvPr id="5" name="Picture 4">
            <a:extLst>
              <a:ext uri="{FF2B5EF4-FFF2-40B4-BE49-F238E27FC236}">
                <a16:creationId xmlns:a16="http://schemas.microsoft.com/office/drawing/2014/main" id="{D9315D9D-C8E8-1C9B-BD28-11626A5C2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473" y="2099104"/>
            <a:ext cx="6682403" cy="3767328"/>
          </a:xfrm>
          <a:prstGeom prst="rect">
            <a:avLst/>
          </a:prstGeom>
        </p:spPr>
      </p:pic>
    </p:spTree>
    <p:extLst>
      <p:ext uri="{BB962C8B-B14F-4D97-AF65-F5344CB8AC3E}">
        <p14:creationId xmlns:p14="http://schemas.microsoft.com/office/powerpoint/2010/main" val="53625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74460-CE8C-48DD-8645-9E4B842AFD0B}"/>
              </a:ext>
            </a:extLst>
          </p:cNvPr>
          <p:cNvSpPr>
            <a:spLocks noGrp="1"/>
          </p:cNvSpPr>
          <p:nvPr>
            <p:ph type="title"/>
          </p:nvPr>
        </p:nvSpPr>
        <p:spPr/>
        <p:txBody>
          <a:bodyPr>
            <a:normAutofit/>
          </a:bodyPr>
          <a:lstStyle/>
          <a:p>
            <a:r>
              <a:rPr lang="en-US" sz="4000" b="1" dirty="0">
                <a:latin typeface="Calibri" panose="020F0502020204030204" pitchFamily="34" charset="0"/>
                <a:cs typeface="Calibri" panose="020F0502020204030204" pitchFamily="34" charset="0"/>
              </a:rPr>
              <a:t>There are advantages to each of these.</a:t>
            </a:r>
          </a:p>
        </p:txBody>
      </p:sp>
      <p:sp>
        <p:nvSpPr>
          <p:cNvPr id="6" name="Slide Number Placeholder 5">
            <a:extLst>
              <a:ext uri="{FF2B5EF4-FFF2-40B4-BE49-F238E27FC236}">
                <a16:creationId xmlns:a16="http://schemas.microsoft.com/office/drawing/2014/main" id="{679E50DA-5EAA-11C0-203F-94D64D7594E0}"/>
              </a:ext>
            </a:extLst>
          </p:cNvPr>
          <p:cNvSpPr>
            <a:spLocks noGrp="1"/>
          </p:cNvSpPr>
          <p:nvPr>
            <p:ph type="sldNum" sz="quarter" idx="12"/>
          </p:nvPr>
        </p:nvSpPr>
        <p:spPr/>
        <p:txBody>
          <a:bodyPr/>
          <a:lstStyle/>
          <a:p>
            <a:fld id="{0FF54DE5-C571-48E8-A5BC-B369434E2F44}" type="slidenum">
              <a:rPr lang="en-US" smtClean="0"/>
              <a:t>7</a:t>
            </a:fld>
            <a:endParaRPr lang="en-US"/>
          </a:p>
        </p:txBody>
      </p:sp>
      <p:sp>
        <p:nvSpPr>
          <p:cNvPr id="4" name="Rectangle 3">
            <a:extLst>
              <a:ext uri="{FF2B5EF4-FFF2-40B4-BE49-F238E27FC236}">
                <a16:creationId xmlns:a16="http://schemas.microsoft.com/office/drawing/2014/main" id="{14FDAEB0-A786-441B-8985-5EDC8CB3CE2A}"/>
              </a:ext>
            </a:extLst>
          </p:cNvPr>
          <p:cNvSpPr/>
          <p:nvPr/>
        </p:nvSpPr>
        <p:spPr>
          <a:xfrm>
            <a:off x="349919" y="2619865"/>
            <a:ext cx="2752410" cy="707886"/>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Passive immunity gives immunity rapidly </a:t>
            </a:r>
          </a:p>
        </p:txBody>
      </p:sp>
      <p:sp>
        <p:nvSpPr>
          <p:cNvPr id="5" name="Rectangle 4">
            <a:extLst>
              <a:ext uri="{FF2B5EF4-FFF2-40B4-BE49-F238E27FC236}">
                <a16:creationId xmlns:a16="http://schemas.microsoft.com/office/drawing/2014/main" id="{59EAF964-D9E0-4D88-AB8B-E24DDE2386FD}"/>
              </a:ext>
            </a:extLst>
          </p:cNvPr>
          <p:cNvSpPr/>
          <p:nvPr/>
        </p:nvSpPr>
        <p:spPr>
          <a:xfrm>
            <a:off x="323961" y="4759132"/>
            <a:ext cx="2528968" cy="1015663"/>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Active immunity takes longer to develop, but lasts much longer</a:t>
            </a:r>
          </a:p>
        </p:txBody>
      </p:sp>
      <p:graphicFrame>
        <p:nvGraphicFramePr>
          <p:cNvPr id="3" name="Table 2">
            <a:extLst>
              <a:ext uri="{FF2B5EF4-FFF2-40B4-BE49-F238E27FC236}">
                <a16:creationId xmlns:a16="http://schemas.microsoft.com/office/drawing/2014/main" id="{E449BCF5-2D26-04AA-0C4F-8F963BED1840}"/>
              </a:ext>
            </a:extLst>
          </p:cNvPr>
          <p:cNvGraphicFramePr>
            <a:graphicFrameLocks noGrp="1"/>
          </p:cNvGraphicFramePr>
          <p:nvPr>
            <p:extLst>
              <p:ext uri="{D42A27DB-BD31-4B8C-83A1-F6EECF244321}">
                <p14:modId xmlns:p14="http://schemas.microsoft.com/office/powerpoint/2010/main" val="2135173945"/>
              </p:ext>
            </p:extLst>
          </p:nvPr>
        </p:nvGraphicFramePr>
        <p:xfrm>
          <a:off x="3357592" y="2029968"/>
          <a:ext cx="8484489" cy="4393640"/>
        </p:xfrm>
        <a:graphic>
          <a:graphicData uri="http://schemas.openxmlformats.org/drawingml/2006/table">
            <a:tbl>
              <a:tblPr firstRow="1" bandRow="1">
                <a:tableStyleId>{6E25E649-3F16-4E02-A733-19D2CDBF48F0}</a:tableStyleId>
              </a:tblPr>
              <a:tblGrid>
                <a:gridCol w="620109">
                  <a:extLst>
                    <a:ext uri="{9D8B030D-6E8A-4147-A177-3AD203B41FA5}">
                      <a16:colId xmlns:a16="http://schemas.microsoft.com/office/drawing/2014/main" val="376597996"/>
                    </a:ext>
                  </a:extLst>
                </a:gridCol>
                <a:gridCol w="3857297">
                  <a:extLst>
                    <a:ext uri="{9D8B030D-6E8A-4147-A177-3AD203B41FA5}">
                      <a16:colId xmlns:a16="http://schemas.microsoft.com/office/drawing/2014/main" val="1026550206"/>
                    </a:ext>
                  </a:extLst>
                </a:gridCol>
                <a:gridCol w="4007083">
                  <a:extLst>
                    <a:ext uri="{9D8B030D-6E8A-4147-A177-3AD203B41FA5}">
                      <a16:colId xmlns:a16="http://schemas.microsoft.com/office/drawing/2014/main" val="2530331780"/>
                    </a:ext>
                  </a:extLst>
                </a:gridCol>
              </a:tblGrid>
              <a:tr h="553895">
                <a:tc>
                  <a:txBody>
                    <a:bodyPr/>
                    <a:lstStyle/>
                    <a:p>
                      <a:pPr algn="ctr"/>
                      <a:endParaRPr lang="en-US"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800" b="1" dirty="0">
                          <a:latin typeface="Calibri" panose="020F0502020204030204" pitchFamily="34" charset="0"/>
                          <a:cs typeface="Calibri" panose="020F0502020204030204" pitchFamily="34" charset="0"/>
                        </a:rPr>
                        <a:t>Natural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800" b="1" dirty="0">
                          <a:latin typeface="Calibri" panose="020F0502020204030204" pitchFamily="34" charset="0"/>
                          <a:cs typeface="Calibri" panose="020F0502020204030204" pitchFamily="34" charset="0"/>
                        </a:rPr>
                        <a:t>Artificial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90268197"/>
                  </a:ext>
                </a:extLst>
              </a:tr>
              <a:tr h="1919505">
                <a:tc>
                  <a:txBody>
                    <a:bodyPr/>
                    <a:lstStyle/>
                    <a:p>
                      <a:pPr algn="ctr"/>
                      <a:r>
                        <a:rPr lang="en-US" sz="2800" b="1" dirty="0">
                          <a:latin typeface="Calibri" panose="020F0502020204030204" pitchFamily="34" charset="0"/>
                          <a:cs typeface="Calibri" panose="020F0502020204030204" pitchFamily="34" charset="0"/>
                        </a:rPr>
                        <a:t>Passive</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0" dirty="0">
                        <a:latin typeface="Calibri" panose="020F0502020204030204" pitchFamily="34" charset="0"/>
                        <a:cs typeface="Calibri" panose="020F0502020204030204" pitchFamily="34" charset="0"/>
                      </a:endParaRPr>
                    </a:p>
                    <a:p>
                      <a:pPr algn="ctr"/>
                      <a:endParaRPr lang="en-US" sz="2000" b="0" dirty="0">
                        <a:latin typeface="Calibri" panose="020F0502020204030204" pitchFamily="34" charset="0"/>
                        <a:cs typeface="Calibri" panose="020F0502020204030204" pitchFamily="34" charset="0"/>
                      </a:endParaRPr>
                    </a:p>
                    <a:p>
                      <a:pPr algn="ctr"/>
                      <a:r>
                        <a:rPr lang="en-US" sz="2000" b="0" dirty="0">
                          <a:latin typeface="Calibri" panose="020F0502020204030204" pitchFamily="34" charset="0"/>
                          <a:cs typeface="Calibri" panose="020F0502020204030204" pitchFamily="34" charset="0"/>
                        </a:rPr>
                        <a:t>Transfer of antibody from mother to infant (both via placenta and breast milk)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0" dirty="0">
                        <a:latin typeface="Calibri" panose="020F0502020204030204" pitchFamily="34" charset="0"/>
                        <a:cs typeface="Calibri" panose="020F0502020204030204" pitchFamily="34" charset="0"/>
                      </a:endParaRPr>
                    </a:p>
                    <a:p>
                      <a:pPr algn="ctr"/>
                      <a:endParaRPr lang="en-US" sz="2000" b="0" dirty="0">
                        <a:latin typeface="Calibri" panose="020F0502020204030204" pitchFamily="34" charset="0"/>
                        <a:cs typeface="Calibri" panose="020F0502020204030204" pitchFamily="34" charset="0"/>
                      </a:endParaRPr>
                    </a:p>
                    <a:p>
                      <a:pPr algn="ctr"/>
                      <a:r>
                        <a:rPr lang="en-US" sz="2000" b="0" dirty="0">
                          <a:latin typeface="Calibri" panose="020F0502020204030204" pitchFamily="34" charset="0"/>
                          <a:cs typeface="Calibri" panose="020F0502020204030204" pitchFamily="34" charset="0"/>
                        </a:rPr>
                        <a:t>Gathering serum from recovered patients is given to another patient as therapy (e.g. anti-sera)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3420082"/>
                  </a:ext>
                </a:extLst>
              </a:tr>
              <a:tr h="1919505">
                <a:tc>
                  <a:txBody>
                    <a:bodyPr/>
                    <a:lstStyle/>
                    <a:p>
                      <a:pPr algn="ctr"/>
                      <a:r>
                        <a:rPr lang="en-US" sz="2800" b="1" dirty="0">
                          <a:latin typeface="Calibri" panose="020F0502020204030204" pitchFamily="34" charset="0"/>
                          <a:cs typeface="Calibri" panose="020F0502020204030204" pitchFamily="34" charset="0"/>
                        </a:rPr>
                        <a:t>Active</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sz="2000" b="0" dirty="0">
                        <a:latin typeface="Calibri" panose="020F0502020204030204" pitchFamily="34" charset="0"/>
                        <a:cs typeface="Calibri" panose="020F0502020204030204" pitchFamily="34" charset="0"/>
                      </a:endParaRPr>
                    </a:p>
                    <a:p>
                      <a:pPr algn="ctr"/>
                      <a:endParaRPr lang="en-US" sz="2000" b="0" dirty="0">
                        <a:latin typeface="Calibri" panose="020F0502020204030204" pitchFamily="34" charset="0"/>
                        <a:cs typeface="Calibri" panose="020F0502020204030204" pitchFamily="34" charset="0"/>
                      </a:endParaRPr>
                    </a:p>
                    <a:p>
                      <a:pPr algn="ctr"/>
                      <a:r>
                        <a:rPr lang="en-US" sz="2000" b="0" dirty="0">
                          <a:latin typeface="Calibri" panose="020F0502020204030204" pitchFamily="34" charset="0"/>
                          <a:cs typeface="Calibri" panose="020F0502020204030204" pitchFamily="34" charset="0"/>
                        </a:rPr>
                        <a:t>Individual exposed to antigens during an illness and recovery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sz="2000" b="0" dirty="0">
                        <a:latin typeface="Calibri" panose="020F0502020204030204" pitchFamily="34" charset="0"/>
                        <a:cs typeface="Calibri" panose="020F0502020204030204" pitchFamily="34" charset="0"/>
                      </a:endParaRPr>
                    </a:p>
                    <a:p>
                      <a:pPr algn="ctr"/>
                      <a:endParaRPr lang="en-US" sz="2000" b="0" dirty="0">
                        <a:latin typeface="Calibri" panose="020F0502020204030204" pitchFamily="34" charset="0"/>
                        <a:cs typeface="Calibri" panose="020F0502020204030204" pitchFamily="34" charset="0"/>
                      </a:endParaRPr>
                    </a:p>
                    <a:p>
                      <a:pPr algn="ctr"/>
                      <a:r>
                        <a:rPr lang="en-US" sz="2000" b="0" dirty="0">
                          <a:latin typeface="Calibri" panose="020F0502020204030204" pitchFamily="34" charset="0"/>
                          <a:cs typeface="Calibri" panose="020F0502020204030204" pitchFamily="34" charset="0"/>
                        </a:rPr>
                        <a:t>Individual exposed to antigens by vaccination (mRNA, protein, killed, or attenuated)</a:t>
                      </a:r>
                    </a:p>
                    <a:p>
                      <a:pPr algn="ctr"/>
                      <a:endParaRPr lang="en-US" sz="2000" b="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12003055"/>
                  </a:ext>
                </a:extLst>
              </a:tr>
            </a:tbl>
          </a:graphicData>
        </a:graphic>
      </p:graphicFrame>
    </p:spTree>
    <p:extLst>
      <p:ext uri="{BB962C8B-B14F-4D97-AF65-F5344CB8AC3E}">
        <p14:creationId xmlns:p14="http://schemas.microsoft.com/office/powerpoint/2010/main" val="151840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91CA1-3563-450A-A93D-19DCF69C0FAD}"/>
              </a:ext>
            </a:extLst>
          </p:cNvPr>
          <p:cNvSpPr>
            <a:spLocks noGrp="1"/>
          </p:cNvSpPr>
          <p:nvPr>
            <p:ph type="title"/>
          </p:nvPr>
        </p:nvSpPr>
        <p:spPr>
          <a:xfrm>
            <a:off x="266700" y="152603"/>
            <a:ext cx="11417300" cy="648315"/>
          </a:xfrm>
        </p:spPr>
        <p:txBody>
          <a:bodyPr>
            <a:normAutofit/>
          </a:bodyPr>
          <a:lstStyle/>
          <a:p>
            <a:r>
              <a:rPr lang="en-US" sz="3600" b="1" dirty="0">
                <a:latin typeface="Calibri" panose="020F0502020204030204" pitchFamily="34" charset="0"/>
                <a:cs typeface="Calibri" panose="020F0502020204030204" pitchFamily="34" charset="0"/>
              </a:rPr>
              <a:t>There are many different ways to create active immunity. </a:t>
            </a:r>
          </a:p>
        </p:txBody>
      </p:sp>
      <p:graphicFrame>
        <p:nvGraphicFramePr>
          <p:cNvPr id="4" name="Content Placeholder 3">
            <a:extLst>
              <a:ext uri="{FF2B5EF4-FFF2-40B4-BE49-F238E27FC236}">
                <a16:creationId xmlns:a16="http://schemas.microsoft.com/office/drawing/2014/main" id="{E6BED723-882E-4086-8D29-02908EFD12F6}"/>
              </a:ext>
            </a:extLst>
          </p:cNvPr>
          <p:cNvGraphicFramePr>
            <a:graphicFrameLocks noGrp="1"/>
          </p:cNvGraphicFramePr>
          <p:nvPr>
            <p:ph idx="1"/>
            <p:extLst>
              <p:ext uri="{D42A27DB-BD31-4B8C-83A1-F6EECF244321}">
                <p14:modId xmlns:p14="http://schemas.microsoft.com/office/powerpoint/2010/main" val="2062898689"/>
              </p:ext>
            </p:extLst>
          </p:nvPr>
        </p:nvGraphicFramePr>
        <p:xfrm>
          <a:off x="0" y="929873"/>
          <a:ext cx="12098215" cy="5775523"/>
        </p:xfrm>
        <a:graphic>
          <a:graphicData uri="http://schemas.openxmlformats.org/drawingml/2006/table">
            <a:tbl>
              <a:tblPr firstRow="1" firstCol="1" bandRow="1">
                <a:tableStyleId>{7E9639D4-E3E2-4D34-9284-5A2195B3D0D7}</a:tableStyleId>
              </a:tblPr>
              <a:tblGrid>
                <a:gridCol w="2419643">
                  <a:extLst>
                    <a:ext uri="{9D8B030D-6E8A-4147-A177-3AD203B41FA5}">
                      <a16:colId xmlns:a16="http://schemas.microsoft.com/office/drawing/2014/main" val="1997910980"/>
                    </a:ext>
                  </a:extLst>
                </a:gridCol>
                <a:gridCol w="2419643">
                  <a:extLst>
                    <a:ext uri="{9D8B030D-6E8A-4147-A177-3AD203B41FA5}">
                      <a16:colId xmlns:a16="http://schemas.microsoft.com/office/drawing/2014/main" val="538853949"/>
                    </a:ext>
                  </a:extLst>
                </a:gridCol>
                <a:gridCol w="2419643">
                  <a:extLst>
                    <a:ext uri="{9D8B030D-6E8A-4147-A177-3AD203B41FA5}">
                      <a16:colId xmlns:a16="http://schemas.microsoft.com/office/drawing/2014/main" val="76924923"/>
                    </a:ext>
                  </a:extLst>
                </a:gridCol>
                <a:gridCol w="2419643">
                  <a:extLst>
                    <a:ext uri="{9D8B030D-6E8A-4147-A177-3AD203B41FA5}">
                      <a16:colId xmlns:a16="http://schemas.microsoft.com/office/drawing/2014/main" val="3702009485"/>
                    </a:ext>
                  </a:extLst>
                </a:gridCol>
                <a:gridCol w="2419643">
                  <a:extLst>
                    <a:ext uri="{9D8B030D-6E8A-4147-A177-3AD203B41FA5}">
                      <a16:colId xmlns:a16="http://schemas.microsoft.com/office/drawing/2014/main" val="1385725550"/>
                    </a:ext>
                  </a:extLst>
                </a:gridCol>
              </a:tblGrid>
              <a:tr h="297552">
                <a:tc gridSpan="5">
                  <a:txBody>
                    <a:bodyPr/>
                    <a:lstStyle/>
                    <a:p>
                      <a:pPr marL="0" marR="0">
                        <a:lnSpc>
                          <a:spcPct val="107000"/>
                        </a:lnSpc>
                        <a:spcBef>
                          <a:spcPts val="0"/>
                        </a:spcBef>
                        <a:spcAft>
                          <a:spcPts val="800"/>
                        </a:spcAft>
                      </a:pPr>
                      <a:r>
                        <a:rPr lang="en-US" sz="1400" dirty="0">
                          <a:effectLst/>
                        </a:rPr>
                        <a:t>Classes of Vaccines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4568603"/>
                  </a:ext>
                </a:extLst>
              </a:tr>
              <a:tr h="297552">
                <a:tc>
                  <a:txBody>
                    <a:bodyPr/>
                    <a:lstStyle/>
                    <a:p>
                      <a:pPr marL="0" marR="0">
                        <a:lnSpc>
                          <a:spcPct val="107000"/>
                        </a:lnSpc>
                        <a:spcBef>
                          <a:spcPts val="0"/>
                        </a:spcBef>
                        <a:spcAft>
                          <a:spcPts val="800"/>
                        </a:spcAft>
                      </a:pPr>
                      <a:r>
                        <a:rPr lang="en-US" sz="1400">
                          <a:effectLst/>
                        </a:rPr>
                        <a:t>Class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a:txBody>
                    <a:bodyPr/>
                    <a:lstStyle/>
                    <a:p>
                      <a:pPr marL="0" marR="0">
                        <a:lnSpc>
                          <a:spcPct val="107000"/>
                        </a:lnSpc>
                        <a:spcBef>
                          <a:spcPts val="0"/>
                        </a:spcBef>
                        <a:spcAft>
                          <a:spcPts val="800"/>
                        </a:spcAft>
                      </a:pPr>
                      <a:r>
                        <a:rPr lang="en-US" sz="1000" b="1">
                          <a:effectLst/>
                        </a:rPr>
                        <a:t>Description</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a:txBody>
                    <a:bodyPr/>
                    <a:lstStyle/>
                    <a:p>
                      <a:pPr marL="0" marR="0">
                        <a:lnSpc>
                          <a:spcPct val="107000"/>
                        </a:lnSpc>
                        <a:spcBef>
                          <a:spcPts val="0"/>
                        </a:spcBef>
                        <a:spcAft>
                          <a:spcPts val="800"/>
                        </a:spcAft>
                      </a:pPr>
                      <a:r>
                        <a:rPr lang="en-US" sz="1000" b="1">
                          <a:effectLst/>
                        </a:rPr>
                        <a:t>Advantages</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a:txBody>
                    <a:bodyPr/>
                    <a:lstStyle/>
                    <a:p>
                      <a:pPr marL="0" marR="0">
                        <a:lnSpc>
                          <a:spcPct val="107000"/>
                        </a:lnSpc>
                        <a:spcBef>
                          <a:spcPts val="0"/>
                        </a:spcBef>
                        <a:spcAft>
                          <a:spcPts val="800"/>
                        </a:spcAft>
                      </a:pPr>
                      <a:r>
                        <a:rPr lang="en-US" sz="1000" b="1">
                          <a:effectLst/>
                        </a:rPr>
                        <a:t>Disadvantages</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a:txBody>
                    <a:bodyPr/>
                    <a:lstStyle/>
                    <a:p>
                      <a:pPr marL="0" marR="0">
                        <a:lnSpc>
                          <a:spcPct val="107000"/>
                        </a:lnSpc>
                        <a:spcBef>
                          <a:spcPts val="0"/>
                        </a:spcBef>
                        <a:spcAft>
                          <a:spcPts val="800"/>
                        </a:spcAft>
                      </a:pPr>
                      <a:r>
                        <a:rPr lang="en-US" sz="1000" b="1" dirty="0">
                          <a:effectLst/>
                        </a:rPr>
                        <a:t>Examples –</a:t>
                      </a:r>
                      <a:r>
                        <a:rPr lang="en-US" sz="1000" b="1">
                          <a:effectLst/>
                        </a:rPr>
                        <a:t>vaccines against: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extLst>
                  <a:ext uri="{0D108BD9-81ED-4DB2-BD59-A6C34878D82A}">
                    <a16:rowId xmlns:a16="http://schemas.microsoft.com/office/drawing/2014/main" val="1777339754"/>
                  </a:ext>
                </a:extLst>
              </a:tr>
              <a:tr h="370940">
                <a:tc rowSpan="3">
                  <a:txBody>
                    <a:bodyPr/>
                    <a:lstStyle/>
                    <a:p>
                      <a:pPr marL="0" marR="0">
                        <a:lnSpc>
                          <a:spcPct val="107000"/>
                        </a:lnSpc>
                        <a:spcBef>
                          <a:spcPts val="0"/>
                        </a:spcBef>
                        <a:spcAft>
                          <a:spcPts val="800"/>
                        </a:spcAft>
                      </a:pPr>
                      <a:r>
                        <a:rPr lang="en-US" sz="1400" dirty="0">
                          <a:effectLst/>
                        </a:rPr>
                        <a:t>Live attenuated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rowSpan="3">
                  <a:txBody>
                    <a:bodyPr/>
                    <a:lstStyle/>
                    <a:p>
                      <a:pPr marL="0" marR="0">
                        <a:lnSpc>
                          <a:spcPct val="107000"/>
                        </a:lnSpc>
                        <a:spcBef>
                          <a:spcPts val="0"/>
                        </a:spcBef>
                        <a:spcAft>
                          <a:spcPts val="800"/>
                        </a:spcAft>
                      </a:pPr>
                      <a:r>
                        <a:rPr lang="en-US" sz="1100" dirty="0">
                          <a:effectLst/>
                        </a:rPr>
                        <a:t>Weakened strain of whole pathogen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a:txBody>
                    <a:bodyPr/>
                    <a:lstStyle/>
                    <a:p>
                      <a:pPr marL="0" marR="0">
                        <a:lnSpc>
                          <a:spcPct val="107000"/>
                        </a:lnSpc>
                        <a:spcBef>
                          <a:spcPts val="0"/>
                        </a:spcBef>
                        <a:spcAft>
                          <a:spcPts val="800"/>
                        </a:spcAft>
                      </a:pPr>
                      <a:r>
                        <a:rPr lang="en-US" sz="1100">
                          <a:effectLst/>
                        </a:rPr>
                        <a:t>Cellular and humoral immunity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a:txBody>
                    <a:bodyPr/>
                    <a:lstStyle/>
                    <a:p>
                      <a:pPr marL="0" marR="0">
                        <a:lnSpc>
                          <a:spcPct val="107000"/>
                        </a:lnSpc>
                        <a:spcBef>
                          <a:spcPts val="0"/>
                        </a:spcBef>
                        <a:spcAft>
                          <a:spcPts val="800"/>
                        </a:spcAft>
                      </a:pPr>
                      <a:r>
                        <a:rPr lang="en-US" sz="1100">
                          <a:effectLst/>
                        </a:rPr>
                        <a:t>Difficult to store and transport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rowSpan="3">
                  <a:txBody>
                    <a:bodyPr/>
                    <a:lstStyle/>
                    <a:p>
                      <a:pPr marL="0" marR="0">
                        <a:lnSpc>
                          <a:spcPct val="107000"/>
                        </a:lnSpc>
                        <a:spcBef>
                          <a:spcPts val="0"/>
                        </a:spcBef>
                        <a:spcAft>
                          <a:spcPts val="800"/>
                        </a:spcAft>
                      </a:pPr>
                      <a:r>
                        <a:rPr lang="en-US" sz="1100">
                          <a:effectLst/>
                        </a:rPr>
                        <a:t>Chickenpox, German measles, measles, mumps, tuberculosis, typhoid fever, yellow fever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extLst>
                  <a:ext uri="{0D108BD9-81ED-4DB2-BD59-A6C34878D82A}">
                    <a16:rowId xmlns:a16="http://schemas.microsoft.com/office/drawing/2014/main" val="2107908274"/>
                  </a:ext>
                </a:extLst>
              </a:tr>
              <a:tr h="43016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800"/>
                        </a:spcAft>
                      </a:pPr>
                      <a:r>
                        <a:rPr lang="en-US" sz="1100" dirty="0">
                          <a:effectLst/>
                        </a:rPr>
                        <a:t>Long-lasting immunity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a:txBody>
                    <a:bodyPr/>
                    <a:lstStyle/>
                    <a:p>
                      <a:pPr marL="0" marR="0">
                        <a:lnSpc>
                          <a:spcPct val="107000"/>
                        </a:lnSpc>
                        <a:spcBef>
                          <a:spcPts val="0"/>
                        </a:spcBef>
                        <a:spcAft>
                          <a:spcPts val="800"/>
                        </a:spcAft>
                      </a:pPr>
                      <a:r>
                        <a:rPr lang="en-US" sz="1100">
                          <a:effectLst/>
                        </a:rPr>
                        <a:t>Risk of infection in immunocompromised patients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vMerge="1">
                  <a:txBody>
                    <a:bodyPr/>
                    <a:lstStyle/>
                    <a:p>
                      <a:endParaRPr lang="en-US"/>
                    </a:p>
                  </a:txBody>
                  <a:tcPr/>
                </a:tc>
                <a:extLst>
                  <a:ext uri="{0D108BD9-81ED-4DB2-BD59-A6C34878D82A}">
                    <a16:rowId xmlns:a16="http://schemas.microsoft.com/office/drawing/2014/main" val="4034772368"/>
                  </a:ext>
                </a:extLst>
              </a:tr>
              <a:tr h="317119">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800"/>
                        </a:spcAft>
                      </a:pPr>
                      <a:r>
                        <a:rPr lang="en-US" sz="1100" dirty="0">
                          <a:effectLst/>
                        </a:rPr>
                        <a:t>Transmission to contacts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a:txBody>
                    <a:bodyPr/>
                    <a:lstStyle/>
                    <a:p>
                      <a:pPr marL="0" marR="0">
                        <a:lnSpc>
                          <a:spcPct val="107000"/>
                        </a:lnSpc>
                        <a:spcBef>
                          <a:spcPts val="0"/>
                        </a:spcBef>
                        <a:spcAft>
                          <a:spcPts val="800"/>
                        </a:spcAft>
                      </a:pPr>
                      <a:r>
                        <a:rPr lang="en-US" sz="1100">
                          <a:effectLst/>
                        </a:rPr>
                        <a:t>Risk of reversion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vMerge="1">
                  <a:txBody>
                    <a:bodyPr/>
                    <a:lstStyle/>
                    <a:p>
                      <a:endParaRPr lang="en-US"/>
                    </a:p>
                  </a:txBody>
                  <a:tcPr/>
                </a:tc>
                <a:extLst>
                  <a:ext uri="{0D108BD9-81ED-4DB2-BD59-A6C34878D82A}">
                    <a16:rowId xmlns:a16="http://schemas.microsoft.com/office/drawing/2014/main" val="3017044600"/>
                  </a:ext>
                </a:extLst>
              </a:tr>
              <a:tr h="421841">
                <a:tc rowSpan="2">
                  <a:txBody>
                    <a:bodyPr/>
                    <a:lstStyle/>
                    <a:p>
                      <a:pPr marL="0" marR="0">
                        <a:lnSpc>
                          <a:spcPct val="107000"/>
                        </a:lnSpc>
                        <a:spcBef>
                          <a:spcPts val="0"/>
                        </a:spcBef>
                        <a:spcAft>
                          <a:spcPts val="800"/>
                        </a:spcAft>
                      </a:pPr>
                      <a:r>
                        <a:rPr lang="en-US" sz="1400" dirty="0">
                          <a:effectLst/>
                        </a:rPr>
                        <a:t>Inactivated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rowSpan="2">
                  <a:txBody>
                    <a:bodyPr/>
                    <a:lstStyle/>
                    <a:p>
                      <a:pPr marL="0" marR="0">
                        <a:lnSpc>
                          <a:spcPct val="107000"/>
                        </a:lnSpc>
                        <a:spcBef>
                          <a:spcPts val="0"/>
                        </a:spcBef>
                        <a:spcAft>
                          <a:spcPts val="800"/>
                        </a:spcAft>
                      </a:pPr>
                      <a:r>
                        <a:rPr lang="en-US" sz="1100" dirty="0">
                          <a:effectLst/>
                        </a:rPr>
                        <a:t>Whole pathogen killed or inactivated with heat, chemicals, or radiation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a:txBody>
                    <a:bodyPr/>
                    <a:lstStyle/>
                    <a:p>
                      <a:pPr marL="0" marR="0">
                        <a:lnSpc>
                          <a:spcPct val="107000"/>
                        </a:lnSpc>
                        <a:spcBef>
                          <a:spcPts val="0"/>
                        </a:spcBef>
                        <a:spcAft>
                          <a:spcPts val="800"/>
                        </a:spcAft>
                      </a:pPr>
                      <a:r>
                        <a:rPr lang="en-US" sz="1100" dirty="0">
                          <a:effectLst/>
                        </a:rPr>
                        <a:t>Ease of storage and transport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a:txBody>
                    <a:bodyPr/>
                    <a:lstStyle/>
                    <a:p>
                      <a:pPr marL="0" marR="0">
                        <a:lnSpc>
                          <a:spcPct val="107000"/>
                        </a:lnSpc>
                        <a:spcBef>
                          <a:spcPts val="0"/>
                        </a:spcBef>
                        <a:spcAft>
                          <a:spcPts val="800"/>
                        </a:spcAft>
                      </a:pPr>
                      <a:r>
                        <a:rPr lang="en-US" sz="1100" dirty="0">
                          <a:effectLst/>
                        </a:rPr>
                        <a:t>Weaker immunity (humoral only)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rowSpan="2">
                  <a:txBody>
                    <a:bodyPr/>
                    <a:lstStyle/>
                    <a:p>
                      <a:pPr marL="0" marR="0">
                        <a:lnSpc>
                          <a:spcPct val="107000"/>
                        </a:lnSpc>
                        <a:spcBef>
                          <a:spcPts val="0"/>
                        </a:spcBef>
                        <a:spcAft>
                          <a:spcPts val="800"/>
                        </a:spcAft>
                      </a:pPr>
                      <a:r>
                        <a:rPr lang="en-US" sz="1100">
                          <a:effectLst/>
                        </a:rPr>
                        <a:t>Cholera, hepatitis A, influenza, plague, rabies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extLst>
                  <a:ext uri="{0D108BD9-81ED-4DB2-BD59-A6C34878D82A}">
                    <a16:rowId xmlns:a16="http://schemas.microsoft.com/office/drawing/2014/main" val="1878148809"/>
                  </a:ext>
                </a:extLst>
              </a:tr>
              <a:tr h="43016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800"/>
                        </a:spcAft>
                      </a:pPr>
                      <a:r>
                        <a:rPr lang="en-US" sz="1100">
                          <a:effectLst/>
                        </a:rPr>
                        <a:t>No risk of severe active infection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a:txBody>
                    <a:bodyPr/>
                    <a:lstStyle/>
                    <a:p>
                      <a:pPr marL="0" marR="0">
                        <a:lnSpc>
                          <a:spcPct val="107000"/>
                        </a:lnSpc>
                        <a:spcBef>
                          <a:spcPts val="0"/>
                        </a:spcBef>
                        <a:spcAft>
                          <a:spcPts val="800"/>
                        </a:spcAft>
                      </a:pPr>
                      <a:r>
                        <a:rPr lang="en-US" sz="1100" dirty="0">
                          <a:effectLst/>
                        </a:rPr>
                        <a:t>Higher doses and more boosters required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vMerge="1">
                  <a:txBody>
                    <a:bodyPr/>
                    <a:lstStyle/>
                    <a:p>
                      <a:endParaRPr lang="en-US"/>
                    </a:p>
                  </a:txBody>
                  <a:tcPr/>
                </a:tc>
                <a:extLst>
                  <a:ext uri="{0D108BD9-81ED-4DB2-BD59-A6C34878D82A}">
                    <a16:rowId xmlns:a16="http://schemas.microsoft.com/office/drawing/2014/main" val="466011454"/>
                  </a:ext>
                </a:extLst>
              </a:tr>
              <a:tr h="254404">
                <a:tc rowSpan="3">
                  <a:txBody>
                    <a:bodyPr/>
                    <a:lstStyle/>
                    <a:p>
                      <a:pPr marL="0" marR="0">
                        <a:lnSpc>
                          <a:spcPct val="107000"/>
                        </a:lnSpc>
                        <a:spcBef>
                          <a:spcPts val="0"/>
                        </a:spcBef>
                        <a:spcAft>
                          <a:spcPts val="800"/>
                        </a:spcAft>
                      </a:pPr>
                      <a:r>
                        <a:rPr lang="en-US" sz="1400">
                          <a:effectLst/>
                        </a:rPr>
                        <a:t>Subunit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rowSpan="3">
                  <a:txBody>
                    <a:bodyPr/>
                    <a:lstStyle/>
                    <a:p>
                      <a:pPr marL="0" marR="0">
                        <a:lnSpc>
                          <a:spcPct val="107000"/>
                        </a:lnSpc>
                        <a:spcBef>
                          <a:spcPts val="0"/>
                        </a:spcBef>
                        <a:spcAft>
                          <a:spcPts val="800"/>
                        </a:spcAft>
                      </a:pPr>
                      <a:r>
                        <a:rPr lang="en-US" sz="1100" dirty="0">
                          <a:effectLst/>
                        </a:rPr>
                        <a:t>Immunogenic antigens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rowSpan="3">
                  <a:txBody>
                    <a:bodyPr/>
                    <a:lstStyle/>
                    <a:p>
                      <a:pPr marL="0" marR="0">
                        <a:lnSpc>
                          <a:spcPct val="107000"/>
                        </a:lnSpc>
                        <a:spcBef>
                          <a:spcPts val="0"/>
                        </a:spcBef>
                        <a:spcAft>
                          <a:spcPts val="800"/>
                        </a:spcAft>
                      </a:pPr>
                      <a:r>
                        <a:rPr lang="en-US" sz="1100" dirty="0">
                          <a:effectLst/>
                        </a:rPr>
                        <a:t>Lower risk of side effects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a:txBody>
                    <a:bodyPr/>
                    <a:lstStyle/>
                    <a:p>
                      <a:pPr marL="0" marR="0">
                        <a:lnSpc>
                          <a:spcPct val="107000"/>
                        </a:lnSpc>
                        <a:spcBef>
                          <a:spcPts val="0"/>
                        </a:spcBef>
                        <a:spcAft>
                          <a:spcPts val="800"/>
                        </a:spcAft>
                      </a:pPr>
                      <a:r>
                        <a:rPr lang="en-US" sz="1100" dirty="0">
                          <a:effectLst/>
                        </a:rPr>
                        <a:t>Limited longevity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rowSpan="3">
                  <a:txBody>
                    <a:bodyPr/>
                    <a:lstStyle/>
                    <a:p>
                      <a:pPr marL="0" marR="0">
                        <a:lnSpc>
                          <a:spcPct val="107000"/>
                        </a:lnSpc>
                        <a:spcBef>
                          <a:spcPts val="0"/>
                        </a:spcBef>
                        <a:spcAft>
                          <a:spcPts val="800"/>
                        </a:spcAft>
                      </a:pPr>
                      <a:r>
                        <a:rPr lang="en-US" sz="1100" dirty="0">
                          <a:effectLst/>
                        </a:rPr>
                        <a:t>Anthrax, hepatitis B, influenza, meningitis, papillomavirus, pneumococcal pneumonia, whooping cough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extLst>
                  <a:ext uri="{0D108BD9-81ED-4DB2-BD59-A6C34878D82A}">
                    <a16:rowId xmlns:a16="http://schemas.microsoft.com/office/drawing/2014/main" val="3950661695"/>
                  </a:ext>
                </a:extLst>
              </a:tr>
              <a:tr h="31711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800"/>
                        </a:spcAft>
                      </a:pPr>
                      <a:r>
                        <a:rPr lang="en-US" sz="1100" dirty="0">
                          <a:effectLst/>
                        </a:rPr>
                        <a:t>Multiple doses required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vMerge="1">
                  <a:txBody>
                    <a:bodyPr/>
                    <a:lstStyle/>
                    <a:p>
                      <a:endParaRPr lang="en-US"/>
                    </a:p>
                  </a:txBody>
                  <a:tcPr/>
                </a:tc>
                <a:extLst>
                  <a:ext uri="{0D108BD9-81ED-4DB2-BD59-A6C34878D82A}">
                    <a16:rowId xmlns:a16="http://schemas.microsoft.com/office/drawing/2014/main" val="754970323"/>
                  </a:ext>
                </a:extLst>
              </a:tr>
              <a:tr h="42184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800"/>
                        </a:spcAft>
                      </a:pPr>
                      <a:r>
                        <a:rPr lang="en-US" sz="1100" dirty="0">
                          <a:effectLst/>
                        </a:rPr>
                        <a:t>No protection against antigenic variation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vMerge="1">
                  <a:txBody>
                    <a:bodyPr/>
                    <a:lstStyle/>
                    <a:p>
                      <a:endParaRPr lang="en-US"/>
                    </a:p>
                  </a:txBody>
                  <a:tcPr/>
                </a:tc>
                <a:extLst>
                  <a:ext uri="{0D108BD9-81ED-4DB2-BD59-A6C34878D82A}">
                    <a16:rowId xmlns:a16="http://schemas.microsoft.com/office/drawing/2014/main" val="257775215"/>
                  </a:ext>
                </a:extLst>
              </a:tr>
              <a:tr h="421841">
                <a:tc>
                  <a:txBody>
                    <a:bodyPr/>
                    <a:lstStyle/>
                    <a:p>
                      <a:pPr marL="0" marR="0">
                        <a:lnSpc>
                          <a:spcPct val="107000"/>
                        </a:lnSpc>
                        <a:spcBef>
                          <a:spcPts val="0"/>
                        </a:spcBef>
                        <a:spcAft>
                          <a:spcPts val="800"/>
                        </a:spcAft>
                      </a:pPr>
                      <a:r>
                        <a:rPr lang="en-US" sz="1400">
                          <a:effectLst/>
                        </a:rPr>
                        <a:t>Toxoid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a:txBody>
                    <a:bodyPr/>
                    <a:lstStyle/>
                    <a:p>
                      <a:pPr marL="0" marR="0">
                        <a:lnSpc>
                          <a:spcPct val="107000"/>
                        </a:lnSpc>
                        <a:spcBef>
                          <a:spcPts val="0"/>
                        </a:spcBef>
                        <a:spcAft>
                          <a:spcPts val="800"/>
                        </a:spcAft>
                      </a:pPr>
                      <a:r>
                        <a:rPr lang="en-US" sz="1100">
                          <a:effectLst/>
                        </a:rPr>
                        <a:t>Inactivated bacterial toxin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a:txBody>
                    <a:bodyPr/>
                    <a:lstStyle/>
                    <a:p>
                      <a:pPr marL="0" marR="0">
                        <a:lnSpc>
                          <a:spcPct val="107000"/>
                        </a:lnSpc>
                        <a:spcBef>
                          <a:spcPts val="0"/>
                        </a:spcBef>
                        <a:spcAft>
                          <a:spcPts val="800"/>
                        </a:spcAft>
                      </a:pPr>
                      <a:r>
                        <a:rPr lang="en-US" sz="1100">
                          <a:effectLst/>
                        </a:rPr>
                        <a:t>Humoral immunity to neutralize toxin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a:txBody>
                    <a:bodyPr/>
                    <a:lstStyle/>
                    <a:p>
                      <a:pPr marL="0" marR="0">
                        <a:lnSpc>
                          <a:spcPct val="107000"/>
                        </a:lnSpc>
                        <a:spcBef>
                          <a:spcPts val="0"/>
                        </a:spcBef>
                        <a:spcAft>
                          <a:spcPts val="800"/>
                        </a:spcAft>
                      </a:pPr>
                      <a:r>
                        <a:rPr lang="en-US" sz="1100" dirty="0">
                          <a:effectLst/>
                        </a:rPr>
                        <a:t>Does not prevent infection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a:txBody>
                    <a:bodyPr/>
                    <a:lstStyle/>
                    <a:p>
                      <a:pPr marL="0" marR="0">
                        <a:lnSpc>
                          <a:spcPct val="107000"/>
                        </a:lnSpc>
                        <a:spcBef>
                          <a:spcPts val="0"/>
                        </a:spcBef>
                        <a:spcAft>
                          <a:spcPts val="800"/>
                        </a:spcAft>
                      </a:pPr>
                      <a:r>
                        <a:rPr lang="en-US" sz="1100" dirty="0">
                          <a:effectLst/>
                        </a:rPr>
                        <a:t>Botulism, diphtheria, pertussis, tetanus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extLst>
                  <a:ext uri="{0D108BD9-81ED-4DB2-BD59-A6C34878D82A}">
                    <a16:rowId xmlns:a16="http://schemas.microsoft.com/office/drawing/2014/main" val="611426804"/>
                  </a:ext>
                </a:extLst>
              </a:tr>
              <a:tr h="254404">
                <a:tc rowSpan="3">
                  <a:txBody>
                    <a:bodyPr/>
                    <a:lstStyle/>
                    <a:p>
                      <a:pPr marL="0" marR="0">
                        <a:lnSpc>
                          <a:spcPct val="107000"/>
                        </a:lnSpc>
                        <a:spcBef>
                          <a:spcPts val="0"/>
                        </a:spcBef>
                        <a:spcAft>
                          <a:spcPts val="800"/>
                        </a:spcAft>
                      </a:pPr>
                      <a:r>
                        <a:rPr lang="en-US" sz="1400" dirty="0">
                          <a:effectLst/>
                        </a:rPr>
                        <a:t>Conjugate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rowSpan="3">
                  <a:txBody>
                    <a:bodyPr/>
                    <a:lstStyle/>
                    <a:p>
                      <a:pPr marL="0" marR="0">
                        <a:lnSpc>
                          <a:spcPct val="107000"/>
                        </a:lnSpc>
                        <a:spcBef>
                          <a:spcPts val="0"/>
                        </a:spcBef>
                        <a:spcAft>
                          <a:spcPts val="800"/>
                        </a:spcAft>
                      </a:pPr>
                      <a:r>
                        <a:rPr lang="en-US" sz="1100" dirty="0">
                          <a:effectLst/>
                        </a:rPr>
                        <a:t>Capsule polysaccharide conjugated to protein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rowSpan="2">
                  <a:txBody>
                    <a:bodyPr/>
                    <a:lstStyle/>
                    <a:p>
                      <a:pPr marL="0" marR="0">
                        <a:lnSpc>
                          <a:spcPct val="107000"/>
                        </a:lnSpc>
                        <a:spcBef>
                          <a:spcPts val="0"/>
                        </a:spcBef>
                        <a:spcAft>
                          <a:spcPts val="800"/>
                        </a:spcAft>
                      </a:pPr>
                      <a:r>
                        <a:rPr lang="en-US" sz="1100">
                          <a:effectLst/>
                        </a:rPr>
                        <a:t>T-dependent response to capsule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a:txBody>
                    <a:bodyPr/>
                    <a:lstStyle/>
                    <a:p>
                      <a:pPr marL="0" marR="0">
                        <a:lnSpc>
                          <a:spcPct val="107000"/>
                        </a:lnSpc>
                        <a:spcBef>
                          <a:spcPts val="0"/>
                        </a:spcBef>
                        <a:spcAft>
                          <a:spcPts val="800"/>
                        </a:spcAft>
                      </a:pPr>
                      <a:r>
                        <a:rPr lang="en-US" sz="1100">
                          <a:effectLst/>
                        </a:rPr>
                        <a:t>Costly to produce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rowSpan="3">
                  <a:txBody>
                    <a:bodyPr/>
                    <a:lstStyle/>
                    <a:p>
                      <a:pPr marL="0" marR="0">
                        <a:lnSpc>
                          <a:spcPct val="107000"/>
                        </a:lnSpc>
                        <a:spcBef>
                          <a:spcPts val="0"/>
                        </a:spcBef>
                        <a:spcAft>
                          <a:spcPts val="800"/>
                        </a:spcAft>
                      </a:pPr>
                      <a:r>
                        <a:rPr lang="en-US" sz="1100" dirty="0">
                          <a:effectLst/>
                        </a:rPr>
                        <a:t>Meningitis</a:t>
                      </a:r>
                      <a:br>
                        <a:rPr lang="en-US" sz="1100" dirty="0">
                          <a:effectLst/>
                        </a:rPr>
                      </a:br>
                      <a:r>
                        <a:rPr lang="en-US" sz="1100" dirty="0">
                          <a:effectLst/>
                        </a:rPr>
                        <a:t>(</a:t>
                      </a:r>
                      <a:r>
                        <a:rPr lang="en-US" sz="1100" i="1" dirty="0">
                          <a:effectLst/>
                        </a:rPr>
                        <a:t>Hemophilus</a:t>
                      </a:r>
                      <a:r>
                        <a:rPr lang="en-US" sz="1100" dirty="0">
                          <a:effectLst/>
                        </a:rPr>
                        <a:t> </a:t>
                      </a:r>
                      <a:r>
                        <a:rPr lang="en-US" sz="1100" i="1" dirty="0">
                          <a:effectLst/>
                        </a:rPr>
                        <a:t>influenzae, Streptococcus pneumoniae, Neisseria meningitides</a:t>
                      </a:r>
                      <a:r>
                        <a:rPr lang="en-US" sz="11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extLst>
                  <a:ext uri="{0D108BD9-81ED-4DB2-BD59-A6C34878D82A}">
                    <a16:rowId xmlns:a16="http://schemas.microsoft.com/office/drawing/2014/main" val="4090969767"/>
                  </a:ext>
                </a:extLst>
              </a:tr>
              <a:tr h="42184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800"/>
                        </a:spcAft>
                      </a:pPr>
                      <a:r>
                        <a:rPr lang="en-US" sz="1100" dirty="0">
                          <a:effectLst/>
                        </a:rPr>
                        <a:t>No protection against antigenic variation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vMerge="1">
                  <a:txBody>
                    <a:bodyPr/>
                    <a:lstStyle/>
                    <a:p>
                      <a:endParaRPr lang="en-US"/>
                    </a:p>
                  </a:txBody>
                  <a:tcPr/>
                </a:tc>
                <a:extLst>
                  <a:ext uri="{0D108BD9-81ED-4DB2-BD59-A6C34878D82A}">
                    <a16:rowId xmlns:a16="http://schemas.microsoft.com/office/drawing/2014/main" val="3326174287"/>
                  </a:ext>
                </a:extLst>
              </a:tr>
              <a:tr h="42184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800"/>
                        </a:spcAft>
                      </a:pPr>
                      <a:r>
                        <a:rPr lang="en-US" sz="1100">
                          <a:effectLst/>
                        </a:rPr>
                        <a:t>Better response in young children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a:txBody>
                    <a:bodyPr/>
                    <a:lstStyle/>
                    <a:p>
                      <a:pPr marL="0" marR="0">
                        <a:lnSpc>
                          <a:spcPct val="107000"/>
                        </a:lnSpc>
                        <a:spcBef>
                          <a:spcPts val="0"/>
                        </a:spcBef>
                        <a:spcAft>
                          <a:spcPts val="800"/>
                        </a:spcAft>
                      </a:pPr>
                      <a:r>
                        <a:rPr lang="en-US" sz="1100" dirty="0">
                          <a:effectLst/>
                        </a:rPr>
                        <a:t>May interfere with other vaccines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891" marR="102891" marT="51445" marB="51445"/>
                </a:tc>
                <a:tc vMerge="1">
                  <a:txBody>
                    <a:bodyPr/>
                    <a:lstStyle/>
                    <a:p>
                      <a:endParaRPr lang="en-US"/>
                    </a:p>
                  </a:txBody>
                  <a:tcPr/>
                </a:tc>
                <a:extLst>
                  <a:ext uri="{0D108BD9-81ED-4DB2-BD59-A6C34878D82A}">
                    <a16:rowId xmlns:a16="http://schemas.microsoft.com/office/drawing/2014/main" val="1133305821"/>
                  </a:ext>
                </a:extLst>
              </a:tr>
              <a:tr h="423500">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RNA</a:t>
                      </a:r>
                    </a:p>
                  </a:txBody>
                  <a:tcPr marL="102891" marR="102891" marT="51445" marB="51445"/>
                </a:tc>
                <a:tc>
                  <a: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mRNA for a single protein in a lipid vesicle </a:t>
                      </a:r>
                    </a:p>
                  </a:txBody>
                  <a:tcPr marL="102891" marR="102891" marT="51445" marB="51445"/>
                </a:tc>
                <a:tc>
                  <a: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Cheaper and quicker to develop </a:t>
                      </a:r>
                    </a:p>
                  </a:txBody>
                  <a:tcPr marL="102891" marR="102891" marT="51445" marB="51445"/>
                </a:tc>
                <a:tc>
                  <a: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Newer technology, so public mistrust</a:t>
                      </a:r>
                    </a:p>
                  </a:txBody>
                  <a:tcPr marL="102891" marR="102891" marT="51445" marB="51445"/>
                </a:tc>
                <a:tc>
                  <a: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COVID-19</a:t>
                      </a:r>
                    </a:p>
                  </a:txBody>
                  <a:tcPr marL="102891" marR="102891" marT="51445" marB="51445"/>
                </a:tc>
                <a:extLst>
                  <a:ext uri="{0D108BD9-81ED-4DB2-BD59-A6C34878D82A}">
                    <a16:rowId xmlns:a16="http://schemas.microsoft.com/office/drawing/2014/main" val="2955252856"/>
                  </a:ext>
                </a:extLst>
              </a:tr>
            </a:tbl>
          </a:graphicData>
        </a:graphic>
      </p:graphicFrame>
      <p:sp>
        <p:nvSpPr>
          <p:cNvPr id="3" name="Slide Number Placeholder 2">
            <a:extLst>
              <a:ext uri="{FF2B5EF4-FFF2-40B4-BE49-F238E27FC236}">
                <a16:creationId xmlns:a16="http://schemas.microsoft.com/office/drawing/2014/main" id="{3196F107-E1AC-ADDC-2E72-719645CA902D}"/>
              </a:ext>
            </a:extLst>
          </p:cNvPr>
          <p:cNvSpPr>
            <a:spLocks noGrp="1"/>
          </p:cNvSpPr>
          <p:nvPr>
            <p:ph type="sldNum" sz="quarter" idx="12"/>
          </p:nvPr>
        </p:nvSpPr>
        <p:spPr/>
        <p:txBody>
          <a:bodyPr/>
          <a:lstStyle/>
          <a:p>
            <a:fld id="{0FF54DE5-C571-48E8-A5BC-B369434E2F44}" type="slidenum">
              <a:rPr lang="en-US" smtClean="0"/>
              <a:t>8</a:t>
            </a:fld>
            <a:endParaRPr lang="en-US"/>
          </a:p>
        </p:txBody>
      </p:sp>
    </p:spTree>
    <p:extLst>
      <p:ext uri="{BB962C8B-B14F-4D97-AF65-F5344CB8AC3E}">
        <p14:creationId xmlns:p14="http://schemas.microsoft.com/office/powerpoint/2010/main" val="306680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B8185-4C47-49CA-965F-1A45B8099A2B}"/>
              </a:ext>
            </a:extLst>
          </p:cNvPr>
          <p:cNvSpPr>
            <a:spLocks noGrp="1"/>
          </p:cNvSpPr>
          <p:nvPr>
            <p:ph type="title"/>
          </p:nvPr>
        </p:nvSpPr>
        <p:spPr/>
        <p:txBody>
          <a:bodyPr/>
          <a:lstStyle/>
          <a:p>
            <a:r>
              <a:rPr lang="en-US" dirty="0">
                <a:solidFill>
                  <a:srgbClr val="FF0000"/>
                </a:solidFill>
                <a:latin typeface="Calibri" panose="020F0502020204030204" pitchFamily="34" charset="0"/>
                <a:cs typeface="Calibri" panose="020F0502020204030204" pitchFamily="34" charset="0"/>
              </a:rPr>
              <a:t>Clicker Question Break</a:t>
            </a:r>
          </a:p>
        </p:txBody>
      </p:sp>
      <p:sp>
        <p:nvSpPr>
          <p:cNvPr id="3" name="Slide Number Placeholder 2">
            <a:extLst>
              <a:ext uri="{FF2B5EF4-FFF2-40B4-BE49-F238E27FC236}">
                <a16:creationId xmlns:a16="http://schemas.microsoft.com/office/drawing/2014/main" id="{C8B55F43-E500-D210-6D8D-00CCD2673137}"/>
              </a:ext>
            </a:extLst>
          </p:cNvPr>
          <p:cNvSpPr>
            <a:spLocks noGrp="1"/>
          </p:cNvSpPr>
          <p:nvPr>
            <p:ph type="sldNum" sz="quarter" idx="12"/>
          </p:nvPr>
        </p:nvSpPr>
        <p:spPr/>
        <p:txBody>
          <a:bodyPr/>
          <a:lstStyle/>
          <a:p>
            <a:fld id="{0FF54DE5-C571-48E8-A5BC-B369434E2F44}" type="slidenum">
              <a:rPr lang="en-US" smtClean="0"/>
              <a:t>9</a:t>
            </a:fld>
            <a:endParaRPr lang="en-US"/>
          </a:p>
        </p:txBody>
      </p:sp>
    </p:spTree>
    <p:extLst>
      <p:ext uri="{BB962C8B-B14F-4D97-AF65-F5344CB8AC3E}">
        <p14:creationId xmlns:p14="http://schemas.microsoft.com/office/powerpoint/2010/main" val="239435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11893</TotalTime>
  <Words>3683</Words>
  <Application>Microsoft Office PowerPoint</Application>
  <PresentationFormat>Widescreen</PresentationFormat>
  <Paragraphs>313</Paragraphs>
  <Slides>33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Aptos</vt:lpstr>
      <vt:lpstr>Aptos Display</vt:lpstr>
      <vt:lpstr>Arial</vt:lpstr>
      <vt:lpstr>Calibri</vt:lpstr>
      <vt:lpstr>Monotype Corsiva</vt:lpstr>
      <vt:lpstr>Palatino Linotype</vt:lpstr>
      <vt:lpstr>Office Theme</vt:lpstr>
      <vt:lpstr>PowerPoint Presentation</vt:lpstr>
      <vt:lpstr>Learning Outcomes Upon completion of this case study, you should be able to:  </vt:lpstr>
      <vt:lpstr>Smallpox is an ancient and deadly disease.</vt:lpstr>
      <vt:lpstr>In the 1790s, Dr. Edward Jenner published a report that cowpox could be used to prevent smallpox infection.</vt:lpstr>
      <vt:lpstr>Effectiveness of vaccine: two 13-year-old boys exposed to the same smallpox source. </vt:lpstr>
      <vt:lpstr>How did James escape getting Smallpox?</vt:lpstr>
      <vt:lpstr>There are advantages to each of these.</vt:lpstr>
      <vt:lpstr>There are many different ways to create active immunity. </vt:lpstr>
      <vt:lpstr>Clicker Question Break</vt:lpstr>
      <vt:lpstr>CQ1: What is the goal of vaccination? </vt:lpstr>
      <vt:lpstr>CQ2: You are bitten by a rattlesnake and receive anti-venom in the ER. What type of immunity does the anti-venom confer?</vt:lpstr>
      <vt:lpstr>CQ3: If you were designing a vaccine for a low-resource area with limited accessibility, which vaccine type would work best?</vt:lpstr>
      <vt:lpstr>Europeans brought smallpox to North and South America.</vt:lpstr>
      <vt:lpstr>Shortly after Jenner’s discovery and the spread of vaccine throughout Europe, New Granada (now Columbia) had an epidemic of Smallpox.</vt:lpstr>
      <vt:lpstr>The cowpox virus was a “live” vaccine – effective, but can be “killed” by mishandling.</vt:lpstr>
      <vt:lpstr>Transport of Vaccines is an important consideration for ALL vaccines. </vt:lpstr>
      <vt:lpstr>How could King Charles of Spain bring the smallpox vaccine to South America from Spain?</vt:lpstr>
      <vt:lpstr>The Royal Philanthropic Vaccine Expedition (aka Balmis Expedition)</vt:lpstr>
      <vt:lpstr>Impact of the Balmis Expedition </vt:lpstr>
      <vt:lpstr>Clicker Question Break </vt:lpstr>
      <vt:lpstr>CQ4: What kind of vaccine was the smallpox vaccine that Jenner developed? </vt:lpstr>
      <vt:lpstr>CQ5: What kind of immunity did the people who survived smallpox after infection vs people who got the vaccine have? </vt:lpstr>
      <vt:lpstr>CQ6: What was the most significant challenge King Charles of Spain faced when the Spanish colonies had an outbreak of smallpox in the early 1800s? </vt:lpstr>
      <vt:lpstr>Looking at the Balmis Expedition through a modern lens on human subjects' research</vt:lpstr>
      <vt:lpstr>Nuremberg Code </vt:lpstr>
      <vt:lpstr>There were several unethical “experiments” in the US during the 1950-1970s that lead to the Belmont Report.</vt:lpstr>
      <vt:lpstr>Three Core Principles of the Belmont Report </vt:lpstr>
      <vt:lpstr>Clicker Question Break </vt:lpstr>
      <vt:lpstr>CQ7: What led to the development of the Nuremberg Code? </vt:lpstr>
      <vt:lpstr>CQ8: Modern research that involves human subjects requires that participants provide informed consent. Which aspect of the Belmont Report does informed consent address?</vt:lpstr>
      <vt:lpstr>Which principles of the Belmont Report apply to:</vt:lpstr>
      <vt:lpstr>Take Home Message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Boury, Nancy M [PPEM]</dc:creator>
  <cp:lastModifiedBy>Ky Herreid</cp:lastModifiedBy>
  <cp:revision>129</cp:revision>
  <dcterms:created xsi:type="dcterms:W3CDTF">2024-02-29T21:19:45Z</dcterms:created>
  <dcterms:modified xsi:type="dcterms:W3CDTF">2026-02-09T18:00:07Z</dcterms:modified>
</cp:coreProperties>
</file>