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307" r:id="rId2"/>
    <p:sldId id="285" r:id="rId3"/>
    <p:sldId id="283" r:id="rId4"/>
    <p:sldId id="308" r:id="rId5"/>
    <p:sldId id="287" r:id="rId6"/>
    <p:sldId id="290" r:id="rId7"/>
    <p:sldId id="281" r:id="rId8"/>
    <p:sldId id="309" r:id="rId9"/>
    <p:sldId id="289" r:id="rId10"/>
    <p:sldId id="306" r:id="rId11"/>
    <p:sldId id="256" r:id="rId12"/>
    <p:sldId id="291" r:id="rId13"/>
    <p:sldId id="258" r:id="rId14"/>
    <p:sldId id="292" r:id="rId15"/>
    <p:sldId id="293" r:id="rId16"/>
    <p:sldId id="276" r:id="rId17"/>
    <p:sldId id="301" r:id="rId18"/>
    <p:sldId id="302" r:id="rId19"/>
    <p:sldId id="303" r:id="rId20"/>
    <p:sldId id="310" r:id="rId21"/>
    <p:sldId id="305" r:id="rId22"/>
    <p:sldId id="294" r:id="rId23"/>
    <p:sldId id="274" r:id="rId24"/>
    <p:sldId id="275" r:id="rId25"/>
    <p:sldId id="298" r:id="rId26"/>
    <p:sldId id="299" r:id="rId27"/>
    <p:sldId id="259" r:id="rId28"/>
    <p:sldId id="282" r:id="rId29"/>
    <p:sldId id="300" r:id="rId30"/>
    <p:sldId id="277" r:id="rId31"/>
    <p:sldId id="296" r:id="rId32"/>
    <p:sldId id="31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9" d="100"/>
          <a:sy n="109" d="100"/>
        </p:scale>
        <p:origin x="-4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F28E3C7-A7DF-45C1-BF14-01E3DEBB89ED}" type="datetimeFigureOut">
              <a:rPr lang="en-US"/>
              <a:pPr>
                <a:defRPr/>
              </a:pPr>
              <a:t>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326CB41-95B9-4F5A-9E0A-9AD2D64CE8B7}" type="slidenum">
              <a:rPr lang="en-US"/>
              <a:pPr>
                <a:defRPr/>
              </a:pPr>
              <a:t>‹#›</a:t>
            </a:fld>
            <a:endParaRPr lang="en-US"/>
          </a:p>
        </p:txBody>
      </p:sp>
    </p:spTree>
    <p:extLst>
      <p:ext uri="{BB962C8B-B14F-4D97-AF65-F5344CB8AC3E}">
        <p14:creationId xmlns:p14="http://schemas.microsoft.com/office/powerpoint/2010/main" val="10673645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 of this slide (and on slide 9) was adapted from “A Letter from Dalton” by Susan E. Groh, </a:t>
            </a:r>
            <a:r>
              <a:rPr lang="en-US" i="1" dirty="0" smtClean="0"/>
              <a:t>Problem-Based Learning Clearinghouse at University of Delaware</a:t>
            </a:r>
            <a:r>
              <a:rPr lang="en-US" dirty="0" smtClean="0"/>
              <a:t>, http://www.udel.edu/pblc, item#54122785113.</a:t>
            </a:r>
            <a:endParaRPr lang="en-US" dirty="0"/>
          </a:p>
        </p:txBody>
      </p:sp>
      <p:sp>
        <p:nvSpPr>
          <p:cNvPr id="4" name="Slide Number Placeholder 3"/>
          <p:cNvSpPr>
            <a:spLocks noGrp="1"/>
          </p:cNvSpPr>
          <p:nvPr>
            <p:ph type="sldNum" sz="quarter" idx="10"/>
          </p:nvPr>
        </p:nvSpPr>
        <p:spPr/>
        <p:txBody>
          <a:bodyPr/>
          <a:lstStyle/>
          <a:p>
            <a:pPr>
              <a:defRPr/>
            </a:pPr>
            <a:fld id="{5326CB41-95B9-4F5A-9E0A-9AD2D64CE8B7}" type="slidenum">
              <a:rPr lang="en-US" smtClean="0"/>
              <a:pPr>
                <a:defRPr/>
              </a:pPr>
              <a:t>7</a:t>
            </a:fld>
            <a:endParaRPr lang="en-US"/>
          </a:p>
        </p:txBody>
      </p:sp>
    </p:spTree>
    <p:extLst>
      <p:ext uri="{BB962C8B-B14F-4D97-AF65-F5344CB8AC3E}">
        <p14:creationId xmlns:p14="http://schemas.microsoft.com/office/powerpoint/2010/main" val="194632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C4A59E-A30E-4AA9-AC05-8722A7CE90EF}" type="slidenum">
              <a:rPr lang="en-US"/>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C4A59E-A30E-4AA9-AC05-8722A7CE90EF}"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A9793-E65C-4033-94DD-ED2B07DCC5B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3B6A3A-06D4-4AF0-90F6-6009148441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80185-8D48-46D4-9A1C-6872AC60CE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0F6634-A126-4249-B026-8D5EF09EA6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D64A2-EC1A-444E-B0BE-E07D289178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389328-F045-4433-94A4-6806F55EB58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C7CC0C-2D60-4497-AF65-6998FCD354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CEE0C4-3000-4452-8045-ED63448F03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293F63-5513-47BA-A18A-133CB458F4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A0D9B2-606D-47C0-A007-226C4F6A65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BBB3DC-6A89-4038-AE40-252A1026BA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B4A7680-A453-4752-9C75-88AA123345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flickr.com/photos/micronova/5480353202/" TargetMode="External"/><Relationship Id="rId2" Type="http://schemas.openxmlformats.org/officeDocument/2006/relationships/hyperlink" Target="http://commons.wikimedia.org/wiki/File:Stylised_Lithium_Atom.png" TargetMode="External"/><Relationship Id="rId1" Type="http://schemas.openxmlformats.org/officeDocument/2006/relationships/slideLayout" Target="../slideLayouts/slideLayout7.xml"/><Relationship Id="rId6" Type="http://schemas.openxmlformats.org/officeDocument/2006/relationships/hyperlink" Target="http://commons.wikimedia.org/wiki/File:Ernest_Rutherford.jpg" TargetMode="External"/><Relationship Id="rId5" Type="http://schemas.openxmlformats.org/officeDocument/2006/relationships/hyperlink" Target="http://commons.wikimedia.org/wiki/File:Cathode_ray_Tube.PNG" TargetMode="External"/><Relationship Id="rId4" Type="http://schemas.openxmlformats.org/officeDocument/2006/relationships/hyperlink" Target="http://www.loc.gov/pictures/item/2004671522/"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commons.wikimedia.org/wiki/File:Henry_Moseley.jpg" TargetMode="External"/><Relationship Id="rId3" Type="http://schemas.openxmlformats.org/officeDocument/2006/relationships/hyperlink" Target="http://commons.wikimedia.org/wiki/File:Rutherford_gold_foil_experiment_results.svg" TargetMode="External"/><Relationship Id="rId7" Type="http://schemas.openxmlformats.org/officeDocument/2006/relationships/hyperlink" Target="http://pubs.usgs.gov/of/2001/ofr01-257/index.html" TargetMode="External"/><Relationship Id="rId2" Type="http://schemas.openxmlformats.org/officeDocument/2006/relationships/hyperlink" Target="http://cnx.org/content/m44315/1.1/" TargetMode="External"/><Relationship Id="rId1" Type="http://schemas.openxmlformats.org/officeDocument/2006/relationships/slideLayout" Target="../slideLayouts/slideLayout7.xml"/><Relationship Id="rId6" Type="http://schemas.openxmlformats.org/officeDocument/2006/relationships/hyperlink" Target="http://pubs.usgs.gov/of/2001/ofr01-257/images/figure1.gif" TargetMode="External"/><Relationship Id="rId11" Type="http://schemas.openxmlformats.org/officeDocument/2006/relationships/hyperlink" Target="http://commons.wikimedia.org/wiki/File:Periodic_table.svg" TargetMode="External"/><Relationship Id="rId5" Type="http://schemas.openxmlformats.org/officeDocument/2006/relationships/hyperlink" Target="http://commons.wikimedia.org/wiki/File:DIMendeleevCab.jpg" TargetMode="External"/><Relationship Id="rId10" Type="http://schemas.openxmlformats.org/officeDocument/2006/relationships/hyperlink" Target="http://www.efda.org/disclaimer-copyright/" TargetMode="External"/><Relationship Id="rId4" Type="http://schemas.openxmlformats.org/officeDocument/2006/relationships/hyperlink" Target="http://nobelprize.org/nobel_prizes/physics/laureates/1935/chadwick-bio.html" TargetMode="External"/><Relationship Id="rId9" Type="http://schemas.openxmlformats.org/officeDocument/2006/relationships/hyperlink" Target="http://www.efda.org/downloads/hydrogen-deuterium-tritiu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62" y="2362200"/>
            <a:ext cx="4123038" cy="4123038"/>
          </a:xfrm>
          <a:prstGeom prst="rect">
            <a:avLst/>
          </a:prstGeom>
        </p:spPr>
      </p:pic>
      <p:sp>
        <p:nvSpPr>
          <p:cNvPr id="2" name="Title 1"/>
          <p:cNvSpPr>
            <a:spLocks noGrp="1"/>
          </p:cNvSpPr>
          <p:nvPr>
            <p:ph type="title"/>
          </p:nvPr>
        </p:nvSpPr>
        <p:spPr>
          <a:xfrm>
            <a:off x="1066800" y="1219200"/>
            <a:ext cx="8229600" cy="1173855"/>
          </a:xfrm>
        </p:spPr>
        <p:txBody>
          <a:bodyPr/>
          <a:lstStyle/>
          <a:p>
            <a:pPr algn="l"/>
            <a:r>
              <a:rPr lang="en-US" sz="3200" b="1" dirty="0" smtClean="0">
                <a:solidFill>
                  <a:schemeClr val="tx1"/>
                </a:solidFill>
              </a:rPr>
              <a:t>History of the Atom </a:t>
            </a:r>
            <a:r>
              <a:rPr lang="en-US" sz="3200" dirty="0" smtClean="0">
                <a:solidFill>
                  <a:schemeClr val="tx1"/>
                </a:solidFill>
              </a:rPr>
              <a:t/>
            </a:r>
            <a:br>
              <a:rPr lang="en-US" sz="3200" dirty="0" smtClean="0">
                <a:solidFill>
                  <a:schemeClr val="tx1"/>
                </a:solidFill>
              </a:rPr>
            </a:br>
            <a:r>
              <a:rPr lang="en-US" sz="3200" i="1" dirty="0">
                <a:solidFill>
                  <a:schemeClr val="tx1"/>
                </a:solidFill>
              </a:rPr>
              <a:t>From Atomism to the </a:t>
            </a:r>
            <a:r>
              <a:rPr lang="en-US" sz="3200" i="1" dirty="0" smtClean="0">
                <a:solidFill>
                  <a:schemeClr val="tx1"/>
                </a:solidFill>
              </a:rPr>
              <a:t>Nuclear </a:t>
            </a:r>
            <a:r>
              <a:rPr lang="en-US" sz="3200" i="1" dirty="0">
                <a:solidFill>
                  <a:schemeClr val="tx1"/>
                </a:solidFill>
              </a:rPr>
              <a:t>Model</a:t>
            </a:r>
          </a:p>
        </p:txBody>
      </p:sp>
      <p:sp>
        <p:nvSpPr>
          <p:cNvPr id="3" name="Content Placeholder 2"/>
          <p:cNvSpPr>
            <a:spLocks noGrp="1"/>
          </p:cNvSpPr>
          <p:nvPr>
            <p:ph idx="1"/>
          </p:nvPr>
        </p:nvSpPr>
        <p:spPr>
          <a:xfrm>
            <a:off x="4648200" y="5257800"/>
            <a:ext cx="3581400" cy="1020763"/>
          </a:xfrm>
        </p:spPr>
        <p:txBody>
          <a:bodyPr/>
          <a:lstStyle/>
          <a:p>
            <a:pPr marL="0" indent="0">
              <a:buNone/>
            </a:pPr>
            <a:r>
              <a:rPr lang="en-US" sz="1800" dirty="0" smtClean="0">
                <a:latin typeface="+mj-lt"/>
              </a:rPr>
              <a:t>Jack </a:t>
            </a:r>
            <a:r>
              <a:rPr lang="en-US" sz="1800" dirty="0">
                <a:latin typeface="+mj-lt"/>
              </a:rPr>
              <a:t>F. </a:t>
            </a:r>
            <a:r>
              <a:rPr lang="en-US" sz="1800" dirty="0" err="1">
                <a:latin typeface="+mj-lt"/>
              </a:rPr>
              <a:t>Eichler</a:t>
            </a:r>
            <a:r>
              <a:rPr lang="en-US" sz="1800" dirty="0">
                <a:latin typeface="+mj-lt"/>
              </a:rPr>
              <a:t/>
            </a:r>
            <a:br>
              <a:rPr lang="en-US" sz="1800" dirty="0">
                <a:latin typeface="+mj-lt"/>
              </a:rPr>
            </a:br>
            <a:r>
              <a:rPr lang="en-US" sz="1800" dirty="0" smtClean="0">
                <a:latin typeface="+mj-lt"/>
              </a:rPr>
              <a:t>Department of Chemistry</a:t>
            </a:r>
            <a:br>
              <a:rPr lang="en-US" sz="1800" dirty="0" smtClean="0">
                <a:latin typeface="+mj-lt"/>
              </a:rPr>
            </a:br>
            <a:r>
              <a:rPr lang="en-US" sz="1800" dirty="0" smtClean="0">
                <a:latin typeface="+mj-lt"/>
              </a:rPr>
              <a:t>University </a:t>
            </a:r>
            <a:r>
              <a:rPr lang="en-US" sz="1800" dirty="0">
                <a:latin typeface="+mj-lt"/>
              </a:rPr>
              <a:t>of C</a:t>
            </a:r>
            <a:r>
              <a:rPr lang="en-US" sz="1800" dirty="0" smtClean="0">
                <a:latin typeface="+mj-lt"/>
              </a:rPr>
              <a:t>alifornia</a:t>
            </a:r>
            <a:r>
              <a:rPr lang="en-US" sz="1800" dirty="0">
                <a:latin typeface="+mj-lt"/>
              </a:rPr>
              <a:t>, </a:t>
            </a:r>
            <a:r>
              <a:rPr lang="en-US" sz="1800" dirty="0" smtClean="0">
                <a:latin typeface="+mj-lt"/>
              </a:rPr>
              <a:t>Riverside</a:t>
            </a:r>
            <a:endParaRPr lang="en-US" sz="18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2868" b="9920"/>
          <a:stretch/>
        </p:blipFill>
        <p:spPr>
          <a:xfrm>
            <a:off x="0" y="0"/>
            <a:ext cx="9144000" cy="1097280"/>
          </a:xfrm>
          <a:prstGeom prst="rect">
            <a:avLst/>
          </a:prstGeom>
        </p:spPr>
      </p:pic>
    </p:spTree>
    <p:extLst>
      <p:ext uri="{BB962C8B-B14F-4D97-AF65-F5344CB8AC3E}">
        <p14:creationId xmlns:p14="http://schemas.microsoft.com/office/powerpoint/2010/main" val="2869986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2" name="Text Box 7"/>
          <p:cNvSpPr txBox="1">
            <a:spLocks noChangeArrowheads="1"/>
          </p:cNvSpPr>
          <p:nvPr/>
        </p:nvSpPr>
        <p:spPr bwMode="auto">
          <a:xfrm>
            <a:off x="609600" y="228600"/>
            <a:ext cx="7467600" cy="584775"/>
          </a:xfrm>
          <a:prstGeom prst="rect">
            <a:avLst/>
          </a:prstGeom>
          <a:noFill/>
          <a:ln w="9525">
            <a:noFill/>
            <a:miter lim="800000"/>
            <a:headEnd/>
            <a:tailEnd/>
          </a:ln>
        </p:spPr>
        <p:txBody>
          <a:bodyPr wrap="square">
            <a:spAutoFit/>
          </a:bodyPr>
          <a:lstStyle/>
          <a:p>
            <a:pPr algn="ctr"/>
            <a:r>
              <a:rPr lang="en-US" sz="3200" b="1" dirty="0" smtClean="0">
                <a:solidFill>
                  <a:schemeClr val="bg1"/>
                </a:solidFill>
              </a:rPr>
              <a:t>Thomson </a:t>
            </a:r>
            <a:r>
              <a:rPr lang="en-US" sz="3200" b="1" dirty="0">
                <a:solidFill>
                  <a:schemeClr val="bg1"/>
                </a:solidFill>
              </a:rPr>
              <a:t>Cathode Ray </a:t>
            </a:r>
            <a:r>
              <a:rPr lang="en-US" sz="3200" b="1" dirty="0" smtClean="0">
                <a:solidFill>
                  <a:schemeClr val="bg1"/>
                </a:solidFill>
              </a:rPr>
              <a:t>Tube (1897)</a:t>
            </a:r>
            <a:endParaRPr lang="en-US" sz="3200" b="1" dirty="0">
              <a:solidFill>
                <a:schemeClr val="bg1"/>
              </a:solidFill>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4114800"/>
            <a:ext cx="1364366" cy="213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1D6A9793-E65C-4033-94DD-ED2B07DCC5B6}" type="slidenum">
              <a:rPr lang="en-US" smtClean="0"/>
              <a:pPr>
                <a:defRPr/>
              </a:pPr>
              <a:t>10</a:t>
            </a:fld>
            <a:endParaRPr lang="en-US"/>
          </a:p>
        </p:txBody>
      </p:sp>
    </p:spTree>
    <p:extLst>
      <p:ext uri="{BB962C8B-B14F-4D97-AF65-F5344CB8AC3E}">
        <p14:creationId xmlns:p14="http://schemas.microsoft.com/office/powerpoint/2010/main" val="2507428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7"/>
          <p:cNvSpPr txBox="1">
            <a:spLocks noChangeArrowheads="1"/>
          </p:cNvSpPr>
          <p:nvPr/>
        </p:nvSpPr>
        <p:spPr bwMode="auto">
          <a:xfrm>
            <a:off x="609600" y="228600"/>
            <a:ext cx="7467600" cy="584775"/>
          </a:xfrm>
          <a:prstGeom prst="rect">
            <a:avLst/>
          </a:prstGeom>
          <a:noFill/>
          <a:ln w="9525">
            <a:noFill/>
            <a:miter lim="800000"/>
            <a:headEnd/>
            <a:tailEnd/>
          </a:ln>
        </p:spPr>
        <p:txBody>
          <a:bodyPr wrap="square">
            <a:spAutoFit/>
          </a:bodyPr>
          <a:lstStyle/>
          <a:p>
            <a:pPr algn="ctr"/>
            <a:r>
              <a:rPr lang="en-US" sz="3200" b="1" dirty="0" smtClean="0"/>
              <a:t>Thomson </a:t>
            </a:r>
            <a:r>
              <a:rPr lang="en-US" sz="3200" b="1" dirty="0"/>
              <a:t>Cathode Ray </a:t>
            </a:r>
            <a:r>
              <a:rPr lang="en-US" sz="3200" b="1" dirty="0" smtClean="0"/>
              <a:t>Tube (1897)</a:t>
            </a:r>
            <a:endParaRPr lang="en-US" sz="3200" b="1" dirty="0"/>
          </a:p>
        </p:txBody>
      </p:sp>
      <p:sp>
        <p:nvSpPr>
          <p:cNvPr id="4" name="Slide Number Placeholder 3"/>
          <p:cNvSpPr>
            <a:spLocks noGrp="1"/>
          </p:cNvSpPr>
          <p:nvPr>
            <p:ph type="sldNum" sz="quarter" idx="12"/>
          </p:nvPr>
        </p:nvSpPr>
        <p:spPr/>
        <p:txBody>
          <a:bodyPr/>
          <a:lstStyle/>
          <a:p>
            <a:pPr>
              <a:defRPr/>
            </a:pPr>
            <a:fld id="{1D6A9793-E65C-4033-94DD-ED2B07DCC5B6}" type="slidenum">
              <a:rPr lang="en-US" smtClean="0"/>
              <a:pPr>
                <a:defRPr/>
              </a:pPr>
              <a:t>11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54608"/>
            <a:ext cx="7562785" cy="44317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848600" cy="6248400"/>
          </a:xfrm>
        </p:spPr>
        <p:txBody>
          <a:bodyPr>
            <a:noAutofit/>
          </a:bodyPr>
          <a:lstStyle/>
          <a:p>
            <a:pPr algn="l"/>
            <a:r>
              <a:rPr lang="en-US" sz="2800" b="1" dirty="0" smtClean="0"/>
              <a:t>CQ#3: Which model of the atom is confirmed by the data/observations from the cathode ray tube experiment?</a:t>
            </a:r>
            <a:r>
              <a:rPr lang="en-US" sz="2800" dirty="0" smtClean="0"/>
              <a:t/>
            </a:r>
            <a:br>
              <a:rPr lang="en-US" sz="2800" dirty="0" smtClean="0"/>
            </a:br>
            <a:r>
              <a:rPr lang="en-US" sz="2800" dirty="0" smtClean="0"/>
              <a:t/>
            </a:r>
            <a:br>
              <a:rPr lang="en-US" sz="2800" dirty="0" smtClean="0"/>
            </a:br>
            <a:r>
              <a:rPr lang="en-US" sz="1800" dirty="0" smtClean="0"/>
              <a:t>A.				B.</a:t>
            </a:r>
            <a:br>
              <a:rPr lang="en-US" sz="1800" dirty="0" smtClean="0"/>
            </a:br>
            <a:r>
              <a:rPr lang="en-US" sz="1800" dirty="0"/>
              <a:t/>
            </a:r>
            <a:br>
              <a:rPr lang="en-US" sz="1800" dirty="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C.				D.</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endParaRPr lang="en-US" sz="1800" dirty="0"/>
          </a:p>
        </p:txBody>
      </p:sp>
      <p:sp>
        <p:nvSpPr>
          <p:cNvPr id="3" name="Oval 2"/>
          <p:cNvSpPr/>
          <p:nvPr/>
        </p:nvSpPr>
        <p:spPr>
          <a:xfrm>
            <a:off x="1752600" y="2209800"/>
            <a:ext cx="1752600" cy="16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1141" y="2825234"/>
            <a:ext cx="261610" cy="369332"/>
          </a:xfrm>
          <a:prstGeom prst="rect">
            <a:avLst/>
          </a:prstGeom>
          <a:noFill/>
        </p:spPr>
        <p:txBody>
          <a:bodyPr wrap="none" rtlCol="0">
            <a:spAutoFit/>
          </a:bodyPr>
          <a:lstStyle/>
          <a:p>
            <a:r>
              <a:rPr lang="en-US" dirty="0" smtClean="0"/>
              <a:t>-</a:t>
            </a:r>
            <a:endParaRPr lang="en-US" dirty="0"/>
          </a:p>
        </p:txBody>
      </p:sp>
      <p:sp>
        <p:nvSpPr>
          <p:cNvPr id="5" name="TextBox 4"/>
          <p:cNvSpPr txBox="1"/>
          <p:nvPr/>
        </p:nvSpPr>
        <p:spPr>
          <a:xfrm>
            <a:off x="2583541" y="2286000"/>
            <a:ext cx="261610"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1981200" y="3130034"/>
            <a:ext cx="261610"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3091190" y="2977634"/>
            <a:ext cx="261610"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2583541" y="3364468"/>
            <a:ext cx="261610" cy="369332"/>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2024390" y="2438400"/>
            <a:ext cx="261610" cy="369332"/>
          </a:xfrm>
          <a:prstGeom prst="rect">
            <a:avLst/>
          </a:prstGeom>
          <a:noFill/>
        </p:spPr>
        <p:txBody>
          <a:bodyPr wrap="none" rtlCol="0">
            <a:spAutoFit/>
          </a:bodyPr>
          <a:lstStyle/>
          <a:p>
            <a:r>
              <a:rPr lang="en-US" dirty="0" smtClean="0"/>
              <a:t>-</a:t>
            </a:r>
            <a:endParaRPr lang="en-US" dirty="0"/>
          </a:p>
        </p:txBody>
      </p:sp>
      <p:sp>
        <p:nvSpPr>
          <p:cNvPr id="10" name="Oval 9"/>
          <p:cNvSpPr/>
          <p:nvPr/>
        </p:nvSpPr>
        <p:spPr>
          <a:xfrm>
            <a:off x="4800600" y="2057400"/>
            <a:ext cx="1752600" cy="16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34390" y="2590800"/>
            <a:ext cx="261610"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5910590" y="2221468"/>
            <a:ext cx="261610"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4953000" y="2895600"/>
            <a:ext cx="261610"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6139190" y="2825234"/>
            <a:ext cx="261610"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5631541" y="3212068"/>
            <a:ext cx="261610"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5072390" y="2286000"/>
            <a:ext cx="261610" cy="369332"/>
          </a:xfrm>
          <a:prstGeom prst="rect">
            <a:avLst/>
          </a:prstGeom>
          <a:noFill/>
        </p:spPr>
        <p:txBody>
          <a:bodyPr wrap="none" rtlCol="0">
            <a:spAutoFit/>
          </a:bodyPr>
          <a:lstStyle/>
          <a:p>
            <a:r>
              <a:rPr lang="en-US" dirty="0" smtClean="0"/>
              <a:t>-</a:t>
            </a:r>
            <a:endParaRPr lang="en-US" dirty="0"/>
          </a:p>
        </p:txBody>
      </p:sp>
      <p:sp>
        <p:nvSpPr>
          <p:cNvPr id="17" name="Oval 16"/>
          <p:cNvSpPr/>
          <p:nvPr/>
        </p:nvSpPr>
        <p:spPr>
          <a:xfrm>
            <a:off x="1676400" y="4572000"/>
            <a:ext cx="1752600" cy="16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676400" y="5105400"/>
            <a:ext cx="261610" cy="369332"/>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2416630" y="4532811"/>
            <a:ext cx="261610" cy="369332"/>
          </a:xfrm>
          <a:prstGeom prst="rect">
            <a:avLst/>
          </a:prstGeom>
          <a:noFill/>
        </p:spPr>
        <p:txBody>
          <a:bodyPr wrap="none" rtlCol="0">
            <a:spAutoFit/>
          </a:bodyPr>
          <a:lstStyle/>
          <a:p>
            <a:r>
              <a:rPr lang="en-US" dirty="0" smtClean="0"/>
              <a:t>-</a:t>
            </a:r>
            <a:endParaRPr lang="en-US" dirty="0"/>
          </a:p>
        </p:txBody>
      </p:sp>
      <p:sp>
        <p:nvSpPr>
          <p:cNvPr id="21" name="TextBox 20"/>
          <p:cNvSpPr txBox="1"/>
          <p:nvPr/>
        </p:nvSpPr>
        <p:spPr>
          <a:xfrm>
            <a:off x="3167390" y="5181600"/>
            <a:ext cx="261610" cy="369332"/>
          </a:xfrm>
          <a:prstGeom prst="rect">
            <a:avLst/>
          </a:prstGeom>
          <a:noFill/>
        </p:spPr>
        <p:txBody>
          <a:bodyPr wrap="none" rtlCol="0">
            <a:spAutoFit/>
          </a:bodyPr>
          <a:lstStyle/>
          <a:p>
            <a:r>
              <a:rPr lang="en-US" dirty="0" smtClean="0"/>
              <a:t>-</a:t>
            </a:r>
            <a:endParaRPr lang="en-US" dirty="0"/>
          </a:p>
        </p:txBody>
      </p:sp>
      <p:sp>
        <p:nvSpPr>
          <p:cNvPr id="22" name="TextBox 21"/>
          <p:cNvSpPr txBox="1"/>
          <p:nvPr/>
        </p:nvSpPr>
        <p:spPr>
          <a:xfrm>
            <a:off x="2133600" y="5802868"/>
            <a:ext cx="261610" cy="369332"/>
          </a:xfrm>
          <a:prstGeom prst="rect">
            <a:avLst/>
          </a:prstGeom>
          <a:noFill/>
        </p:spPr>
        <p:txBody>
          <a:bodyPr wrap="none" rtlCol="0">
            <a:spAutoFit/>
          </a:bodyPr>
          <a:lstStyle/>
          <a:p>
            <a:r>
              <a:rPr lang="en-US" dirty="0" smtClean="0"/>
              <a:t>-</a:t>
            </a:r>
            <a:endParaRPr lang="en-US" dirty="0"/>
          </a:p>
        </p:txBody>
      </p:sp>
      <p:sp>
        <p:nvSpPr>
          <p:cNvPr id="40" name="TextBox 39"/>
          <p:cNvSpPr txBox="1"/>
          <p:nvPr/>
        </p:nvSpPr>
        <p:spPr>
          <a:xfrm>
            <a:off x="5029200" y="1715631"/>
            <a:ext cx="1451871" cy="2246769"/>
          </a:xfrm>
          <a:prstGeom prst="rect">
            <a:avLst/>
          </a:prstGeom>
          <a:noFill/>
        </p:spPr>
        <p:txBody>
          <a:bodyPr wrap="square" rtlCol="0">
            <a:spAutoFit/>
          </a:bodyPr>
          <a:lstStyle/>
          <a:p>
            <a:r>
              <a:rPr lang="en-US" sz="14000" dirty="0" smtClean="0">
                <a:solidFill>
                  <a:schemeClr val="tx2">
                    <a:lumMod val="50000"/>
                    <a:lumOff val="50000"/>
                    <a:alpha val="44000"/>
                  </a:schemeClr>
                </a:solidFill>
                <a:effectLst>
                  <a:outerShdw blurRad="50800" dist="50800" dir="5400000" algn="ctr" rotWithShape="0">
                    <a:schemeClr val="bg2">
                      <a:alpha val="32000"/>
                    </a:schemeClr>
                  </a:outerShdw>
                </a:effectLst>
              </a:rPr>
              <a:t>+</a:t>
            </a:r>
            <a:endParaRPr lang="en-US" sz="14000" dirty="0">
              <a:solidFill>
                <a:schemeClr val="tx2">
                  <a:lumMod val="50000"/>
                  <a:lumOff val="50000"/>
                  <a:alpha val="44000"/>
                </a:schemeClr>
              </a:solidFill>
              <a:effectLst>
                <a:outerShdw blurRad="50800" dist="50800" dir="5400000" algn="ctr" rotWithShape="0">
                  <a:schemeClr val="bg2">
                    <a:alpha val="32000"/>
                  </a:schemeClr>
                </a:outerShdw>
              </a:effectLst>
            </a:endParaRPr>
          </a:p>
        </p:txBody>
      </p:sp>
      <p:sp>
        <p:nvSpPr>
          <p:cNvPr id="44" name="TextBox 43"/>
          <p:cNvSpPr txBox="1"/>
          <p:nvPr/>
        </p:nvSpPr>
        <p:spPr>
          <a:xfrm>
            <a:off x="2286000" y="5181600"/>
            <a:ext cx="319318" cy="369332"/>
          </a:xfrm>
          <a:prstGeom prst="rect">
            <a:avLst/>
          </a:prstGeom>
          <a:noFill/>
        </p:spPr>
        <p:txBody>
          <a:bodyPr wrap="none" rtlCol="0">
            <a:spAutoFit/>
          </a:bodyPr>
          <a:lstStyle/>
          <a:p>
            <a:r>
              <a:rPr lang="en-US" dirty="0" smtClean="0"/>
              <a:t>+</a:t>
            </a:r>
            <a:endParaRPr lang="en-US" dirty="0"/>
          </a:p>
        </p:txBody>
      </p:sp>
      <p:sp>
        <p:nvSpPr>
          <p:cNvPr id="45" name="TextBox 44"/>
          <p:cNvSpPr txBox="1"/>
          <p:nvPr/>
        </p:nvSpPr>
        <p:spPr>
          <a:xfrm>
            <a:off x="2438400" y="5181600"/>
            <a:ext cx="319318" cy="369332"/>
          </a:xfrm>
          <a:prstGeom prst="rect">
            <a:avLst/>
          </a:prstGeom>
          <a:noFill/>
        </p:spPr>
        <p:txBody>
          <a:bodyPr wrap="none" rtlCol="0">
            <a:spAutoFit/>
          </a:bodyPr>
          <a:lstStyle/>
          <a:p>
            <a:r>
              <a:rPr lang="en-US" dirty="0" smtClean="0"/>
              <a:t>+</a:t>
            </a:r>
            <a:endParaRPr lang="en-US" dirty="0"/>
          </a:p>
        </p:txBody>
      </p:sp>
      <p:sp>
        <p:nvSpPr>
          <p:cNvPr id="46" name="TextBox 45"/>
          <p:cNvSpPr txBox="1"/>
          <p:nvPr/>
        </p:nvSpPr>
        <p:spPr>
          <a:xfrm>
            <a:off x="2362200" y="5334000"/>
            <a:ext cx="319318" cy="369332"/>
          </a:xfrm>
          <a:prstGeom prst="rect">
            <a:avLst/>
          </a:prstGeom>
          <a:noFill/>
        </p:spPr>
        <p:txBody>
          <a:bodyPr wrap="none" rtlCol="0">
            <a:spAutoFit/>
          </a:bodyPr>
          <a:lstStyle/>
          <a:p>
            <a:r>
              <a:rPr lang="en-US" dirty="0" smtClean="0"/>
              <a:t>+</a:t>
            </a:r>
            <a:endParaRPr lang="en-US" dirty="0"/>
          </a:p>
        </p:txBody>
      </p:sp>
      <p:sp>
        <p:nvSpPr>
          <p:cNvPr id="47" name="TextBox 46"/>
          <p:cNvSpPr txBox="1"/>
          <p:nvPr/>
        </p:nvSpPr>
        <p:spPr>
          <a:xfrm>
            <a:off x="2373085" y="5040085"/>
            <a:ext cx="319318" cy="369332"/>
          </a:xfrm>
          <a:prstGeom prst="rect">
            <a:avLst/>
          </a:prstGeom>
          <a:noFill/>
        </p:spPr>
        <p:txBody>
          <a:bodyPr wrap="none" rtlCol="0">
            <a:spAutoFit/>
          </a:bodyPr>
          <a:lstStyle/>
          <a:p>
            <a:r>
              <a:rPr lang="en-US" dirty="0" smtClean="0"/>
              <a:t>+</a:t>
            </a:r>
            <a:endParaRPr lang="en-US" dirty="0"/>
          </a:p>
        </p:txBody>
      </p:sp>
      <p:sp>
        <p:nvSpPr>
          <p:cNvPr id="48" name="Oval 47"/>
          <p:cNvSpPr/>
          <p:nvPr/>
        </p:nvSpPr>
        <p:spPr>
          <a:xfrm>
            <a:off x="4876800" y="4572000"/>
            <a:ext cx="1752600" cy="16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680855" y="5196841"/>
            <a:ext cx="261610" cy="369332"/>
          </a:xfrm>
          <a:prstGeom prst="rect">
            <a:avLst/>
          </a:prstGeom>
          <a:noFill/>
        </p:spPr>
        <p:txBody>
          <a:bodyPr wrap="none" rtlCol="0">
            <a:spAutoFit/>
          </a:bodyPr>
          <a:lstStyle/>
          <a:p>
            <a:r>
              <a:rPr lang="en-US" dirty="0" smtClean="0"/>
              <a:t>-</a:t>
            </a:r>
            <a:endParaRPr lang="en-US" dirty="0"/>
          </a:p>
        </p:txBody>
      </p:sp>
      <p:sp>
        <p:nvSpPr>
          <p:cNvPr id="50" name="TextBox 49"/>
          <p:cNvSpPr txBox="1"/>
          <p:nvPr/>
        </p:nvSpPr>
        <p:spPr>
          <a:xfrm>
            <a:off x="6477000" y="4431268"/>
            <a:ext cx="261610" cy="369332"/>
          </a:xfrm>
          <a:prstGeom prst="rect">
            <a:avLst/>
          </a:prstGeom>
          <a:noFill/>
        </p:spPr>
        <p:txBody>
          <a:bodyPr wrap="none" rtlCol="0">
            <a:spAutoFit/>
          </a:bodyPr>
          <a:lstStyle/>
          <a:p>
            <a:r>
              <a:rPr lang="en-US" dirty="0" smtClean="0"/>
              <a:t>-</a:t>
            </a:r>
            <a:endParaRPr lang="en-US" dirty="0"/>
          </a:p>
        </p:txBody>
      </p:sp>
      <p:sp>
        <p:nvSpPr>
          <p:cNvPr id="51" name="TextBox 50"/>
          <p:cNvSpPr txBox="1"/>
          <p:nvPr/>
        </p:nvSpPr>
        <p:spPr>
          <a:xfrm>
            <a:off x="5638800" y="5726668"/>
            <a:ext cx="261610" cy="369332"/>
          </a:xfrm>
          <a:prstGeom prst="rect">
            <a:avLst/>
          </a:prstGeom>
          <a:noFill/>
        </p:spPr>
        <p:txBody>
          <a:bodyPr wrap="none" rtlCol="0">
            <a:spAutoFit/>
          </a:bodyPr>
          <a:lstStyle/>
          <a:p>
            <a:r>
              <a:rPr lang="en-US" dirty="0" smtClean="0"/>
              <a:t>-</a:t>
            </a:r>
            <a:endParaRPr lang="en-US" dirty="0"/>
          </a:p>
        </p:txBody>
      </p:sp>
      <p:sp>
        <p:nvSpPr>
          <p:cNvPr id="53" name="TextBox 52"/>
          <p:cNvSpPr txBox="1"/>
          <p:nvPr/>
        </p:nvSpPr>
        <p:spPr>
          <a:xfrm>
            <a:off x="5624282" y="5207726"/>
            <a:ext cx="319318" cy="369332"/>
          </a:xfrm>
          <a:prstGeom prst="rect">
            <a:avLst/>
          </a:prstGeom>
          <a:noFill/>
        </p:spPr>
        <p:txBody>
          <a:bodyPr wrap="none" rtlCol="0">
            <a:spAutoFit/>
          </a:bodyPr>
          <a:lstStyle/>
          <a:p>
            <a:r>
              <a:rPr lang="en-US" dirty="0" smtClean="0"/>
              <a:t>+</a:t>
            </a:r>
            <a:endParaRPr lang="en-US" dirty="0"/>
          </a:p>
        </p:txBody>
      </p:sp>
      <p:sp>
        <p:nvSpPr>
          <p:cNvPr id="54" name="TextBox 53"/>
          <p:cNvSpPr txBox="1"/>
          <p:nvPr/>
        </p:nvSpPr>
        <p:spPr>
          <a:xfrm>
            <a:off x="5573485" y="5040085"/>
            <a:ext cx="319318" cy="369332"/>
          </a:xfrm>
          <a:prstGeom prst="rect">
            <a:avLst/>
          </a:prstGeom>
          <a:noFill/>
        </p:spPr>
        <p:txBody>
          <a:bodyPr wrap="none" rtlCol="0">
            <a:spAutoFit/>
          </a:bodyPr>
          <a:lstStyle/>
          <a:p>
            <a:r>
              <a:rPr lang="en-US" dirty="0" smtClean="0"/>
              <a:t>+</a:t>
            </a:r>
            <a:endParaRPr lang="en-US" dirty="0"/>
          </a:p>
        </p:txBody>
      </p:sp>
      <p:sp>
        <p:nvSpPr>
          <p:cNvPr id="55" name="TextBox 54"/>
          <p:cNvSpPr txBox="1"/>
          <p:nvPr/>
        </p:nvSpPr>
        <p:spPr>
          <a:xfrm>
            <a:off x="5499463" y="5166359"/>
            <a:ext cx="319318" cy="369332"/>
          </a:xfrm>
          <a:prstGeom prst="rect">
            <a:avLst/>
          </a:prstGeom>
          <a:noFill/>
        </p:spPr>
        <p:txBody>
          <a:bodyPr wrap="none" rtlCol="0">
            <a:spAutoFit/>
          </a:bodyPr>
          <a:lstStyle/>
          <a:p>
            <a:r>
              <a:rPr lang="en-US" dirty="0" smtClean="0"/>
              <a:t>+</a:t>
            </a:r>
            <a:endParaRPr lang="en-US" dirty="0"/>
          </a:p>
        </p:txBody>
      </p:sp>
      <p:sp>
        <p:nvSpPr>
          <p:cNvPr id="57" name="Oval 56"/>
          <p:cNvSpPr/>
          <p:nvPr/>
        </p:nvSpPr>
        <p:spPr>
          <a:xfrm>
            <a:off x="4619896" y="4343400"/>
            <a:ext cx="22098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029200" y="4724400"/>
            <a:ext cx="1447800" cy="12845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9"/>
          <p:cNvSpPr>
            <a:spLocks noGrp="1"/>
          </p:cNvSpPr>
          <p:nvPr>
            <p:ph type="sldNum" sz="quarter" idx="12"/>
          </p:nvPr>
        </p:nvSpPr>
        <p:spPr/>
        <p:txBody>
          <a:bodyPr/>
          <a:lstStyle/>
          <a:p>
            <a:pPr>
              <a:defRPr/>
            </a:pPr>
            <a:fld id="{1D6A9793-E65C-4033-94DD-ED2B07DCC5B6}" type="slidenum">
              <a:rPr lang="en-US" smtClean="0"/>
              <a:pPr>
                <a:defRPr/>
              </a:pPr>
              <a:t>12</a:t>
            </a:fld>
            <a:endParaRPr lang="en-US"/>
          </a:p>
        </p:txBody>
      </p:sp>
    </p:spTree>
    <p:extLst>
      <p:ext uri="{BB962C8B-B14F-4D97-AF65-F5344CB8AC3E}">
        <p14:creationId xmlns:p14="http://schemas.microsoft.com/office/powerpoint/2010/main" val="88905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1371600" y="381000"/>
            <a:ext cx="6705600" cy="1077218"/>
          </a:xfrm>
          <a:prstGeom prst="rect">
            <a:avLst/>
          </a:prstGeom>
          <a:noFill/>
          <a:ln w="9525">
            <a:noFill/>
            <a:miter lim="800000"/>
            <a:headEnd/>
            <a:tailEnd/>
          </a:ln>
        </p:spPr>
        <p:txBody>
          <a:bodyPr>
            <a:spAutoFit/>
          </a:bodyPr>
          <a:lstStyle/>
          <a:p>
            <a:pPr algn="ctr"/>
            <a:r>
              <a:rPr lang="en-US" sz="3200" b="1" dirty="0"/>
              <a:t>Rutherford Gold Foil </a:t>
            </a:r>
            <a:r>
              <a:rPr lang="en-US" sz="3200" b="1" dirty="0" smtClean="0"/>
              <a:t>Experiment (1911)</a:t>
            </a:r>
            <a:endParaRPr lang="en-US" sz="3200" b="1" dirty="0"/>
          </a:p>
        </p:txBody>
      </p:sp>
      <p:sp>
        <p:nvSpPr>
          <p:cNvPr id="3076" name="TextBox 3"/>
          <p:cNvSpPr txBox="1">
            <a:spLocks noChangeArrowheads="1"/>
          </p:cNvSpPr>
          <p:nvPr/>
        </p:nvSpPr>
        <p:spPr bwMode="auto">
          <a:xfrm>
            <a:off x="5728068" y="2514600"/>
            <a:ext cx="3073400" cy="3139321"/>
          </a:xfrm>
          <a:prstGeom prst="rect">
            <a:avLst/>
          </a:prstGeom>
          <a:solidFill>
            <a:schemeClr val="bg1"/>
          </a:solidFill>
          <a:ln w="9525">
            <a:noFill/>
            <a:miter lim="800000"/>
            <a:headEnd/>
            <a:tailEnd/>
          </a:ln>
        </p:spPr>
        <p:txBody>
          <a:bodyPr wrap="square">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239" y="4038600"/>
            <a:ext cx="1746761"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13</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371365"/>
            <a:ext cx="6401129" cy="457223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077200" cy="6248400"/>
          </a:xfrm>
        </p:spPr>
        <p:txBody>
          <a:bodyPr>
            <a:noAutofit/>
          </a:bodyPr>
          <a:lstStyle/>
          <a:p>
            <a:pPr algn="l"/>
            <a:r>
              <a:rPr lang="en-US" sz="2800" b="1" dirty="0" smtClean="0"/>
              <a:t>CQ#4: Which model of the atom is confirmed by the data/observations from the gold foil experiment?</a:t>
            </a:r>
            <a:r>
              <a:rPr lang="en-US" sz="2800" dirty="0" smtClean="0"/>
              <a:t/>
            </a:r>
            <a:br>
              <a:rPr lang="en-US" sz="2800" dirty="0" smtClean="0"/>
            </a:br>
            <a:r>
              <a:rPr lang="en-US" sz="2800" dirty="0" smtClean="0"/>
              <a:t/>
            </a:r>
            <a:br>
              <a:rPr lang="en-US" sz="2800" dirty="0" smtClean="0"/>
            </a:br>
            <a:r>
              <a:rPr lang="en-US" sz="1800" dirty="0" smtClean="0"/>
              <a:t>A.				B.</a:t>
            </a:r>
            <a:br>
              <a:rPr lang="en-US" sz="1800" dirty="0" smtClean="0"/>
            </a:br>
            <a:r>
              <a:rPr lang="en-US" sz="1800" dirty="0"/>
              <a:t/>
            </a:r>
            <a:br>
              <a:rPr lang="en-US" sz="1800" dirty="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C.				D.</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endParaRPr lang="en-US" sz="1800" dirty="0"/>
          </a:p>
        </p:txBody>
      </p:sp>
      <p:sp>
        <p:nvSpPr>
          <p:cNvPr id="3" name="Oval 2"/>
          <p:cNvSpPr/>
          <p:nvPr/>
        </p:nvSpPr>
        <p:spPr>
          <a:xfrm>
            <a:off x="1752600" y="2209800"/>
            <a:ext cx="1752600" cy="16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1141" y="2825234"/>
            <a:ext cx="261610" cy="369332"/>
          </a:xfrm>
          <a:prstGeom prst="rect">
            <a:avLst/>
          </a:prstGeom>
          <a:noFill/>
        </p:spPr>
        <p:txBody>
          <a:bodyPr wrap="none" rtlCol="0">
            <a:spAutoFit/>
          </a:bodyPr>
          <a:lstStyle/>
          <a:p>
            <a:r>
              <a:rPr lang="en-US" dirty="0" smtClean="0"/>
              <a:t>-</a:t>
            </a:r>
            <a:endParaRPr lang="en-US" dirty="0"/>
          </a:p>
        </p:txBody>
      </p:sp>
      <p:sp>
        <p:nvSpPr>
          <p:cNvPr id="5" name="TextBox 4"/>
          <p:cNvSpPr txBox="1"/>
          <p:nvPr/>
        </p:nvSpPr>
        <p:spPr>
          <a:xfrm>
            <a:off x="2583541" y="2286000"/>
            <a:ext cx="261610"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1981200" y="3130034"/>
            <a:ext cx="261610"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3091190" y="2977634"/>
            <a:ext cx="261610"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2583541" y="3364468"/>
            <a:ext cx="261610" cy="369332"/>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2024390" y="2438400"/>
            <a:ext cx="261610" cy="369332"/>
          </a:xfrm>
          <a:prstGeom prst="rect">
            <a:avLst/>
          </a:prstGeom>
          <a:noFill/>
        </p:spPr>
        <p:txBody>
          <a:bodyPr wrap="none" rtlCol="0">
            <a:spAutoFit/>
          </a:bodyPr>
          <a:lstStyle/>
          <a:p>
            <a:r>
              <a:rPr lang="en-US" dirty="0" smtClean="0"/>
              <a:t>-</a:t>
            </a:r>
            <a:endParaRPr lang="en-US" dirty="0"/>
          </a:p>
        </p:txBody>
      </p:sp>
      <p:sp>
        <p:nvSpPr>
          <p:cNvPr id="10" name="Oval 9"/>
          <p:cNvSpPr/>
          <p:nvPr/>
        </p:nvSpPr>
        <p:spPr>
          <a:xfrm>
            <a:off x="4800600" y="2057400"/>
            <a:ext cx="1752600" cy="16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79141" y="2672834"/>
            <a:ext cx="261610"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5631541" y="2133600"/>
            <a:ext cx="261610"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5029200" y="2977634"/>
            <a:ext cx="261610"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6139190" y="2825234"/>
            <a:ext cx="261610"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5631541" y="3212068"/>
            <a:ext cx="261610"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5072390" y="2286000"/>
            <a:ext cx="261610" cy="369332"/>
          </a:xfrm>
          <a:prstGeom prst="rect">
            <a:avLst/>
          </a:prstGeom>
          <a:noFill/>
        </p:spPr>
        <p:txBody>
          <a:bodyPr wrap="none" rtlCol="0">
            <a:spAutoFit/>
          </a:bodyPr>
          <a:lstStyle/>
          <a:p>
            <a:r>
              <a:rPr lang="en-US" dirty="0" smtClean="0"/>
              <a:t>-</a:t>
            </a:r>
            <a:endParaRPr lang="en-US" dirty="0"/>
          </a:p>
        </p:txBody>
      </p:sp>
      <p:sp>
        <p:nvSpPr>
          <p:cNvPr id="17" name="Oval 16"/>
          <p:cNvSpPr/>
          <p:nvPr/>
        </p:nvSpPr>
        <p:spPr>
          <a:xfrm>
            <a:off x="1676400" y="4572000"/>
            <a:ext cx="1752600" cy="16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676400" y="5105400"/>
            <a:ext cx="261610" cy="369332"/>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2416630" y="4532811"/>
            <a:ext cx="261610" cy="369332"/>
          </a:xfrm>
          <a:prstGeom prst="rect">
            <a:avLst/>
          </a:prstGeom>
          <a:noFill/>
        </p:spPr>
        <p:txBody>
          <a:bodyPr wrap="none" rtlCol="0">
            <a:spAutoFit/>
          </a:bodyPr>
          <a:lstStyle/>
          <a:p>
            <a:r>
              <a:rPr lang="en-US" dirty="0" smtClean="0"/>
              <a:t>-</a:t>
            </a:r>
            <a:endParaRPr lang="en-US" dirty="0"/>
          </a:p>
        </p:txBody>
      </p:sp>
      <p:sp>
        <p:nvSpPr>
          <p:cNvPr id="21" name="TextBox 20"/>
          <p:cNvSpPr txBox="1"/>
          <p:nvPr/>
        </p:nvSpPr>
        <p:spPr>
          <a:xfrm>
            <a:off x="3167390" y="5181600"/>
            <a:ext cx="261610" cy="369332"/>
          </a:xfrm>
          <a:prstGeom prst="rect">
            <a:avLst/>
          </a:prstGeom>
          <a:noFill/>
        </p:spPr>
        <p:txBody>
          <a:bodyPr wrap="none" rtlCol="0">
            <a:spAutoFit/>
          </a:bodyPr>
          <a:lstStyle/>
          <a:p>
            <a:r>
              <a:rPr lang="en-US" dirty="0" smtClean="0"/>
              <a:t>-</a:t>
            </a:r>
            <a:endParaRPr lang="en-US" dirty="0"/>
          </a:p>
        </p:txBody>
      </p:sp>
      <p:sp>
        <p:nvSpPr>
          <p:cNvPr id="22" name="TextBox 21"/>
          <p:cNvSpPr txBox="1"/>
          <p:nvPr/>
        </p:nvSpPr>
        <p:spPr>
          <a:xfrm>
            <a:off x="2133600" y="5802868"/>
            <a:ext cx="261610" cy="369332"/>
          </a:xfrm>
          <a:prstGeom prst="rect">
            <a:avLst/>
          </a:prstGeom>
          <a:noFill/>
        </p:spPr>
        <p:txBody>
          <a:bodyPr wrap="none" rtlCol="0">
            <a:spAutoFit/>
          </a:bodyPr>
          <a:lstStyle/>
          <a:p>
            <a:r>
              <a:rPr lang="en-US" dirty="0" smtClean="0"/>
              <a:t>-</a:t>
            </a:r>
            <a:endParaRPr lang="en-US" dirty="0"/>
          </a:p>
        </p:txBody>
      </p:sp>
      <p:sp>
        <p:nvSpPr>
          <p:cNvPr id="44" name="TextBox 43"/>
          <p:cNvSpPr txBox="1"/>
          <p:nvPr/>
        </p:nvSpPr>
        <p:spPr>
          <a:xfrm>
            <a:off x="2286000" y="5181600"/>
            <a:ext cx="319318" cy="369332"/>
          </a:xfrm>
          <a:prstGeom prst="rect">
            <a:avLst/>
          </a:prstGeom>
          <a:noFill/>
        </p:spPr>
        <p:txBody>
          <a:bodyPr wrap="none" rtlCol="0">
            <a:spAutoFit/>
          </a:bodyPr>
          <a:lstStyle/>
          <a:p>
            <a:r>
              <a:rPr lang="en-US" dirty="0" smtClean="0"/>
              <a:t>+</a:t>
            </a:r>
            <a:endParaRPr lang="en-US" dirty="0"/>
          </a:p>
        </p:txBody>
      </p:sp>
      <p:sp>
        <p:nvSpPr>
          <p:cNvPr id="45" name="TextBox 44"/>
          <p:cNvSpPr txBox="1"/>
          <p:nvPr/>
        </p:nvSpPr>
        <p:spPr>
          <a:xfrm>
            <a:off x="2438400" y="5181600"/>
            <a:ext cx="319318" cy="369332"/>
          </a:xfrm>
          <a:prstGeom prst="rect">
            <a:avLst/>
          </a:prstGeom>
          <a:noFill/>
        </p:spPr>
        <p:txBody>
          <a:bodyPr wrap="none" rtlCol="0">
            <a:spAutoFit/>
          </a:bodyPr>
          <a:lstStyle/>
          <a:p>
            <a:r>
              <a:rPr lang="en-US" dirty="0" smtClean="0"/>
              <a:t>+</a:t>
            </a:r>
            <a:endParaRPr lang="en-US" dirty="0"/>
          </a:p>
        </p:txBody>
      </p:sp>
      <p:sp>
        <p:nvSpPr>
          <p:cNvPr id="46" name="TextBox 45"/>
          <p:cNvSpPr txBox="1"/>
          <p:nvPr/>
        </p:nvSpPr>
        <p:spPr>
          <a:xfrm>
            <a:off x="2362200" y="5334000"/>
            <a:ext cx="319318" cy="369332"/>
          </a:xfrm>
          <a:prstGeom prst="rect">
            <a:avLst/>
          </a:prstGeom>
          <a:noFill/>
        </p:spPr>
        <p:txBody>
          <a:bodyPr wrap="none" rtlCol="0">
            <a:spAutoFit/>
          </a:bodyPr>
          <a:lstStyle/>
          <a:p>
            <a:r>
              <a:rPr lang="en-US" dirty="0" smtClean="0"/>
              <a:t>+</a:t>
            </a:r>
            <a:endParaRPr lang="en-US" dirty="0"/>
          </a:p>
        </p:txBody>
      </p:sp>
      <p:sp>
        <p:nvSpPr>
          <p:cNvPr id="47" name="TextBox 46"/>
          <p:cNvSpPr txBox="1"/>
          <p:nvPr/>
        </p:nvSpPr>
        <p:spPr>
          <a:xfrm>
            <a:off x="2373085" y="5040085"/>
            <a:ext cx="319318" cy="369332"/>
          </a:xfrm>
          <a:prstGeom prst="rect">
            <a:avLst/>
          </a:prstGeom>
          <a:noFill/>
        </p:spPr>
        <p:txBody>
          <a:bodyPr wrap="none" rtlCol="0">
            <a:spAutoFit/>
          </a:bodyPr>
          <a:lstStyle/>
          <a:p>
            <a:r>
              <a:rPr lang="en-US" dirty="0" smtClean="0"/>
              <a:t>+</a:t>
            </a:r>
            <a:endParaRPr lang="en-US" dirty="0"/>
          </a:p>
        </p:txBody>
      </p:sp>
      <p:sp>
        <p:nvSpPr>
          <p:cNvPr id="48" name="Oval 47"/>
          <p:cNvSpPr/>
          <p:nvPr/>
        </p:nvSpPr>
        <p:spPr>
          <a:xfrm>
            <a:off x="4876800" y="4572000"/>
            <a:ext cx="1752600" cy="16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680855" y="5196841"/>
            <a:ext cx="261610" cy="369332"/>
          </a:xfrm>
          <a:prstGeom prst="rect">
            <a:avLst/>
          </a:prstGeom>
          <a:noFill/>
        </p:spPr>
        <p:txBody>
          <a:bodyPr wrap="none" rtlCol="0">
            <a:spAutoFit/>
          </a:bodyPr>
          <a:lstStyle/>
          <a:p>
            <a:r>
              <a:rPr lang="en-US" dirty="0" smtClean="0"/>
              <a:t>-</a:t>
            </a:r>
            <a:endParaRPr lang="en-US" dirty="0"/>
          </a:p>
        </p:txBody>
      </p:sp>
      <p:sp>
        <p:nvSpPr>
          <p:cNvPr id="50" name="TextBox 49"/>
          <p:cNvSpPr txBox="1"/>
          <p:nvPr/>
        </p:nvSpPr>
        <p:spPr>
          <a:xfrm>
            <a:off x="6477000" y="4431268"/>
            <a:ext cx="261610" cy="369332"/>
          </a:xfrm>
          <a:prstGeom prst="rect">
            <a:avLst/>
          </a:prstGeom>
          <a:noFill/>
        </p:spPr>
        <p:txBody>
          <a:bodyPr wrap="none" rtlCol="0">
            <a:spAutoFit/>
          </a:bodyPr>
          <a:lstStyle/>
          <a:p>
            <a:r>
              <a:rPr lang="en-US" dirty="0" smtClean="0"/>
              <a:t>-</a:t>
            </a:r>
            <a:endParaRPr lang="en-US" dirty="0"/>
          </a:p>
        </p:txBody>
      </p:sp>
      <p:sp>
        <p:nvSpPr>
          <p:cNvPr id="51" name="TextBox 50"/>
          <p:cNvSpPr txBox="1"/>
          <p:nvPr/>
        </p:nvSpPr>
        <p:spPr>
          <a:xfrm>
            <a:off x="5638800" y="5726668"/>
            <a:ext cx="261610" cy="369332"/>
          </a:xfrm>
          <a:prstGeom prst="rect">
            <a:avLst/>
          </a:prstGeom>
          <a:noFill/>
        </p:spPr>
        <p:txBody>
          <a:bodyPr wrap="none" rtlCol="0">
            <a:spAutoFit/>
          </a:bodyPr>
          <a:lstStyle/>
          <a:p>
            <a:r>
              <a:rPr lang="en-US" dirty="0" smtClean="0"/>
              <a:t>-</a:t>
            </a:r>
            <a:endParaRPr lang="en-US" dirty="0"/>
          </a:p>
        </p:txBody>
      </p:sp>
      <p:sp>
        <p:nvSpPr>
          <p:cNvPr id="53" name="TextBox 52"/>
          <p:cNvSpPr txBox="1"/>
          <p:nvPr/>
        </p:nvSpPr>
        <p:spPr>
          <a:xfrm>
            <a:off x="5627915" y="5203370"/>
            <a:ext cx="319318" cy="369332"/>
          </a:xfrm>
          <a:prstGeom prst="rect">
            <a:avLst/>
          </a:prstGeom>
          <a:noFill/>
        </p:spPr>
        <p:txBody>
          <a:bodyPr wrap="none" rtlCol="0">
            <a:spAutoFit/>
          </a:bodyPr>
          <a:lstStyle/>
          <a:p>
            <a:r>
              <a:rPr lang="en-US" dirty="0" smtClean="0"/>
              <a:t>+</a:t>
            </a:r>
            <a:endParaRPr lang="en-US" dirty="0"/>
          </a:p>
        </p:txBody>
      </p:sp>
      <p:sp>
        <p:nvSpPr>
          <p:cNvPr id="54" name="TextBox 53"/>
          <p:cNvSpPr txBox="1"/>
          <p:nvPr/>
        </p:nvSpPr>
        <p:spPr>
          <a:xfrm>
            <a:off x="5573485" y="5040085"/>
            <a:ext cx="319318" cy="369332"/>
          </a:xfrm>
          <a:prstGeom prst="rect">
            <a:avLst/>
          </a:prstGeom>
          <a:noFill/>
        </p:spPr>
        <p:txBody>
          <a:bodyPr wrap="none" rtlCol="0">
            <a:spAutoFit/>
          </a:bodyPr>
          <a:lstStyle/>
          <a:p>
            <a:r>
              <a:rPr lang="en-US" dirty="0" smtClean="0"/>
              <a:t>+</a:t>
            </a:r>
            <a:endParaRPr lang="en-US" dirty="0"/>
          </a:p>
        </p:txBody>
      </p:sp>
      <p:sp>
        <p:nvSpPr>
          <p:cNvPr id="55" name="TextBox 54"/>
          <p:cNvSpPr txBox="1"/>
          <p:nvPr/>
        </p:nvSpPr>
        <p:spPr>
          <a:xfrm>
            <a:off x="5473336" y="5192485"/>
            <a:ext cx="496389" cy="369332"/>
          </a:xfrm>
          <a:prstGeom prst="rect">
            <a:avLst/>
          </a:prstGeom>
          <a:noFill/>
        </p:spPr>
        <p:txBody>
          <a:bodyPr wrap="square" rtlCol="0">
            <a:spAutoFit/>
          </a:bodyPr>
          <a:lstStyle/>
          <a:p>
            <a:r>
              <a:rPr lang="en-US" dirty="0" smtClean="0"/>
              <a:t>+</a:t>
            </a:r>
            <a:endParaRPr lang="en-US" dirty="0"/>
          </a:p>
        </p:txBody>
      </p:sp>
      <p:sp>
        <p:nvSpPr>
          <p:cNvPr id="57" name="Oval 56"/>
          <p:cNvSpPr/>
          <p:nvPr/>
        </p:nvSpPr>
        <p:spPr>
          <a:xfrm>
            <a:off x="4619896" y="4343400"/>
            <a:ext cx="22098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029200" y="4724400"/>
            <a:ext cx="1447800" cy="12845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9"/>
          <p:cNvSpPr>
            <a:spLocks noGrp="1"/>
          </p:cNvSpPr>
          <p:nvPr>
            <p:ph type="sldNum" sz="quarter" idx="12"/>
          </p:nvPr>
        </p:nvSpPr>
        <p:spPr/>
        <p:txBody>
          <a:bodyPr/>
          <a:lstStyle/>
          <a:p>
            <a:pPr>
              <a:defRPr/>
            </a:pPr>
            <a:fld id="{1D6A9793-E65C-4033-94DD-ED2B07DCC5B6}" type="slidenum">
              <a:rPr lang="en-US" smtClean="0"/>
              <a:pPr>
                <a:defRPr/>
              </a:pPr>
              <a:t>14</a:t>
            </a:fld>
            <a:endParaRPr lang="en-US"/>
          </a:p>
        </p:txBody>
      </p:sp>
      <p:sp>
        <p:nvSpPr>
          <p:cNvPr id="52" name="TextBox 51"/>
          <p:cNvSpPr txBox="1"/>
          <p:nvPr/>
        </p:nvSpPr>
        <p:spPr>
          <a:xfrm>
            <a:off x="5046737" y="1701983"/>
            <a:ext cx="1451871" cy="2246769"/>
          </a:xfrm>
          <a:prstGeom prst="rect">
            <a:avLst/>
          </a:prstGeom>
          <a:noFill/>
        </p:spPr>
        <p:txBody>
          <a:bodyPr wrap="square" rtlCol="0">
            <a:spAutoFit/>
          </a:bodyPr>
          <a:lstStyle/>
          <a:p>
            <a:r>
              <a:rPr lang="en-US" sz="14000" dirty="0" smtClean="0">
                <a:solidFill>
                  <a:schemeClr val="tx2">
                    <a:lumMod val="50000"/>
                    <a:lumOff val="50000"/>
                    <a:alpha val="44000"/>
                  </a:schemeClr>
                </a:solidFill>
                <a:effectLst>
                  <a:outerShdw blurRad="50800" dist="50800" dir="5400000" algn="ctr" rotWithShape="0">
                    <a:schemeClr val="bg2">
                      <a:alpha val="32000"/>
                    </a:schemeClr>
                  </a:outerShdw>
                </a:effectLst>
              </a:rPr>
              <a:t>+</a:t>
            </a:r>
            <a:endParaRPr lang="en-US" sz="14000" dirty="0">
              <a:solidFill>
                <a:schemeClr val="tx2">
                  <a:lumMod val="50000"/>
                  <a:lumOff val="50000"/>
                  <a:alpha val="44000"/>
                </a:schemeClr>
              </a:solidFill>
              <a:effectLst>
                <a:outerShdw blurRad="50800" dist="50800" dir="5400000" algn="ctr" rotWithShape="0">
                  <a:schemeClr val="bg2">
                    <a:alpha val="32000"/>
                  </a:schemeClr>
                </a:outerShdw>
              </a:effectLst>
            </a:endParaRPr>
          </a:p>
        </p:txBody>
      </p:sp>
    </p:spTree>
    <p:extLst>
      <p:ext uri="{BB962C8B-B14F-4D97-AF65-F5344CB8AC3E}">
        <p14:creationId xmlns:p14="http://schemas.microsoft.com/office/powerpoint/2010/main" val="2758434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1371600" y="381000"/>
            <a:ext cx="6705600" cy="1077218"/>
          </a:xfrm>
          <a:prstGeom prst="rect">
            <a:avLst/>
          </a:prstGeom>
          <a:noFill/>
          <a:ln w="9525">
            <a:noFill/>
            <a:miter lim="800000"/>
            <a:headEnd/>
            <a:tailEnd/>
          </a:ln>
        </p:spPr>
        <p:txBody>
          <a:bodyPr>
            <a:spAutoFit/>
          </a:bodyPr>
          <a:lstStyle/>
          <a:p>
            <a:pPr algn="ctr"/>
            <a:r>
              <a:rPr lang="en-US" sz="3200" b="1" dirty="0"/>
              <a:t>Rutherford Gold Foil </a:t>
            </a:r>
            <a:r>
              <a:rPr lang="en-US" sz="3200" b="1" dirty="0" smtClean="0"/>
              <a:t>Experiment (1911)</a:t>
            </a:r>
            <a:endParaRPr lang="en-US" sz="3200" b="1" dirty="0"/>
          </a:p>
        </p:txBody>
      </p:sp>
      <p:pic>
        <p:nvPicPr>
          <p:cNvPr id="2" name="Picture 2" descr="http://upload.wikimedia.org/wikipedia/commons/thumb/c/c3/Rutherford_gold_foil_experiment_results.svg/200px-Rutherford_gold_foil_experiment_results.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254" y="1905000"/>
            <a:ext cx="2932146" cy="44715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77937" y="3936274"/>
            <a:ext cx="533400" cy="381000"/>
          </a:xfrm>
          <a:prstGeom prst="rect">
            <a:avLst/>
          </a:prstGeom>
          <a:noFill/>
        </p:spPr>
        <p:txBody>
          <a:bodyPr wrap="square" rtlCol="0">
            <a:spAutoFit/>
          </a:bodyPr>
          <a:lstStyle/>
          <a:p>
            <a:r>
              <a:rPr lang="en-US" b="1" dirty="0" smtClean="0"/>
              <a:t>vs. </a:t>
            </a:r>
            <a:endParaRPr lang="en-US" b="1" dirty="0"/>
          </a:p>
        </p:txBody>
      </p:sp>
      <p:sp>
        <p:nvSpPr>
          <p:cNvPr id="4" name="Slide Number Placeholder 3"/>
          <p:cNvSpPr>
            <a:spLocks noGrp="1"/>
          </p:cNvSpPr>
          <p:nvPr>
            <p:ph type="sldNum" sz="quarter" idx="12"/>
          </p:nvPr>
        </p:nvSpPr>
        <p:spPr/>
        <p:txBody>
          <a:bodyPr/>
          <a:lstStyle/>
          <a:p>
            <a:pPr>
              <a:defRPr/>
            </a:pPr>
            <a:fld id="{4D293F63-5513-47BA-A18A-133CB458F4D3}" type="slidenum">
              <a:rPr lang="en-US" smtClean="0"/>
              <a:pPr>
                <a:defRPr/>
              </a:pPr>
              <a:t>15</a:t>
            </a:fld>
            <a:endParaRPr lang="en-US"/>
          </a:p>
        </p:txBody>
      </p:sp>
    </p:spTree>
    <p:extLst>
      <p:ext uri="{BB962C8B-B14F-4D97-AF65-F5344CB8AC3E}">
        <p14:creationId xmlns:p14="http://schemas.microsoft.com/office/powerpoint/2010/main" val="4219421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1371600" y="381000"/>
            <a:ext cx="6705600" cy="1077218"/>
          </a:xfrm>
          <a:prstGeom prst="rect">
            <a:avLst/>
          </a:prstGeom>
          <a:noFill/>
          <a:ln w="9525">
            <a:noFill/>
            <a:miter lim="800000"/>
            <a:headEnd/>
            <a:tailEnd/>
          </a:ln>
        </p:spPr>
        <p:txBody>
          <a:bodyPr>
            <a:spAutoFit/>
          </a:bodyPr>
          <a:lstStyle/>
          <a:p>
            <a:pPr algn="ctr"/>
            <a:r>
              <a:rPr lang="en-US" sz="3200" b="1" dirty="0" smtClean="0"/>
              <a:t>Chadwick Beryllium Experiment (1932)</a:t>
            </a:r>
            <a:endParaRPr lang="en-US" sz="3200" b="1" dirty="0"/>
          </a:p>
        </p:txBody>
      </p:sp>
      <p:sp>
        <p:nvSpPr>
          <p:cNvPr id="4" name="Text Box 7"/>
          <p:cNvSpPr txBox="1">
            <a:spLocks noChangeArrowheads="1"/>
          </p:cNvSpPr>
          <p:nvPr/>
        </p:nvSpPr>
        <p:spPr bwMode="auto">
          <a:xfrm>
            <a:off x="958273" y="5999018"/>
            <a:ext cx="7467600" cy="707886"/>
          </a:xfrm>
          <a:prstGeom prst="rect">
            <a:avLst/>
          </a:prstGeom>
          <a:noFill/>
          <a:ln w="9525">
            <a:noFill/>
            <a:miter lim="800000"/>
            <a:headEnd/>
            <a:tailEnd/>
          </a:ln>
        </p:spPr>
        <p:txBody>
          <a:bodyPr wrap="square">
            <a:spAutoFit/>
          </a:bodyPr>
          <a:lstStyle/>
          <a:p>
            <a:r>
              <a:rPr lang="en-US" sz="2000" b="1" dirty="0" smtClean="0"/>
              <a:t>Nuclear Model of the Atom:  nucleus possesses protons and neutrons; “electron cloud” surrounds the nucleus.</a:t>
            </a:r>
            <a:endParaRPr lang="en-US" sz="20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220093"/>
            <a:ext cx="15430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16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435" y="1655210"/>
            <a:ext cx="4157129" cy="3547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798321"/>
            <a:ext cx="2971800" cy="3383279"/>
          </a:xfrm>
          <a:prstGeom prst="rect">
            <a:avLst/>
          </a:prstGeom>
        </p:spPr>
      </p:pic>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17</a:t>
            </a:fld>
            <a:endParaRPr lang="en-US"/>
          </a:p>
        </p:txBody>
      </p:sp>
      <p:sp>
        <p:nvSpPr>
          <p:cNvPr id="4" name="Text Box 5"/>
          <p:cNvSpPr txBox="1">
            <a:spLocks noChangeArrowheads="1"/>
          </p:cNvSpPr>
          <p:nvPr/>
        </p:nvSpPr>
        <p:spPr bwMode="auto">
          <a:xfrm>
            <a:off x="1295400" y="656523"/>
            <a:ext cx="6705600" cy="584775"/>
          </a:xfrm>
          <a:prstGeom prst="rect">
            <a:avLst/>
          </a:prstGeom>
          <a:noFill/>
          <a:ln w="9525">
            <a:noFill/>
            <a:miter lim="800000"/>
            <a:headEnd/>
            <a:tailEnd/>
          </a:ln>
        </p:spPr>
        <p:txBody>
          <a:bodyPr>
            <a:spAutoFit/>
          </a:bodyPr>
          <a:lstStyle/>
          <a:p>
            <a:pPr algn="ctr"/>
            <a:r>
              <a:rPr lang="en-US" sz="3200" b="1" dirty="0" smtClean="0"/>
              <a:t>Nuclear Model of the Atom</a:t>
            </a:r>
            <a:endParaRPr lang="en-US" sz="3200" b="1" dirty="0"/>
          </a:p>
        </p:txBody>
      </p:sp>
      <p:sp>
        <p:nvSpPr>
          <p:cNvPr id="6" name="Text Box 7"/>
          <p:cNvSpPr txBox="1">
            <a:spLocks noChangeArrowheads="1"/>
          </p:cNvSpPr>
          <p:nvPr/>
        </p:nvSpPr>
        <p:spPr bwMode="auto">
          <a:xfrm>
            <a:off x="617560" y="2860344"/>
            <a:ext cx="1638300" cy="400110"/>
          </a:xfrm>
          <a:prstGeom prst="rect">
            <a:avLst/>
          </a:prstGeom>
          <a:noFill/>
          <a:ln w="9525">
            <a:noFill/>
            <a:miter lim="800000"/>
            <a:headEnd/>
            <a:tailEnd/>
          </a:ln>
        </p:spPr>
        <p:txBody>
          <a:bodyPr wrap="square">
            <a:spAutoFit/>
          </a:bodyPr>
          <a:lstStyle/>
          <a:p>
            <a:r>
              <a:rPr lang="en-US" sz="2000" b="1" dirty="0" smtClean="0"/>
              <a:t>Electron (-)</a:t>
            </a:r>
            <a:endParaRPr lang="en-US" sz="2000" b="1" dirty="0"/>
          </a:p>
        </p:txBody>
      </p:sp>
      <p:sp>
        <p:nvSpPr>
          <p:cNvPr id="7" name="Text Box 7"/>
          <p:cNvSpPr txBox="1">
            <a:spLocks noChangeArrowheads="1"/>
          </p:cNvSpPr>
          <p:nvPr/>
        </p:nvSpPr>
        <p:spPr bwMode="auto">
          <a:xfrm>
            <a:off x="5981700" y="3171855"/>
            <a:ext cx="1638300" cy="400110"/>
          </a:xfrm>
          <a:prstGeom prst="rect">
            <a:avLst/>
          </a:prstGeom>
          <a:noFill/>
          <a:ln w="9525">
            <a:noFill/>
            <a:miter lim="800000"/>
            <a:headEnd/>
            <a:tailEnd/>
          </a:ln>
        </p:spPr>
        <p:txBody>
          <a:bodyPr wrap="square">
            <a:spAutoFit/>
          </a:bodyPr>
          <a:lstStyle/>
          <a:p>
            <a:r>
              <a:rPr lang="en-US" sz="2000" b="1" dirty="0" smtClean="0"/>
              <a:t>Proton (+)</a:t>
            </a:r>
            <a:endParaRPr lang="en-US" sz="2000" b="1" dirty="0"/>
          </a:p>
        </p:txBody>
      </p:sp>
      <p:sp>
        <p:nvSpPr>
          <p:cNvPr id="8" name="Text Box 7"/>
          <p:cNvSpPr txBox="1">
            <a:spLocks noChangeArrowheads="1"/>
          </p:cNvSpPr>
          <p:nvPr/>
        </p:nvSpPr>
        <p:spPr bwMode="auto">
          <a:xfrm>
            <a:off x="5295900" y="4949105"/>
            <a:ext cx="1638300" cy="400110"/>
          </a:xfrm>
          <a:prstGeom prst="rect">
            <a:avLst/>
          </a:prstGeom>
          <a:noFill/>
          <a:ln w="9525">
            <a:noFill/>
            <a:miter lim="800000"/>
            <a:headEnd/>
            <a:tailEnd/>
          </a:ln>
        </p:spPr>
        <p:txBody>
          <a:bodyPr wrap="square">
            <a:spAutoFit/>
          </a:bodyPr>
          <a:lstStyle/>
          <a:p>
            <a:r>
              <a:rPr lang="en-US" sz="2000" b="1" dirty="0" smtClean="0"/>
              <a:t>Neutron </a:t>
            </a:r>
            <a:endParaRPr lang="en-US" sz="2000" b="1" dirty="0"/>
          </a:p>
        </p:txBody>
      </p:sp>
      <p:cxnSp>
        <p:nvCxnSpPr>
          <p:cNvPr id="9" name="Straight Arrow Connector 8"/>
          <p:cNvCxnSpPr/>
          <p:nvPr/>
        </p:nvCxnSpPr>
        <p:spPr>
          <a:xfrm>
            <a:off x="2160324" y="3046751"/>
            <a:ext cx="876300" cy="2000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94832" y="3368162"/>
            <a:ext cx="124876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633416" y="3733800"/>
            <a:ext cx="700584" cy="1332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26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18</a:t>
            </a:fld>
            <a:endParaRPr lang="en-US"/>
          </a:p>
        </p:txBody>
      </p:sp>
      <p:sp>
        <p:nvSpPr>
          <p:cNvPr id="4" name="Text Box 5"/>
          <p:cNvSpPr txBox="1">
            <a:spLocks noChangeArrowheads="1"/>
          </p:cNvSpPr>
          <p:nvPr/>
        </p:nvSpPr>
        <p:spPr bwMode="auto">
          <a:xfrm>
            <a:off x="1295400" y="1712655"/>
            <a:ext cx="6705600" cy="2554545"/>
          </a:xfrm>
          <a:prstGeom prst="rect">
            <a:avLst/>
          </a:prstGeom>
          <a:noFill/>
          <a:ln w="9525">
            <a:noFill/>
            <a:miter lim="800000"/>
            <a:headEnd/>
            <a:tailEnd/>
          </a:ln>
        </p:spPr>
        <p:txBody>
          <a:bodyPr>
            <a:spAutoFit/>
          </a:bodyPr>
          <a:lstStyle/>
          <a:p>
            <a:pPr algn="ctr"/>
            <a:r>
              <a:rPr lang="en-US" sz="3200" b="1" dirty="0" smtClean="0"/>
              <a:t>We know about the basic structure of atoms…how were atoms of the elements different from one another?  How were they organized?</a:t>
            </a:r>
            <a:endParaRPr lang="en-US" sz="3200" b="1" dirty="0"/>
          </a:p>
        </p:txBody>
      </p:sp>
    </p:spTree>
    <p:extLst>
      <p:ext uri="{BB962C8B-B14F-4D97-AF65-F5344CB8AC3E}">
        <p14:creationId xmlns:p14="http://schemas.microsoft.com/office/powerpoint/2010/main" val="1570125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19</a:t>
            </a:fld>
            <a:endParaRPr lang="en-US" dirty="0"/>
          </a:p>
        </p:txBody>
      </p:sp>
      <p:sp>
        <p:nvSpPr>
          <p:cNvPr id="4" name="Text Box 5"/>
          <p:cNvSpPr txBox="1">
            <a:spLocks noChangeArrowheads="1"/>
          </p:cNvSpPr>
          <p:nvPr/>
        </p:nvSpPr>
        <p:spPr bwMode="auto">
          <a:xfrm>
            <a:off x="1143000" y="609600"/>
            <a:ext cx="6705600" cy="584775"/>
          </a:xfrm>
          <a:prstGeom prst="rect">
            <a:avLst/>
          </a:prstGeom>
          <a:noFill/>
          <a:ln w="9525">
            <a:noFill/>
            <a:miter lim="800000"/>
            <a:headEnd/>
            <a:tailEnd/>
          </a:ln>
        </p:spPr>
        <p:txBody>
          <a:bodyPr>
            <a:spAutoFit/>
          </a:bodyPr>
          <a:lstStyle/>
          <a:p>
            <a:pPr algn="ctr"/>
            <a:r>
              <a:rPr lang="en-US" sz="3200" b="1" dirty="0" smtClean="0"/>
              <a:t>Relative Atomic Mass</a:t>
            </a:r>
            <a:endParaRPr lang="en-US" sz="3200" b="1" dirty="0"/>
          </a:p>
        </p:txBody>
      </p:sp>
      <p:sp>
        <p:nvSpPr>
          <p:cNvPr id="5" name="Text Box 7"/>
          <p:cNvSpPr txBox="1">
            <a:spLocks noChangeArrowheads="1"/>
          </p:cNvSpPr>
          <p:nvPr/>
        </p:nvSpPr>
        <p:spPr bwMode="auto">
          <a:xfrm>
            <a:off x="533400" y="1862078"/>
            <a:ext cx="7467600" cy="2862322"/>
          </a:xfrm>
          <a:prstGeom prst="rect">
            <a:avLst/>
          </a:prstGeom>
          <a:noFill/>
          <a:ln w="9525">
            <a:noFill/>
            <a:miter lim="800000"/>
            <a:headEnd/>
            <a:tailEnd/>
          </a:ln>
        </p:spPr>
        <p:txBody>
          <a:bodyPr wrap="square">
            <a:spAutoFit/>
          </a:bodyPr>
          <a:lstStyle/>
          <a:p>
            <a:r>
              <a:rPr lang="en-US" sz="2000" b="1" dirty="0" smtClean="0"/>
              <a:t>Example:  H</a:t>
            </a:r>
            <a:r>
              <a:rPr lang="en-US" sz="2000" b="1" baseline="-25000" dirty="0" smtClean="0"/>
              <a:t>2</a:t>
            </a:r>
            <a:r>
              <a:rPr lang="en-US" sz="2000" b="1" dirty="0" smtClean="0"/>
              <a:t>O</a:t>
            </a:r>
          </a:p>
          <a:p>
            <a:endParaRPr lang="en-US" sz="2000" b="1" dirty="0" smtClean="0"/>
          </a:p>
          <a:p>
            <a:endParaRPr lang="en-US" sz="2000" b="1" dirty="0"/>
          </a:p>
          <a:p>
            <a:r>
              <a:rPr lang="en-US" sz="2000" dirty="0" smtClean="0"/>
              <a:t>In the late 1700’s and 1800’s, scientists such as Dalton were able to determine experimentally that when water formed, it took two “parts” of hydrogen by volume and one “part” of oxygen by volume.  This suggested water was made of two hydrogen atoms and one oxygen atom. How does this relate to relative atomic mass?</a:t>
            </a:r>
            <a:endParaRPr lang="en-US" sz="2000" dirty="0"/>
          </a:p>
        </p:txBody>
      </p:sp>
    </p:spTree>
    <p:extLst>
      <p:ext uri="{BB962C8B-B14F-4D97-AF65-F5344CB8AC3E}">
        <p14:creationId xmlns:p14="http://schemas.microsoft.com/office/powerpoint/2010/main" val="209458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543800" cy="1676400"/>
          </a:xfrm>
        </p:spPr>
        <p:txBody>
          <a:bodyPr>
            <a:noAutofit/>
          </a:bodyPr>
          <a:lstStyle/>
          <a:p>
            <a:pPr marL="0" indent="0"/>
            <a:r>
              <a:rPr lang="en-US" sz="2800" b="1" dirty="0" smtClean="0"/>
              <a:t/>
            </a:r>
            <a:br>
              <a:rPr lang="en-US" sz="2800" b="1" dirty="0" smtClean="0"/>
            </a:br>
            <a:endParaRPr lang="en-US" sz="1600" dirty="0"/>
          </a:p>
        </p:txBody>
      </p:sp>
      <p:sp>
        <p:nvSpPr>
          <p:cNvPr id="3" name="Title 1"/>
          <p:cNvSpPr txBox="1">
            <a:spLocks/>
          </p:cNvSpPr>
          <p:nvPr/>
        </p:nvSpPr>
        <p:spPr bwMode="auto">
          <a:xfrm>
            <a:off x="381000" y="838200"/>
            <a:ext cx="8305800" cy="571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dirty="0" smtClean="0"/>
              <a:t>1.  </a:t>
            </a:r>
            <a:r>
              <a:rPr lang="en-US" sz="2800" dirty="0" smtClean="0"/>
              <a:t>Where did the idea of atoms originate?</a:t>
            </a:r>
          </a:p>
          <a:p>
            <a:pPr marL="514350" indent="-514350" algn="l">
              <a:buAutoNum type="arabicPeriod" startAt="2"/>
            </a:pPr>
            <a:r>
              <a:rPr lang="en-US" sz="2800" dirty="0" smtClean="0"/>
              <a:t>What is the evidence that allows us to conclude that atoms exist?</a:t>
            </a:r>
          </a:p>
          <a:p>
            <a:pPr marL="514350" indent="-514350" algn="l">
              <a:buAutoNum type="arabicPeriod" startAt="2"/>
            </a:pPr>
            <a:r>
              <a:rPr lang="en-US" sz="2800" dirty="0" smtClean="0"/>
              <a:t>How have our models of the atom evolved over time?</a:t>
            </a:r>
          </a:p>
          <a:p>
            <a:pPr algn="l"/>
            <a:endParaRPr lang="en-US" sz="2800" dirty="0" smtClean="0"/>
          </a:p>
          <a:p>
            <a:pPr marL="514350" indent="-514350" algn="l">
              <a:buAutoNum type="arabicPeriod" startAt="2"/>
            </a:pPr>
            <a:endParaRPr lang="en-US" sz="2800" dirty="0"/>
          </a:p>
          <a:p>
            <a:pPr algn="l"/>
            <a:endParaRPr lang="en-US" sz="2800" dirty="0" smtClean="0"/>
          </a:p>
          <a:p>
            <a:pPr marL="514350" indent="-514350" algn="l">
              <a:buAutoNum type="arabicPeriod" startAt="2"/>
            </a:pPr>
            <a:endParaRPr lang="en-US" sz="2800" dirty="0" smtClean="0"/>
          </a:p>
          <a:p>
            <a:pPr algn="l"/>
            <a:endParaRPr lang="en-US" sz="2800" b="1" dirty="0"/>
          </a:p>
          <a:p>
            <a:pPr algn="l"/>
            <a:r>
              <a:rPr lang="en-US" sz="2800" dirty="0"/>
              <a:t>Let’s take a tour through a history of scientific discovery and find answers to these questions…</a:t>
            </a:r>
            <a:endParaRPr lang="en-US" sz="2800" b="1" dirty="0"/>
          </a:p>
          <a:p>
            <a:pPr algn="l"/>
            <a:r>
              <a:rPr lang="en-US" sz="2800" b="1" dirty="0" smtClean="0"/>
              <a:t/>
            </a:r>
            <a:br>
              <a:rPr lang="en-US" sz="2800" b="1" dirty="0" smtClean="0"/>
            </a:br>
            <a:endParaRPr lang="en-US" sz="2400" dirty="0"/>
          </a:p>
        </p:txBody>
      </p:sp>
      <p:sp>
        <p:nvSpPr>
          <p:cNvPr id="4" name="Slide Number Placeholder 3"/>
          <p:cNvSpPr>
            <a:spLocks noGrp="1"/>
          </p:cNvSpPr>
          <p:nvPr>
            <p:ph type="sldNum" sz="quarter" idx="12"/>
          </p:nvPr>
        </p:nvSpPr>
        <p:spPr/>
        <p:txBody>
          <a:bodyPr/>
          <a:lstStyle/>
          <a:p>
            <a:pPr>
              <a:defRPr/>
            </a:pPr>
            <a:fld id="{1D6A9793-E65C-4033-94DD-ED2B07DCC5B6}" type="slidenum">
              <a:rPr lang="en-US" smtClean="0"/>
              <a:pPr>
                <a:defRPr/>
              </a:pPr>
              <a:t>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0" y="2705101"/>
            <a:ext cx="1773709" cy="2019299"/>
          </a:xfrm>
          <a:prstGeom prst="rect">
            <a:avLst/>
          </a:prstGeom>
        </p:spPr>
      </p:pic>
    </p:spTree>
    <p:extLst>
      <p:ext uri="{BB962C8B-B14F-4D97-AF65-F5344CB8AC3E}">
        <p14:creationId xmlns:p14="http://schemas.microsoft.com/office/powerpoint/2010/main" val="952112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676400"/>
          </a:xfrm>
        </p:spPr>
        <p:txBody>
          <a:bodyPr/>
          <a:lstStyle/>
          <a:p>
            <a:pPr algn="l"/>
            <a:r>
              <a:rPr lang="en-US" sz="2800" b="1" dirty="0" smtClean="0"/>
              <a:t>CQ#5: </a:t>
            </a:r>
            <a:r>
              <a:rPr lang="en-US" sz="2800" b="1" dirty="0"/>
              <a:t>Which of the following best explains how relative atomic mass could be determined from the type of data available to Dalton?</a:t>
            </a:r>
            <a:br>
              <a:rPr lang="en-US" sz="2800" b="1" dirty="0"/>
            </a:br>
            <a:endParaRPr lang="en-US" sz="2800" b="1" dirty="0"/>
          </a:p>
        </p:txBody>
      </p:sp>
      <p:sp>
        <p:nvSpPr>
          <p:cNvPr id="4" name="Content Placeholder 3"/>
          <p:cNvSpPr>
            <a:spLocks noGrp="1"/>
          </p:cNvSpPr>
          <p:nvPr>
            <p:ph idx="1"/>
          </p:nvPr>
        </p:nvSpPr>
        <p:spPr>
          <a:xfrm>
            <a:off x="457200" y="1905000"/>
            <a:ext cx="8229600" cy="4495800"/>
          </a:xfrm>
        </p:spPr>
        <p:txBody>
          <a:bodyPr/>
          <a:lstStyle/>
          <a:p>
            <a:pPr marL="514350" indent="-514350">
              <a:buFont typeface="+mj-lt"/>
              <a:buAutoNum type="alphaUcPeriod"/>
            </a:pPr>
            <a:r>
              <a:rPr lang="en-US" sz="2400" dirty="0"/>
              <a:t>By determining the mass of oxygen contained in a sample of water, its atomic mass could be determined</a:t>
            </a:r>
            <a:r>
              <a:rPr lang="en-US" sz="2400" dirty="0" smtClean="0"/>
              <a:t>.</a:t>
            </a:r>
          </a:p>
          <a:p>
            <a:pPr marL="514350" indent="-514350">
              <a:buFont typeface="+mj-lt"/>
              <a:buAutoNum type="alphaUcPeriod"/>
            </a:pPr>
            <a:r>
              <a:rPr lang="en-US" sz="2400" dirty="0"/>
              <a:t>By comparing the masses of hydrogen and oxygen contained in a sample of water, the atomic masses could be determined. </a:t>
            </a:r>
            <a:endParaRPr lang="en-US" sz="2400" dirty="0" smtClean="0"/>
          </a:p>
          <a:p>
            <a:pPr marL="514350" indent="-514350">
              <a:buFont typeface="+mj-lt"/>
              <a:buAutoNum type="alphaUcPeriod"/>
            </a:pPr>
            <a:r>
              <a:rPr lang="en-US" sz="2400" dirty="0"/>
              <a:t>By comparing the mass of hydrogen in the two “parts”  of hydrogen and the mass of oxygen in the one “part” of oxygen in water, the relative atomic masses could then be determined</a:t>
            </a:r>
            <a:r>
              <a:rPr lang="en-US" sz="2400" dirty="0" smtClean="0"/>
              <a:t>.</a:t>
            </a:r>
          </a:p>
          <a:p>
            <a:pPr marL="514350" indent="-514350">
              <a:buFont typeface="+mj-lt"/>
              <a:buAutoNum type="alphaUcPeriod"/>
            </a:pPr>
            <a:r>
              <a:rPr lang="en-US" sz="2400" dirty="0"/>
              <a:t>A and B are correct</a:t>
            </a:r>
            <a:r>
              <a:rPr lang="en-US" sz="2400" dirty="0" smtClean="0"/>
              <a:t>.</a:t>
            </a:r>
          </a:p>
          <a:p>
            <a:pPr marL="514350" indent="-514350">
              <a:buFont typeface="+mj-lt"/>
              <a:buAutoNum type="alphaUcPeriod"/>
            </a:pPr>
            <a:r>
              <a:rPr lang="en-US" sz="2400" dirty="0"/>
              <a:t>B and C are correct. </a:t>
            </a:r>
          </a:p>
          <a:p>
            <a:pPr marL="0" indent="0">
              <a:buNone/>
            </a:pPr>
            <a:r>
              <a:rPr lang="en-US" sz="2000" dirty="0" smtClean="0"/>
              <a:t> </a:t>
            </a:r>
            <a:endParaRPr lang="en-US" sz="2000" dirty="0"/>
          </a:p>
          <a:p>
            <a:pPr marL="514350" indent="-514350">
              <a:buFont typeface="+mj-lt"/>
              <a:buAutoNum type="alphaUcPeriod"/>
            </a:pPr>
            <a:endParaRPr lang="en-US" sz="2000" dirty="0"/>
          </a:p>
          <a:p>
            <a:pPr marL="514350" indent="-514350">
              <a:buFont typeface="+mj-lt"/>
              <a:buAutoNum type="alphaUcPeriod"/>
            </a:pPr>
            <a:endParaRPr lang="en-US" dirty="0"/>
          </a:p>
          <a:p>
            <a:pPr marL="514350" indent="-514350">
              <a:buFont typeface="+mj-lt"/>
              <a:buAutoNum type="alphaUcPeriod"/>
            </a:pPr>
            <a:endParaRPr lang="en-US" dirty="0"/>
          </a:p>
        </p:txBody>
      </p:sp>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20</a:t>
            </a:fld>
            <a:endParaRPr lang="en-US"/>
          </a:p>
        </p:txBody>
      </p:sp>
    </p:spTree>
    <p:extLst>
      <p:ext uri="{BB962C8B-B14F-4D97-AF65-F5344CB8AC3E}">
        <p14:creationId xmlns:p14="http://schemas.microsoft.com/office/powerpoint/2010/main" val="2667831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747" y="1871708"/>
            <a:ext cx="4394853" cy="2852692"/>
          </a:xfrm>
          <a:prstGeom prst="rect">
            <a:avLst/>
          </a:prstGeom>
        </p:spPr>
      </p:pic>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21</a:t>
            </a:fld>
            <a:endParaRPr lang="en-US" dirty="0"/>
          </a:p>
        </p:txBody>
      </p:sp>
      <p:sp>
        <p:nvSpPr>
          <p:cNvPr id="4" name="Text Box 5"/>
          <p:cNvSpPr txBox="1">
            <a:spLocks noChangeArrowheads="1"/>
          </p:cNvSpPr>
          <p:nvPr/>
        </p:nvSpPr>
        <p:spPr bwMode="auto">
          <a:xfrm>
            <a:off x="1143000" y="609600"/>
            <a:ext cx="6705600" cy="584775"/>
          </a:xfrm>
          <a:prstGeom prst="rect">
            <a:avLst/>
          </a:prstGeom>
          <a:noFill/>
          <a:ln w="9525">
            <a:noFill/>
            <a:miter lim="800000"/>
            <a:headEnd/>
            <a:tailEnd/>
          </a:ln>
        </p:spPr>
        <p:txBody>
          <a:bodyPr>
            <a:spAutoFit/>
          </a:bodyPr>
          <a:lstStyle/>
          <a:p>
            <a:pPr algn="ctr"/>
            <a:r>
              <a:rPr lang="en-US" sz="3200" b="1" dirty="0" smtClean="0"/>
              <a:t>Relative Atomic Mass</a:t>
            </a:r>
            <a:endParaRPr lang="en-US" sz="3200" b="1" dirty="0"/>
          </a:p>
        </p:txBody>
      </p:sp>
      <p:sp>
        <p:nvSpPr>
          <p:cNvPr id="5" name="Text Box 7"/>
          <p:cNvSpPr txBox="1">
            <a:spLocks noChangeArrowheads="1"/>
          </p:cNvSpPr>
          <p:nvPr/>
        </p:nvSpPr>
        <p:spPr bwMode="auto">
          <a:xfrm>
            <a:off x="559558" y="1524000"/>
            <a:ext cx="7467600" cy="707886"/>
          </a:xfrm>
          <a:prstGeom prst="rect">
            <a:avLst/>
          </a:prstGeom>
          <a:noFill/>
          <a:ln w="9525">
            <a:noFill/>
            <a:miter lim="800000"/>
            <a:headEnd/>
            <a:tailEnd/>
          </a:ln>
        </p:spPr>
        <p:txBody>
          <a:bodyPr wrap="square">
            <a:spAutoFit/>
          </a:bodyPr>
          <a:lstStyle/>
          <a:p>
            <a:r>
              <a:rPr lang="en-US" sz="2000" b="1" dirty="0" smtClean="0"/>
              <a:t>Example:  H</a:t>
            </a:r>
            <a:r>
              <a:rPr lang="en-US" sz="2000" b="1" baseline="-25000" dirty="0" smtClean="0"/>
              <a:t>2</a:t>
            </a:r>
            <a:r>
              <a:rPr lang="en-US" sz="2000" b="1" dirty="0" smtClean="0"/>
              <a:t>O</a:t>
            </a:r>
          </a:p>
          <a:p>
            <a:endParaRPr lang="en-US" sz="2000" b="1" dirty="0"/>
          </a:p>
        </p:txBody>
      </p:sp>
      <p:sp>
        <p:nvSpPr>
          <p:cNvPr id="7" name="TextBox 6"/>
          <p:cNvSpPr txBox="1"/>
          <p:nvPr/>
        </p:nvSpPr>
        <p:spPr>
          <a:xfrm>
            <a:off x="559558" y="5001161"/>
            <a:ext cx="7822441" cy="1323439"/>
          </a:xfrm>
          <a:prstGeom prst="rect">
            <a:avLst/>
          </a:prstGeom>
          <a:noFill/>
        </p:spPr>
        <p:txBody>
          <a:bodyPr wrap="square" rtlCol="0">
            <a:spAutoFit/>
          </a:bodyPr>
          <a:lstStyle/>
          <a:p>
            <a:r>
              <a:rPr lang="en-US" sz="2000" b="1" dirty="0" smtClean="0"/>
              <a:t>If one part of oxygen weighs 8 times as much as two parts of hydrogen in a sample of water, then one oxygen atom weighs 8 times as much as 2 hydrogen atoms…this is relative atomic mass.</a:t>
            </a:r>
            <a:endParaRPr lang="en-US" sz="2000" b="1" dirty="0"/>
          </a:p>
        </p:txBody>
      </p:sp>
    </p:spTree>
    <p:extLst>
      <p:ext uri="{BB962C8B-B14F-4D97-AF65-F5344CB8AC3E}">
        <p14:creationId xmlns:p14="http://schemas.microsoft.com/office/powerpoint/2010/main" val="2865499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371600" y="304800"/>
            <a:ext cx="6705600" cy="1077218"/>
          </a:xfrm>
          <a:prstGeom prst="rect">
            <a:avLst/>
          </a:prstGeom>
          <a:noFill/>
          <a:ln w="9525">
            <a:noFill/>
            <a:miter lim="800000"/>
            <a:headEnd/>
            <a:tailEnd/>
          </a:ln>
        </p:spPr>
        <p:txBody>
          <a:bodyPr>
            <a:spAutoFit/>
          </a:bodyPr>
          <a:lstStyle/>
          <a:p>
            <a:pPr algn="ctr"/>
            <a:r>
              <a:rPr lang="en-US" sz="3200" b="1" dirty="0" smtClean="0"/>
              <a:t>Mendeleev and the Periodic Table (1869)</a:t>
            </a:r>
            <a:endParaRPr lang="en-US" sz="3200" b="1" dirty="0"/>
          </a:p>
        </p:txBody>
      </p:sp>
      <p:sp>
        <p:nvSpPr>
          <p:cNvPr id="3" name="Text Box 7"/>
          <p:cNvSpPr txBox="1">
            <a:spLocks noChangeArrowheads="1"/>
          </p:cNvSpPr>
          <p:nvPr/>
        </p:nvSpPr>
        <p:spPr bwMode="auto">
          <a:xfrm>
            <a:off x="381000" y="1600200"/>
            <a:ext cx="8229600" cy="1631216"/>
          </a:xfrm>
          <a:prstGeom prst="rect">
            <a:avLst/>
          </a:prstGeom>
          <a:noFill/>
          <a:ln w="9525">
            <a:noFill/>
            <a:miter lim="800000"/>
            <a:headEnd/>
            <a:tailEnd/>
          </a:ln>
        </p:spPr>
        <p:txBody>
          <a:bodyPr wrap="square">
            <a:spAutoFit/>
          </a:bodyPr>
          <a:lstStyle/>
          <a:p>
            <a:r>
              <a:rPr lang="en-US" sz="2000" b="1" dirty="0" smtClean="0"/>
              <a:t>Mendeleev used atomic mass and periodic trends to order the elements; his table predicted the existence of elements not yet discovered at the time (</a:t>
            </a:r>
            <a:r>
              <a:rPr lang="en-US" sz="2000" b="1" dirty="0" err="1" smtClean="0"/>
              <a:t>Ga</a:t>
            </a:r>
            <a:r>
              <a:rPr lang="en-US" sz="2000" b="1" dirty="0" smtClean="0"/>
              <a:t>, </a:t>
            </a:r>
            <a:r>
              <a:rPr lang="en-US" sz="2000" b="1" dirty="0" err="1" smtClean="0"/>
              <a:t>Sc</a:t>
            </a:r>
            <a:r>
              <a:rPr lang="en-US" sz="2000" b="1" dirty="0" smtClean="0"/>
              <a:t>, </a:t>
            </a:r>
            <a:r>
              <a:rPr lang="en-US" sz="2000" b="1" dirty="0" err="1" smtClean="0"/>
              <a:t>Ge</a:t>
            </a:r>
            <a:r>
              <a:rPr lang="en-US" sz="2000" b="1" dirty="0" smtClean="0"/>
              <a:t>…). </a:t>
            </a:r>
          </a:p>
          <a:p>
            <a:endParaRPr lang="en-US" sz="2000" b="1" dirty="0"/>
          </a:p>
          <a:p>
            <a:r>
              <a:rPr lang="en-US" sz="2000" b="1" dirty="0" smtClean="0"/>
              <a:t>Periodic trends trumped atomic mass in some cases.  </a:t>
            </a:r>
            <a:endParaRPr lang="en-US" sz="2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733800"/>
            <a:ext cx="481091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124200" y="5105400"/>
            <a:ext cx="3429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1521" y="3752850"/>
            <a:ext cx="1451357"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4D293F63-5513-47BA-A18A-133CB458F4D3}" type="slidenum">
              <a:rPr lang="en-US" smtClean="0"/>
              <a:pPr>
                <a:defRPr/>
              </a:pPr>
              <a:t>22</a:t>
            </a:fld>
            <a:endParaRPr lang="en-US"/>
          </a:p>
        </p:txBody>
      </p:sp>
    </p:spTree>
    <p:extLst>
      <p:ext uri="{BB962C8B-B14F-4D97-AF65-F5344CB8AC3E}">
        <p14:creationId xmlns:p14="http://schemas.microsoft.com/office/powerpoint/2010/main" val="43273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304800" y="304800"/>
            <a:ext cx="8686800" cy="1077218"/>
          </a:xfrm>
          <a:prstGeom prst="rect">
            <a:avLst/>
          </a:prstGeom>
          <a:noFill/>
          <a:ln w="9525">
            <a:noFill/>
            <a:miter lim="800000"/>
            <a:headEnd/>
            <a:tailEnd/>
          </a:ln>
        </p:spPr>
        <p:txBody>
          <a:bodyPr wrap="square">
            <a:spAutoFit/>
          </a:bodyPr>
          <a:lstStyle/>
          <a:p>
            <a:pPr algn="ctr"/>
            <a:r>
              <a:rPr lang="en-US" sz="3200" b="1" dirty="0"/>
              <a:t>Mass Spectrometry:  Identifying Masses of </a:t>
            </a:r>
            <a:r>
              <a:rPr lang="en-US" sz="3200" b="1" dirty="0" smtClean="0"/>
              <a:t>Atoms (J.J. Thompson – 1910)</a:t>
            </a:r>
            <a:endParaRPr lang="en-US" sz="3200" b="1" dirty="0"/>
          </a:p>
        </p:txBody>
      </p:sp>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23</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495799"/>
            <a:ext cx="1364366" cy="213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676400"/>
            <a:ext cx="4762500" cy="4648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1143000" y="381000"/>
            <a:ext cx="6705600" cy="1077218"/>
          </a:xfrm>
          <a:prstGeom prst="rect">
            <a:avLst/>
          </a:prstGeom>
          <a:noFill/>
          <a:ln w="9525">
            <a:noFill/>
            <a:miter lim="800000"/>
            <a:headEnd/>
            <a:tailEnd/>
          </a:ln>
        </p:spPr>
        <p:txBody>
          <a:bodyPr>
            <a:spAutoFit/>
          </a:bodyPr>
          <a:lstStyle/>
          <a:p>
            <a:pPr algn="ctr"/>
            <a:r>
              <a:rPr lang="en-US" sz="3200" b="1" dirty="0" smtClean="0"/>
              <a:t>Moseley’s Determination of Atomic Number (1913)</a:t>
            </a:r>
            <a:endParaRPr lang="en-US" sz="3200" b="1" dirty="0"/>
          </a:p>
        </p:txBody>
      </p:sp>
      <p:sp>
        <p:nvSpPr>
          <p:cNvPr id="15363" name="Line 9"/>
          <p:cNvSpPr>
            <a:spLocks noChangeShapeType="1"/>
          </p:cNvSpPr>
          <p:nvPr/>
        </p:nvSpPr>
        <p:spPr bwMode="auto">
          <a:xfrm>
            <a:off x="1447800" y="3124200"/>
            <a:ext cx="1066800" cy="0"/>
          </a:xfrm>
          <a:prstGeom prst="line">
            <a:avLst/>
          </a:prstGeom>
          <a:noFill/>
          <a:ln w="25400">
            <a:solidFill>
              <a:schemeClr val="tx1"/>
            </a:solidFill>
            <a:round/>
            <a:headEnd/>
            <a:tailEnd type="triangle" w="med" len="med"/>
          </a:ln>
        </p:spPr>
        <p:txBody>
          <a:bodyPr/>
          <a:lstStyle/>
          <a:p>
            <a:endParaRPr lang="en-US"/>
          </a:p>
        </p:txBody>
      </p:sp>
      <p:sp>
        <p:nvSpPr>
          <p:cNvPr id="15364" name="Rectangle 10"/>
          <p:cNvSpPr>
            <a:spLocks noChangeArrowheads="1"/>
          </p:cNvSpPr>
          <p:nvPr/>
        </p:nvSpPr>
        <p:spPr bwMode="auto">
          <a:xfrm>
            <a:off x="2819400" y="2590800"/>
            <a:ext cx="152400" cy="1295400"/>
          </a:xfrm>
          <a:prstGeom prst="rect">
            <a:avLst/>
          </a:prstGeom>
          <a:solidFill>
            <a:srgbClr val="969696"/>
          </a:solidFill>
          <a:ln w="9525">
            <a:solidFill>
              <a:schemeClr val="tx1"/>
            </a:solidFill>
            <a:miter lim="800000"/>
            <a:headEnd/>
            <a:tailEnd/>
          </a:ln>
        </p:spPr>
        <p:txBody>
          <a:bodyPr wrap="none" anchor="ctr"/>
          <a:lstStyle/>
          <a:p>
            <a:endParaRPr lang="en-US"/>
          </a:p>
        </p:txBody>
      </p:sp>
      <p:sp>
        <p:nvSpPr>
          <p:cNvPr id="15365" name="Line 11"/>
          <p:cNvSpPr>
            <a:spLocks noChangeShapeType="1"/>
          </p:cNvSpPr>
          <p:nvPr/>
        </p:nvSpPr>
        <p:spPr bwMode="auto">
          <a:xfrm>
            <a:off x="3200400" y="3124200"/>
            <a:ext cx="1143000" cy="0"/>
          </a:xfrm>
          <a:prstGeom prst="line">
            <a:avLst/>
          </a:prstGeom>
          <a:noFill/>
          <a:ln w="25400">
            <a:solidFill>
              <a:schemeClr val="tx1"/>
            </a:solidFill>
            <a:round/>
            <a:headEnd/>
            <a:tailEnd type="triangle" w="med" len="med"/>
          </a:ln>
        </p:spPr>
        <p:txBody>
          <a:bodyPr/>
          <a:lstStyle/>
          <a:p>
            <a:endParaRPr lang="en-US"/>
          </a:p>
        </p:txBody>
      </p:sp>
      <p:sp>
        <p:nvSpPr>
          <p:cNvPr id="15366" name="AutoShape 13"/>
          <p:cNvSpPr>
            <a:spLocks noChangeArrowheads="1"/>
          </p:cNvSpPr>
          <p:nvPr/>
        </p:nvSpPr>
        <p:spPr bwMode="auto">
          <a:xfrm>
            <a:off x="4648200" y="2743200"/>
            <a:ext cx="609600" cy="533400"/>
          </a:xfrm>
          <a:prstGeom prst="triangle">
            <a:avLst>
              <a:gd name="adj" fmla="val 50000"/>
            </a:avLst>
          </a:prstGeom>
          <a:solidFill>
            <a:srgbClr val="FFFFFF"/>
          </a:solidFill>
          <a:ln w="9525">
            <a:solidFill>
              <a:schemeClr val="tx1"/>
            </a:solidFill>
            <a:miter lim="800000"/>
            <a:headEnd/>
            <a:tailEnd/>
          </a:ln>
        </p:spPr>
        <p:txBody>
          <a:bodyPr wrap="none" anchor="ctr"/>
          <a:lstStyle/>
          <a:p>
            <a:endParaRPr lang="en-US"/>
          </a:p>
        </p:txBody>
      </p:sp>
      <p:sp>
        <p:nvSpPr>
          <p:cNvPr id="15367" name="Line 14"/>
          <p:cNvSpPr>
            <a:spLocks noChangeShapeType="1"/>
          </p:cNvSpPr>
          <p:nvPr/>
        </p:nvSpPr>
        <p:spPr bwMode="auto">
          <a:xfrm>
            <a:off x="6934200" y="2819400"/>
            <a:ext cx="609600" cy="0"/>
          </a:xfrm>
          <a:prstGeom prst="line">
            <a:avLst/>
          </a:prstGeom>
          <a:noFill/>
          <a:ln w="25400">
            <a:solidFill>
              <a:srgbClr val="000000"/>
            </a:solidFill>
            <a:round/>
            <a:headEnd/>
            <a:tailEnd/>
          </a:ln>
        </p:spPr>
        <p:txBody>
          <a:bodyPr/>
          <a:lstStyle/>
          <a:p>
            <a:endParaRPr lang="en-US"/>
          </a:p>
        </p:txBody>
      </p:sp>
      <p:sp>
        <p:nvSpPr>
          <p:cNvPr id="15368" name="Line 15"/>
          <p:cNvSpPr>
            <a:spLocks noChangeShapeType="1"/>
          </p:cNvSpPr>
          <p:nvPr/>
        </p:nvSpPr>
        <p:spPr bwMode="auto">
          <a:xfrm>
            <a:off x="6934200" y="3048000"/>
            <a:ext cx="609600" cy="0"/>
          </a:xfrm>
          <a:prstGeom prst="line">
            <a:avLst/>
          </a:prstGeom>
          <a:noFill/>
          <a:ln w="25400">
            <a:solidFill>
              <a:schemeClr val="tx1"/>
            </a:solidFill>
            <a:round/>
            <a:headEnd/>
            <a:tailEnd/>
          </a:ln>
        </p:spPr>
        <p:txBody>
          <a:bodyPr/>
          <a:lstStyle/>
          <a:p>
            <a:endParaRPr lang="en-US"/>
          </a:p>
        </p:txBody>
      </p:sp>
      <p:sp>
        <p:nvSpPr>
          <p:cNvPr id="15369" name="Line 18"/>
          <p:cNvSpPr>
            <a:spLocks noChangeShapeType="1"/>
          </p:cNvSpPr>
          <p:nvPr/>
        </p:nvSpPr>
        <p:spPr bwMode="auto">
          <a:xfrm>
            <a:off x="5410200" y="3109913"/>
            <a:ext cx="838200" cy="0"/>
          </a:xfrm>
          <a:prstGeom prst="line">
            <a:avLst/>
          </a:prstGeom>
          <a:noFill/>
          <a:ln w="25400">
            <a:solidFill>
              <a:schemeClr val="tx1"/>
            </a:solidFill>
            <a:round/>
            <a:headEnd/>
            <a:tailEnd type="triangle" w="med" len="med"/>
          </a:ln>
        </p:spPr>
        <p:txBody>
          <a:bodyPr/>
          <a:lstStyle/>
          <a:p>
            <a:endParaRPr lang="en-US"/>
          </a:p>
        </p:txBody>
      </p:sp>
      <p:sp>
        <p:nvSpPr>
          <p:cNvPr id="15370" name="Text Box 19"/>
          <p:cNvSpPr txBox="1">
            <a:spLocks noChangeArrowheads="1"/>
          </p:cNvSpPr>
          <p:nvPr/>
        </p:nvSpPr>
        <p:spPr bwMode="auto">
          <a:xfrm>
            <a:off x="1481138" y="2743200"/>
            <a:ext cx="1219200" cy="336550"/>
          </a:xfrm>
          <a:prstGeom prst="rect">
            <a:avLst/>
          </a:prstGeom>
          <a:noFill/>
          <a:ln w="9525">
            <a:noFill/>
            <a:miter lim="800000"/>
            <a:headEnd/>
            <a:tailEnd/>
          </a:ln>
        </p:spPr>
        <p:txBody>
          <a:bodyPr>
            <a:spAutoFit/>
          </a:bodyPr>
          <a:lstStyle/>
          <a:p>
            <a:pPr>
              <a:spcBef>
                <a:spcPct val="50000"/>
              </a:spcBef>
            </a:pPr>
            <a:r>
              <a:rPr lang="en-US" sz="1600" b="1"/>
              <a:t>X-rays</a:t>
            </a:r>
          </a:p>
        </p:txBody>
      </p:sp>
      <p:sp>
        <p:nvSpPr>
          <p:cNvPr id="15371" name="Text Box 20"/>
          <p:cNvSpPr txBox="1">
            <a:spLocks noChangeArrowheads="1"/>
          </p:cNvSpPr>
          <p:nvPr/>
        </p:nvSpPr>
        <p:spPr bwMode="auto">
          <a:xfrm>
            <a:off x="2386013" y="3924300"/>
            <a:ext cx="1143000" cy="581025"/>
          </a:xfrm>
          <a:prstGeom prst="rect">
            <a:avLst/>
          </a:prstGeom>
          <a:noFill/>
          <a:ln w="9525">
            <a:noFill/>
            <a:miter lim="800000"/>
            <a:headEnd/>
            <a:tailEnd/>
          </a:ln>
        </p:spPr>
        <p:txBody>
          <a:bodyPr>
            <a:spAutoFit/>
          </a:bodyPr>
          <a:lstStyle/>
          <a:p>
            <a:pPr>
              <a:spcBef>
                <a:spcPct val="50000"/>
              </a:spcBef>
            </a:pPr>
            <a:r>
              <a:rPr lang="en-US" sz="1600" b="1"/>
              <a:t>Sample of matter</a:t>
            </a:r>
          </a:p>
        </p:txBody>
      </p:sp>
      <p:sp>
        <p:nvSpPr>
          <p:cNvPr id="15372" name="Text Box 21"/>
          <p:cNvSpPr txBox="1">
            <a:spLocks noChangeArrowheads="1"/>
          </p:cNvSpPr>
          <p:nvPr/>
        </p:nvSpPr>
        <p:spPr bwMode="auto">
          <a:xfrm>
            <a:off x="3124200" y="2752725"/>
            <a:ext cx="1447800" cy="336550"/>
          </a:xfrm>
          <a:prstGeom prst="rect">
            <a:avLst/>
          </a:prstGeom>
          <a:noFill/>
          <a:ln w="9525">
            <a:noFill/>
            <a:miter lim="800000"/>
            <a:headEnd/>
            <a:tailEnd/>
          </a:ln>
        </p:spPr>
        <p:txBody>
          <a:bodyPr>
            <a:spAutoFit/>
          </a:bodyPr>
          <a:lstStyle/>
          <a:p>
            <a:pPr>
              <a:spcBef>
                <a:spcPct val="50000"/>
              </a:spcBef>
            </a:pPr>
            <a:r>
              <a:rPr lang="en-US" sz="1600" b="1"/>
              <a:t>Excited e-’s</a:t>
            </a:r>
          </a:p>
        </p:txBody>
      </p:sp>
      <p:sp>
        <p:nvSpPr>
          <p:cNvPr id="15373" name="Text Box 22"/>
          <p:cNvSpPr txBox="1">
            <a:spLocks noChangeArrowheads="1"/>
          </p:cNvSpPr>
          <p:nvPr/>
        </p:nvSpPr>
        <p:spPr bwMode="auto">
          <a:xfrm>
            <a:off x="3133725" y="3100388"/>
            <a:ext cx="1828800" cy="336550"/>
          </a:xfrm>
          <a:prstGeom prst="rect">
            <a:avLst/>
          </a:prstGeom>
          <a:noFill/>
          <a:ln w="9525">
            <a:noFill/>
            <a:miter lim="800000"/>
            <a:headEnd/>
            <a:tailEnd/>
          </a:ln>
        </p:spPr>
        <p:txBody>
          <a:bodyPr>
            <a:spAutoFit/>
          </a:bodyPr>
          <a:lstStyle/>
          <a:p>
            <a:pPr>
              <a:spcBef>
                <a:spcPct val="50000"/>
              </a:spcBef>
            </a:pPr>
            <a:r>
              <a:rPr lang="en-US" sz="1600" b="1"/>
              <a:t>Light emitted</a:t>
            </a:r>
          </a:p>
        </p:txBody>
      </p:sp>
      <p:sp>
        <p:nvSpPr>
          <p:cNvPr id="15374" name="Text Box 23"/>
          <p:cNvSpPr txBox="1">
            <a:spLocks noChangeArrowheads="1"/>
          </p:cNvSpPr>
          <p:nvPr/>
        </p:nvSpPr>
        <p:spPr bwMode="auto">
          <a:xfrm>
            <a:off x="4576763" y="3352800"/>
            <a:ext cx="838200" cy="336550"/>
          </a:xfrm>
          <a:prstGeom prst="rect">
            <a:avLst/>
          </a:prstGeom>
          <a:noFill/>
          <a:ln w="9525">
            <a:noFill/>
            <a:miter lim="800000"/>
            <a:headEnd/>
            <a:tailEnd/>
          </a:ln>
        </p:spPr>
        <p:txBody>
          <a:bodyPr>
            <a:spAutoFit/>
          </a:bodyPr>
          <a:lstStyle/>
          <a:p>
            <a:pPr>
              <a:spcBef>
                <a:spcPct val="50000"/>
              </a:spcBef>
            </a:pPr>
            <a:r>
              <a:rPr lang="en-US" sz="1600" b="1"/>
              <a:t>prism</a:t>
            </a:r>
          </a:p>
        </p:txBody>
      </p:sp>
      <p:sp>
        <p:nvSpPr>
          <p:cNvPr id="15375" name="Text Box 24"/>
          <p:cNvSpPr txBox="1">
            <a:spLocks noChangeArrowheads="1"/>
          </p:cNvSpPr>
          <p:nvPr/>
        </p:nvSpPr>
        <p:spPr bwMode="auto">
          <a:xfrm>
            <a:off x="6858000" y="3657600"/>
            <a:ext cx="1143000" cy="581025"/>
          </a:xfrm>
          <a:prstGeom prst="rect">
            <a:avLst/>
          </a:prstGeom>
          <a:noFill/>
          <a:ln w="9525">
            <a:noFill/>
            <a:miter lim="800000"/>
            <a:headEnd/>
            <a:tailEnd/>
          </a:ln>
        </p:spPr>
        <p:txBody>
          <a:bodyPr>
            <a:spAutoFit/>
          </a:bodyPr>
          <a:lstStyle/>
          <a:p>
            <a:pPr>
              <a:spcBef>
                <a:spcPct val="50000"/>
              </a:spcBef>
            </a:pPr>
            <a:r>
              <a:rPr lang="en-US" sz="1600" b="1"/>
              <a:t>Spectral lines</a:t>
            </a:r>
          </a:p>
        </p:txBody>
      </p:sp>
      <p:sp>
        <p:nvSpPr>
          <p:cNvPr id="15376" name="Text Box 25"/>
          <p:cNvSpPr txBox="1">
            <a:spLocks noChangeArrowheads="1"/>
          </p:cNvSpPr>
          <p:nvPr/>
        </p:nvSpPr>
        <p:spPr bwMode="auto">
          <a:xfrm>
            <a:off x="1905000" y="1781175"/>
            <a:ext cx="5614988" cy="581025"/>
          </a:xfrm>
          <a:prstGeom prst="rect">
            <a:avLst/>
          </a:prstGeom>
          <a:noFill/>
          <a:ln w="9525">
            <a:noFill/>
            <a:miter lim="800000"/>
            <a:headEnd/>
            <a:tailEnd/>
          </a:ln>
        </p:spPr>
        <p:txBody>
          <a:bodyPr>
            <a:spAutoFit/>
          </a:bodyPr>
          <a:lstStyle/>
          <a:p>
            <a:pPr>
              <a:spcBef>
                <a:spcPct val="50000"/>
              </a:spcBef>
            </a:pPr>
            <a:r>
              <a:rPr lang="en-US" sz="1600" b="1"/>
              <a:t>Number of protons in nucleus corresponded to shift in energy of spectral lines (shift in wavelength) </a:t>
            </a:r>
          </a:p>
        </p:txBody>
      </p:sp>
      <p:sp>
        <p:nvSpPr>
          <p:cNvPr id="15377" name="Rectangle 26"/>
          <p:cNvSpPr>
            <a:spLocks noChangeArrowheads="1"/>
          </p:cNvSpPr>
          <p:nvPr/>
        </p:nvSpPr>
        <p:spPr bwMode="auto">
          <a:xfrm>
            <a:off x="6858000" y="2590800"/>
            <a:ext cx="838200" cy="1066800"/>
          </a:xfrm>
          <a:prstGeom prst="rect">
            <a:avLst/>
          </a:prstGeom>
          <a:noFill/>
          <a:ln w="9525">
            <a:solidFill>
              <a:schemeClr val="tx1"/>
            </a:solidFill>
            <a:miter lim="800000"/>
            <a:headEnd/>
            <a:tailEnd/>
          </a:ln>
        </p:spPr>
        <p:txBody>
          <a:bodyPr wrap="none" anchor="ctr"/>
          <a:lstStyle/>
          <a:p>
            <a:endParaRPr lang="en-US"/>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287" y="4648200"/>
            <a:ext cx="481091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352800" y="5181600"/>
            <a:ext cx="3429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271" y="3972357"/>
            <a:ext cx="1633538" cy="243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676400"/>
          </a:xfrm>
        </p:spPr>
        <p:txBody>
          <a:bodyPr>
            <a:normAutofit/>
          </a:bodyPr>
          <a:lstStyle/>
          <a:p>
            <a:pPr algn="l"/>
            <a:r>
              <a:rPr lang="en-US" sz="3200" b="1" dirty="0" smtClean="0"/>
              <a:t>CQ#6: How is it possible that the atomic number increases in order, yet the atomic masses do not?</a:t>
            </a:r>
            <a:endParaRPr lang="en-US" sz="3200" b="1" dirty="0"/>
          </a:p>
        </p:txBody>
      </p:sp>
      <p:sp>
        <p:nvSpPr>
          <p:cNvPr id="3" name="Content Placeholder 2"/>
          <p:cNvSpPr>
            <a:spLocks noGrp="1"/>
          </p:cNvSpPr>
          <p:nvPr>
            <p:ph idx="1"/>
          </p:nvPr>
        </p:nvSpPr>
        <p:spPr>
          <a:xfrm>
            <a:off x="446887" y="2040082"/>
            <a:ext cx="7467600" cy="3429000"/>
          </a:xfrm>
        </p:spPr>
        <p:txBody>
          <a:bodyPr>
            <a:normAutofit/>
          </a:bodyPr>
          <a:lstStyle/>
          <a:p>
            <a:pPr marL="457200" indent="-457200">
              <a:buFont typeface="+mj-lt"/>
              <a:buAutoNum type="alphaUcPeriod"/>
            </a:pPr>
            <a:r>
              <a:rPr lang="en-US" sz="2000" dirty="0" smtClean="0"/>
              <a:t>There is no relationship between the atomic number and mass of the atom.</a:t>
            </a:r>
          </a:p>
          <a:p>
            <a:pPr marL="457200" indent="-457200">
              <a:buFont typeface="+mj-lt"/>
              <a:buAutoNum type="alphaUcPeriod"/>
            </a:pPr>
            <a:r>
              <a:rPr lang="en-US" sz="2000" dirty="0" smtClean="0"/>
              <a:t>The masses of the protons for </a:t>
            </a:r>
            <a:r>
              <a:rPr lang="en-US" sz="2000" dirty="0" err="1" smtClean="0"/>
              <a:t>Te</a:t>
            </a:r>
            <a:r>
              <a:rPr lang="en-US" sz="2000" dirty="0" smtClean="0"/>
              <a:t>, I, and </a:t>
            </a:r>
            <a:r>
              <a:rPr lang="en-US" sz="2000" dirty="0" err="1" smtClean="0"/>
              <a:t>Xe</a:t>
            </a:r>
            <a:r>
              <a:rPr lang="en-US" sz="2000" dirty="0" smtClean="0"/>
              <a:t> have slightly different masses. </a:t>
            </a:r>
          </a:p>
          <a:p>
            <a:pPr marL="457200" indent="-457200">
              <a:buFont typeface="+mj-lt"/>
              <a:buAutoNum type="alphaUcPeriod"/>
            </a:pPr>
            <a:r>
              <a:rPr lang="en-US" sz="2000" dirty="0" smtClean="0"/>
              <a:t>Since the numbers of neutrons do not </a:t>
            </a:r>
            <a:r>
              <a:rPr lang="en-US" sz="2000" dirty="0" err="1" smtClean="0"/>
              <a:t>neccessarily</a:t>
            </a:r>
            <a:r>
              <a:rPr lang="en-US" sz="2000" dirty="0" smtClean="0"/>
              <a:t> increase from one atom to the next, it is possible for the atomic number to increase while the total mass does not increase. </a:t>
            </a:r>
          </a:p>
          <a:p>
            <a:pPr marL="457200" indent="-457200">
              <a:buFont typeface="+mj-lt"/>
              <a:buAutoNum type="alphaUcPeriod"/>
            </a:pPr>
            <a:r>
              <a:rPr lang="en-US" sz="2000" dirty="0" smtClean="0"/>
              <a:t>A and B are both correct.</a:t>
            </a:r>
          </a:p>
          <a:p>
            <a:pPr marL="457200" indent="-457200">
              <a:buFont typeface="+mj-lt"/>
              <a:buAutoNum type="alphaUcPeriod"/>
            </a:pPr>
            <a:r>
              <a:rPr lang="en-US" sz="2000" dirty="0" smtClean="0"/>
              <a:t>B and C are both correct.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687" y="4648200"/>
            <a:ext cx="481091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10200" y="5257800"/>
            <a:ext cx="34290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21085" y="6096000"/>
            <a:ext cx="34290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152400" y="6305550"/>
            <a:ext cx="2133600" cy="476250"/>
          </a:xfrm>
        </p:spPr>
        <p:txBody>
          <a:bodyPr/>
          <a:lstStyle/>
          <a:p>
            <a:pPr algn="l">
              <a:defRPr/>
            </a:pPr>
            <a:fld id="{DC0F6634-A126-4249-B026-8D5EF09EA6DA}" type="slidenum">
              <a:rPr lang="en-US" smtClean="0"/>
              <a:pPr algn="l">
                <a:defRPr/>
              </a:pPr>
              <a:t>25</a:t>
            </a:fld>
            <a:endParaRPr lang="en-US" dirty="0"/>
          </a:p>
        </p:txBody>
      </p:sp>
    </p:spTree>
    <p:extLst>
      <p:ext uri="{BB962C8B-B14F-4D97-AF65-F5344CB8AC3E}">
        <p14:creationId xmlns:p14="http://schemas.microsoft.com/office/powerpoint/2010/main" val="161053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362200"/>
            <a:ext cx="659273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1066800" y="482025"/>
            <a:ext cx="6705600" cy="584775"/>
          </a:xfrm>
          <a:prstGeom prst="rect">
            <a:avLst/>
          </a:prstGeom>
          <a:noFill/>
          <a:ln w="9525">
            <a:noFill/>
            <a:miter lim="800000"/>
            <a:headEnd/>
            <a:tailEnd/>
          </a:ln>
        </p:spPr>
        <p:txBody>
          <a:bodyPr>
            <a:spAutoFit/>
          </a:bodyPr>
          <a:lstStyle/>
          <a:p>
            <a:pPr algn="ctr"/>
            <a:r>
              <a:rPr lang="en-US" sz="3200" b="1" dirty="0" smtClean="0"/>
              <a:t>Atomic Mass vs. Mass Number</a:t>
            </a:r>
            <a:endParaRPr lang="en-US" sz="3200" b="1" dirty="0"/>
          </a:p>
        </p:txBody>
      </p:sp>
      <p:sp>
        <p:nvSpPr>
          <p:cNvPr id="4" name="Rectangle 3"/>
          <p:cNvSpPr/>
          <p:nvPr/>
        </p:nvSpPr>
        <p:spPr>
          <a:xfrm>
            <a:off x="3048000" y="3276600"/>
            <a:ext cx="39624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21874" y="4432663"/>
            <a:ext cx="4140926"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4D293F63-5513-47BA-A18A-133CB458F4D3}" type="slidenum">
              <a:rPr lang="en-US" smtClean="0"/>
              <a:pPr>
                <a:defRPr/>
              </a:pPr>
              <a:t>26</a:t>
            </a:fld>
            <a:endParaRPr lang="en-US"/>
          </a:p>
        </p:txBody>
      </p:sp>
    </p:spTree>
    <p:extLst>
      <p:ext uri="{BB962C8B-B14F-4D97-AF65-F5344CB8AC3E}">
        <p14:creationId xmlns:p14="http://schemas.microsoft.com/office/powerpoint/2010/main" val="4798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1371600" y="304800"/>
            <a:ext cx="6705600" cy="1569660"/>
          </a:xfrm>
          <a:prstGeom prst="rect">
            <a:avLst/>
          </a:prstGeom>
          <a:noFill/>
          <a:ln w="9525">
            <a:noFill/>
            <a:miter lim="800000"/>
            <a:headEnd/>
            <a:tailEnd/>
          </a:ln>
        </p:spPr>
        <p:txBody>
          <a:bodyPr>
            <a:spAutoFit/>
          </a:bodyPr>
          <a:lstStyle/>
          <a:p>
            <a:pPr algn="ctr"/>
            <a:r>
              <a:rPr lang="en-US" sz="3200" b="1" dirty="0"/>
              <a:t>Neutrons, Atomic Number, Mass </a:t>
            </a:r>
            <a:r>
              <a:rPr lang="en-US" sz="3200" b="1" dirty="0" smtClean="0"/>
              <a:t>Number, and Average Atomic Mass</a:t>
            </a:r>
            <a:endParaRPr lang="en-US" sz="3200" b="1" dirty="0"/>
          </a:p>
        </p:txBody>
      </p:sp>
      <p:pic>
        <p:nvPicPr>
          <p:cNvPr id="4100" name="Picture 4" descr="Animation of Hydrogen-Deuterium-Tritiu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56" r="3440"/>
          <a:stretch/>
        </p:blipFill>
        <p:spPr bwMode="auto">
          <a:xfrm>
            <a:off x="1097280" y="1871476"/>
            <a:ext cx="6583680" cy="293451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27</a:t>
            </a:fld>
            <a:endParaRPr lang="en-US"/>
          </a:p>
        </p:txBody>
      </p:sp>
      <p:grpSp>
        <p:nvGrpSpPr>
          <p:cNvPr id="6" name="Group 5"/>
          <p:cNvGrpSpPr/>
          <p:nvPr/>
        </p:nvGrpSpPr>
        <p:grpSpPr>
          <a:xfrm>
            <a:off x="6140420" y="4650325"/>
            <a:ext cx="641380" cy="607475"/>
            <a:chOff x="996920" y="5376446"/>
            <a:chExt cx="641380" cy="607475"/>
          </a:xfrm>
        </p:grpSpPr>
        <p:sp>
          <p:nvSpPr>
            <p:cNvPr id="3" name="TextBox 2"/>
            <p:cNvSpPr txBox="1"/>
            <p:nvPr/>
          </p:nvSpPr>
          <p:spPr>
            <a:xfrm>
              <a:off x="1104900" y="5430777"/>
              <a:ext cx="533400" cy="523220"/>
            </a:xfrm>
            <a:prstGeom prst="rect">
              <a:avLst/>
            </a:prstGeom>
            <a:noFill/>
          </p:spPr>
          <p:txBody>
            <a:bodyPr wrap="square" rtlCol="0">
              <a:spAutoFit/>
            </a:bodyPr>
            <a:lstStyle/>
            <a:p>
              <a:r>
                <a:rPr lang="en-US" sz="2800" b="1" dirty="0" smtClean="0"/>
                <a:t>H</a:t>
              </a:r>
              <a:endParaRPr lang="en-US" sz="2800" b="1" dirty="0"/>
            </a:p>
          </p:txBody>
        </p:sp>
        <p:sp>
          <p:nvSpPr>
            <p:cNvPr id="4" name="TextBox 3"/>
            <p:cNvSpPr txBox="1"/>
            <p:nvPr/>
          </p:nvSpPr>
          <p:spPr>
            <a:xfrm>
              <a:off x="996920" y="5376446"/>
              <a:ext cx="298480" cy="338554"/>
            </a:xfrm>
            <a:prstGeom prst="rect">
              <a:avLst/>
            </a:prstGeom>
            <a:noFill/>
          </p:spPr>
          <p:txBody>
            <a:bodyPr wrap="none" rtlCol="0">
              <a:spAutoFit/>
            </a:bodyPr>
            <a:lstStyle/>
            <a:p>
              <a:r>
                <a:rPr lang="en-US" sz="1600" b="1" dirty="0" smtClean="0"/>
                <a:t>3</a:t>
              </a:r>
              <a:endParaRPr lang="en-US" sz="1600" b="1" dirty="0"/>
            </a:p>
          </p:txBody>
        </p:sp>
        <p:sp>
          <p:nvSpPr>
            <p:cNvPr id="5" name="Rectangle 4"/>
            <p:cNvSpPr/>
            <p:nvPr/>
          </p:nvSpPr>
          <p:spPr>
            <a:xfrm>
              <a:off x="996920" y="5645367"/>
              <a:ext cx="298480" cy="338554"/>
            </a:xfrm>
            <a:prstGeom prst="rect">
              <a:avLst/>
            </a:prstGeom>
          </p:spPr>
          <p:txBody>
            <a:bodyPr wrap="none">
              <a:spAutoFit/>
            </a:bodyPr>
            <a:lstStyle/>
            <a:p>
              <a:r>
                <a:rPr lang="en-US" sz="1600" b="1" dirty="0"/>
                <a:t>1</a:t>
              </a:r>
            </a:p>
          </p:txBody>
        </p:sp>
      </p:grpSp>
      <p:grpSp>
        <p:nvGrpSpPr>
          <p:cNvPr id="10" name="Group 9"/>
          <p:cNvGrpSpPr/>
          <p:nvPr/>
        </p:nvGrpSpPr>
        <p:grpSpPr>
          <a:xfrm>
            <a:off x="4225802" y="4650325"/>
            <a:ext cx="641380" cy="607475"/>
            <a:chOff x="996920" y="5376446"/>
            <a:chExt cx="641380" cy="607475"/>
          </a:xfrm>
        </p:grpSpPr>
        <p:sp>
          <p:nvSpPr>
            <p:cNvPr id="11" name="TextBox 10"/>
            <p:cNvSpPr txBox="1"/>
            <p:nvPr/>
          </p:nvSpPr>
          <p:spPr>
            <a:xfrm>
              <a:off x="1104900" y="5430777"/>
              <a:ext cx="533400" cy="523220"/>
            </a:xfrm>
            <a:prstGeom prst="rect">
              <a:avLst/>
            </a:prstGeom>
            <a:noFill/>
          </p:spPr>
          <p:txBody>
            <a:bodyPr wrap="square" rtlCol="0">
              <a:spAutoFit/>
            </a:bodyPr>
            <a:lstStyle/>
            <a:p>
              <a:r>
                <a:rPr lang="en-US" sz="2800" b="1" dirty="0" smtClean="0"/>
                <a:t>H</a:t>
              </a:r>
              <a:endParaRPr lang="en-US" sz="2800" b="1" dirty="0"/>
            </a:p>
          </p:txBody>
        </p:sp>
        <p:sp>
          <p:nvSpPr>
            <p:cNvPr id="12" name="TextBox 11"/>
            <p:cNvSpPr txBox="1"/>
            <p:nvPr/>
          </p:nvSpPr>
          <p:spPr>
            <a:xfrm>
              <a:off x="996920" y="5376446"/>
              <a:ext cx="298480" cy="338554"/>
            </a:xfrm>
            <a:prstGeom prst="rect">
              <a:avLst/>
            </a:prstGeom>
            <a:noFill/>
          </p:spPr>
          <p:txBody>
            <a:bodyPr wrap="none" rtlCol="0">
              <a:spAutoFit/>
            </a:bodyPr>
            <a:lstStyle/>
            <a:p>
              <a:r>
                <a:rPr lang="en-US" sz="1600" b="1" dirty="0" smtClean="0"/>
                <a:t>2</a:t>
              </a:r>
              <a:endParaRPr lang="en-US" sz="1600" b="1" dirty="0"/>
            </a:p>
          </p:txBody>
        </p:sp>
        <p:sp>
          <p:nvSpPr>
            <p:cNvPr id="13" name="Rectangle 12"/>
            <p:cNvSpPr/>
            <p:nvPr/>
          </p:nvSpPr>
          <p:spPr>
            <a:xfrm>
              <a:off x="996920" y="5645367"/>
              <a:ext cx="298480" cy="338554"/>
            </a:xfrm>
            <a:prstGeom prst="rect">
              <a:avLst/>
            </a:prstGeom>
          </p:spPr>
          <p:txBody>
            <a:bodyPr wrap="none">
              <a:spAutoFit/>
            </a:bodyPr>
            <a:lstStyle/>
            <a:p>
              <a:r>
                <a:rPr lang="en-US" sz="1600" b="1" dirty="0"/>
                <a:t>1</a:t>
              </a:r>
            </a:p>
          </p:txBody>
        </p:sp>
      </p:grpSp>
      <p:grpSp>
        <p:nvGrpSpPr>
          <p:cNvPr id="14" name="Group 13"/>
          <p:cNvGrpSpPr/>
          <p:nvPr/>
        </p:nvGrpSpPr>
        <p:grpSpPr>
          <a:xfrm>
            <a:off x="1981200" y="4666633"/>
            <a:ext cx="641380" cy="607475"/>
            <a:chOff x="996920" y="5376446"/>
            <a:chExt cx="641380" cy="607475"/>
          </a:xfrm>
        </p:grpSpPr>
        <p:sp>
          <p:nvSpPr>
            <p:cNvPr id="15" name="TextBox 14"/>
            <p:cNvSpPr txBox="1"/>
            <p:nvPr/>
          </p:nvSpPr>
          <p:spPr>
            <a:xfrm>
              <a:off x="1104900" y="5444393"/>
              <a:ext cx="533400" cy="523220"/>
            </a:xfrm>
            <a:prstGeom prst="rect">
              <a:avLst/>
            </a:prstGeom>
            <a:noFill/>
          </p:spPr>
          <p:txBody>
            <a:bodyPr wrap="square" rtlCol="0">
              <a:spAutoFit/>
            </a:bodyPr>
            <a:lstStyle/>
            <a:p>
              <a:r>
                <a:rPr lang="en-US" sz="2800" b="1" dirty="0" smtClean="0"/>
                <a:t>H</a:t>
              </a:r>
              <a:endParaRPr lang="en-US" sz="2800" b="1" dirty="0"/>
            </a:p>
          </p:txBody>
        </p:sp>
        <p:sp>
          <p:nvSpPr>
            <p:cNvPr id="16" name="TextBox 15"/>
            <p:cNvSpPr txBox="1"/>
            <p:nvPr/>
          </p:nvSpPr>
          <p:spPr>
            <a:xfrm>
              <a:off x="996920" y="5376446"/>
              <a:ext cx="298480" cy="338554"/>
            </a:xfrm>
            <a:prstGeom prst="rect">
              <a:avLst/>
            </a:prstGeom>
            <a:noFill/>
          </p:spPr>
          <p:txBody>
            <a:bodyPr wrap="none" rtlCol="0">
              <a:spAutoFit/>
            </a:bodyPr>
            <a:lstStyle/>
            <a:p>
              <a:r>
                <a:rPr lang="en-US" sz="1600" b="1" dirty="0"/>
                <a:t>1</a:t>
              </a:r>
            </a:p>
          </p:txBody>
        </p:sp>
        <p:sp>
          <p:nvSpPr>
            <p:cNvPr id="17" name="Rectangle 16"/>
            <p:cNvSpPr/>
            <p:nvPr/>
          </p:nvSpPr>
          <p:spPr>
            <a:xfrm>
              <a:off x="996920" y="5645367"/>
              <a:ext cx="298480" cy="338554"/>
            </a:xfrm>
            <a:prstGeom prst="rect">
              <a:avLst/>
            </a:prstGeom>
          </p:spPr>
          <p:txBody>
            <a:bodyPr wrap="none">
              <a:spAutoFit/>
            </a:bodyPr>
            <a:lstStyle/>
            <a:p>
              <a:r>
                <a:rPr lang="en-US" sz="1600" b="1" dirty="0"/>
                <a:t>1</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2133600"/>
          </a:xfrm>
        </p:spPr>
        <p:txBody>
          <a:bodyPr>
            <a:normAutofit fontScale="90000"/>
          </a:bodyPr>
          <a:lstStyle/>
          <a:p>
            <a:pPr algn="l"/>
            <a:r>
              <a:rPr lang="en-US" sz="2700" b="1" dirty="0" smtClean="0"/>
              <a:t>CQ#7: The average atomic mass (</a:t>
            </a:r>
            <a:r>
              <a:rPr lang="en-US" sz="2700" b="1" dirty="0" err="1" smtClean="0"/>
              <a:t>amu</a:t>
            </a:r>
            <a:r>
              <a:rPr lang="en-US" sz="2700" b="1" dirty="0" smtClean="0"/>
              <a:t>) of hydrogen is listed as 1.001amu on the periodic table.  If the three isotopes of hydrogen have  a mass of 1 </a:t>
            </a:r>
            <a:r>
              <a:rPr lang="en-US" sz="2700" b="1" dirty="0" err="1" smtClean="0"/>
              <a:t>amu</a:t>
            </a:r>
            <a:r>
              <a:rPr lang="en-US" sz="2700" b="1" dirty="0" smtClean="0"/>
              <a:t>, 2 </a:t>
            </a:r>
            <a:r>
              <a:rPr lang="en-US" sz="2700" b="1" dirty="0" err="1" smtClean="0"/>
              <a:t>amu</a:t>
            </a:r>
            <a:r>
              <a:rPr lang="en-US" sz="2700" b="1" dirty="0" smtClean="0"/>
              <a:t>, and 3 </a:t>
            </a:r>
            <a:r>
              <a:rPr lang="en-US" sz="2700" b="1" dirty="0" err="1" smtClean="0"/>
              <a:t>amu</a:t>
            </a:r>
            <a:r>
              <a:rPr lang="en-US" sz="2700" b="1" dirty="0" smtClean="0"/>
              <a:t>, respectively, how is this average atomic mass possible?</a:t>
            </a:r>
            <a:endParaRPr lang="en-US" sz="3200" b="1" dirty="0"/>
          </a:p>
        </p:txBody>
      </p:sp>
      <p:sp>
        <p:nvSpPr>
          <p:cNvPr id="3" name="Content Placeholder 2"/>
          <p:cNvSpPr>
            <a:spLocks noGrp="1"/>
          </p:cNvSpPr>
          <p:nvPr>
            <p:ph idx="1"/>
          </p:nvPr>
        </p:nvSpPr>
        <p:spPr>
          <a:xfrm>
            <a:off x="457200" y="2514600"/>
            <a:ext cx="7467600" cy="3429000"/>
          </a:xfrm>
        </p:spPr>
        <p:txBody>
          <a:bodyPr>
            <a:normAutofit fontScale="92500" lnSpcReduction="20000"/>
          </a:bodyPr>
          <a:lstStyle/>
          <a:p>
            <a:pPr marL="457200" indent="-457200">
              <a:buFont typeface="+mj-lt"/>
              <a:buAutoNum type="alphaUcPeriod"/>
            </a:pPr>
            <a:r>
              <a:rPr lang="en-US" sz="2000" dirty="0" smtClean="0"/>
              <a:t>Hydrogen-1, hydrogen-2 (deuterium), and hydrogen-3 (tritium) must have different numbers of neutrons, which then shifts the mass closer to 1.001 </a:t>
            </a:r>
            <a:r>
              <a:rPr lang="en-US" sz="2000" dirty="0" err="1" smtClean="0"/>
              <a:t>amu</a:t>
            </a:r>
            <a:r>
              <a:rPr lang="en-US" sz="2000" dirty="0" smtClean="0"/>
              <a:t>.</a:t>
            </a:r>
          </a:p>
          <a:p>
            <a:pPr marL="457200" indent="-457200">
              <a:buFont typeface="+mj-lt"/>
              <a:buAutoNum type="alphaUcPeriod"/>
            </a:pPr>
            <a:endParaRPr lang="en-US" sz="900" dirty="0" smtClean="0"/>
          </a:p>
          <a:p>
            <a:pPr marL="457200" indent="-457200">
              <a:buFont typeface="+mj-lt"/>
              <a:buAutoNum type="alphaUcPeriod"/>
            </a:pPr>
            <a:r>
              <a:rPr lang="en-US" sz="2000" dirty="0" smtClean="0"/>
              <a:t>The natural abundance of hydrogen-1 must be higher than the natural abundance of the other two isotopes of hydrogen.</a:t>
            </a:r>
          </a:p>
          <a:p>
            <a:pPr marL="457200" indent="-457200">
              <a:buFont typeface="+mj-lt"/>
              <a:buAutoNum type="alphaUcPeriod"/>
            </a:pPr>
            <a:endParaRPr lang="en-US" sz="900" dirty="0" smtClean="0"/>
          </a:p>
          <a:p>
            <a:pPr marL="457200" indent="-457200">
              <a:buFont typeface="+mj-lt"/>
              <a:buAutoNum type="alphaUcPeriod"/>
            </a:pPr>
            <a:r>
              <a:rPr lang="en-US" sz="2000" dirty="0" smtClean="0"/>
              <a:t>The average atomic mass is a weighted average of the three isotopes, and since there is more hydrogen-1 in nature than either of the other two isotopes, the average is thus less than the simple average of the three isotope masses. </a:t>
            </a:r>
          </a:p>
          <a:p>
            <a:pPr marL="457200" indent="-457200">
              <a:buFont typeface="+mj-lt"/>
              <a:buAutoNum type="alphaUcPeriod"/>
            </a:pPr>
            <a:endParaRPr lang="en-US" sz="900" dirty="0" smtClean="0"/>
          </a:p>
          <a:p>
            <a:pPr marL="457200" indent="-457200">
              <a:buFont typeface="+mj-lt"/>
              <a:buAutoNum type="alphaUcPeriod"/>
            </a:pPr>
            <a:r>
              <a:rPr lang="en-US" sz="2000" dirty="0" smtClean="0"/>
              <a:t>A and B are both correct.</a:t>
            </a:r>
          </a:p>
          <a:p>
            <a:pPr marL="457200" indent="-457200">
              <a:buFont typeface="+mj-lt"/>
              <a:buAutoNum type="alphaUcPeriod"/>
            </a:pPr>
            <a:endParaRPr lang="en-US" sz="900" dirty="0" smtClean="0"/>
          </a:p>
          <a:p>
            <a:pPr marL="457200" indent="-457200">
              <a:buFont typeface="+mj-lt"/>
              <a:buAutoNum type="alphaUcPeriod"/>
            </a:pPr>
            <a:r>
              <a:rPr lang="en-US" sz="2000" dirty="0" smtClean="0"/>
              <a:t>B and C are </a:t>
            </a:r>
            <a:r>
              <a:rPr lang="en-US" sz="2000" smtClean="0"/>
              <a:t>both correct.</a:t>
            </a:r>
            <a:endParaRPr lang="en-US" sz="2000" dirty="0" smtClean="0"/>
          </a:p>
        </p:txBody>
      </p:sp>
      <p:sp>
        <p:nvSpPr>
          <p:cNvPr id="4" name="Slide Number Placeholder 3"/>
          <p:cNvSpPr>
            <a:spLocks noGrp="1"/>
          </p:cNvSpPr>
          <p:nvPr>
            <p:ph type="sldNum" sz="quarter" idx="12"/>
          </p:nvPr>
        </p:nvSpPr>
        <p:spPr/>
        <p:txBody>
          <a:bodyPr/>
          <a:lstStyle/>
          <a:p>
            <a:pPr>
              <a:defRPr/>
            </a:pPr>
            <a:fld id="{DC0F6634-A126-4249-B026-8D5EF09EA6DA}"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675568" y="135257"/>
            <a:ext cx="6944432" cy="1569660"/>
          </a:xfrm>
          <a:prstGeom prst="rect">
            <a:avLst/>
          </a:prstGeom>
          <a:noFill/>
          <a:ln w="9525">
            <a:noFill/>
            <a:miter lim="800000"/>
            <a:headEnd/>
            <a:tailEnd/>
          </a:ln>
        </p:spPr>
        <p:txBody>
          <a:bodyPr wrap="square">
            <a:spAutoFit/>
          </a:bodyPr>
          <a:lstStyle/>
          <a:p>
            <a:pPr algn="ctr"/>
            <a:r>
              <a:rPr lang="en-US" sz="3200" b="1" dirty="0" smtClean="0"/>
              <a:t>The Nuclear Model of the Atom </a:t>
            </a:r>
          </a:p>
          <a:p>
            <a:pPr algn="ctr"/>
            <a:r>
              <a:rPr lang="en-US" sz="3200" b="1" dirty="0" smtClean="0"/>
              <a:t>Atomic Mass and Atomic Number</a:t>
            </a:r>
          </a:p>
          <a:p>
            <a:endParaRPr lang="en-US" sz="3200" b="1" dirty="0" smtClean="0"/>
          </a:p>
        </p:txBody>
      </p:sp>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29</a:t>
            </a:fld>
            <a:endParaRPr lang="en-US"/>
          </a:p>
        </p:txBody>
      </p:sp>
      <p:sp>
        <p:nvSpPr>
          <p:cNvPr id="3" name="Oval 2"/>
          <p:cNvSpPr/>
          <p:nvPr/>
        </p:nvSpPr>
        <p:spPr>
          <a:xfrm>
            <a:off x="1245360" y="2500952"/>
            <a:ext cx="2286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95734" y="2639990"/>
            <a:ext cx="2286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31878" y="2634302"/>
            <a:ext cx="2286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64942" y="2841294"/>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62670" y="241935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75568" y="1918648"/>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71784" y="1676400"/>
            <a:ext cx="2209800" cy="20293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07260" y="2432712"/>
            <a:ext cx="412276" cy="381000"/>
          </a:xfrm>
          <a:prstGeom prst="rect">
            <a:avLst/>
          </a:prstGeom>
          <a:noFill/>
        </p:spPr>
        <p:txBody>
          <a:bodyPr wrap="square" rtlCol="0">
            <a:spAutoFit/>
          </a:bodyPr>
          <a:lstStyle/>
          <a:p>
            <a:r>
              <a:rPr lang="en-US" b="1" dirty="0" smtClean="0"/>
              <a:t>+</a:t>
            </a:r>
            <a:endParaRPr lang="en-US" b="1" dirty="0"/>
          </a:p>
        </p:txBody>
      </p:sp>
      <p:sp>
        <p:nvSpPr>
          <p:cNvPr id="13" name="TextBox 12"/>
          <p:cNvSpPr txBox="1"/>
          <p:nvPr/>
        </p:nvSpPr>
        <p:spPr>
          <a:xfrm>
            <a:off x="6457386" y="2571750"/>
            <a:ext cx="412276" cy="381000"/>
          </a:xfrm>
          <a:prstGeom prst="rect">
            <a:avLst/>
          </a:prstGeom>
          <a:noFill/>
        </p:spPr>
        <p:txBody>
          <a:bodyPr wrap="square" rtlCol="0">
            <a:spAutoFit/>
          </a:bodyPr>
          <a:lstStyle/>
          <a:p>
            <a:r>
              <a:rPr lang="en-US" b="1" dirty="0" smtClean="0"/>
              <a:t>+</a:t>
            </a:r>
            <a:endParaRPr lang="en-US" b="1" dirty="0"/>
          </a:p>
        </p:txBody>
      </p:sp>
      <p:sp>
        <p:nvSpPr>
          <p:cNvPr id="14" name="TextBox 13"/>
          <p:cNvSpPr txBox="1"/>
          <p:nvPr/>
        </p:nvSpPr>
        <p:spPr>
          <a:xfrm>
            <a:off x="6750810" y="2585398"/>
            <a:ext cx="412276" cy="381000"/>
          </a:xfrm>
          <a:prstGeom prst="rect">
            <a:avLst/>
          </a:prstGeom>
          <a:noFill/>
        </p:spPr>
        <p:txBody>
          <a:bodyPr wrap="square" rtlCol="0">
            <a:spAutoFit/>
          </a:bodyPr>
          <a:lstStyle/>
          <a:p>
            <a:r>
              <a:rPr lang="en-US" b="1" dirty="0" smtClean="0"/>
              <a:t>+</a:t>
            </a:r>
            <a:endParaRPr lang="en-US" b="1" dirty="0"/>
          </a:p>
        </p:txBody>
      </p:sp>
      <p:sp>
        <p:nvSpPr>
          <p:cNvPr id="15" name="Oval 14"/>
          <p:cNvSpPr/>
          <p:nvPr/>
        </p:nvSpPr>
        <p:spPr>
          <a:xfrm>
            <a:off x="1978928" y="2525404"/>
            <a:ext cx="114300" cy="1143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14184" y="2397456"/>
            <a:ext cx="412276" cy="381000"/>
          </a:xfrm>
          <a:prstGeom prst="rect">
            <a:avLst/>
          </a:prstGeom>
          <a:noFill/>
        </p:spPr>
        <p:txBody>
          <a:bodyPr wrap="square" rtlCol="0">
            <a:spAutoFit/>
          </a:bodyPr>
          <a:lstStyle/>
          <a:p>
            <a:r>
              <a:rPr lang="en-US" b="1" dirty="0" smtClean="0"/>
              <a:t>-</a:t>
            </a:r>
            <a:endParaRPr lang="en-US" b="1" dirty="0"/>
          </a:p>
        </p:txBody>
      </p:sp>
      <p:sp>
        <p:nvSpPr>
          <p:cNvPr id="17" name="Oval 16"/>
          <p:cNvSpPr/>
          <p:nvPr/>
        </p:nvSpPr>
        <p:spPr>
          <a:xfrm>
            <a:off x="5620036" y="2677804"/>
            <a:ext cx="114300" cy="1143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821876" y="2664156"/>
            <a:ext cx="114300" cy="1143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15888" y="2536208"/>
            <a:ext cx="412276" cy="381000"/>
          </a:xfrm>
          <a:prstGeom prst="rect">
            <a:avLst/>
          </a:prstGeom>
          <a:noFill/>
        </p:spPr>
        <p:txBody>
          <a:bodyPr wrap="square" rtlCol="0">
            <a:spAutoFit/>
          </a:bodyPr>
          <a:lstStyle/>
          <a:p>
            <a:r>
              <a:rPr lang="en-US" b="1" dirty="0" smtClean="0"/>
              <a:t>-</a:t>
            </a:r>
            <a:endParaRPr lang="en-US" b="1" dirty="0"/>
          </a:p>
        </p:txBody>
      </p:sp>
      <p:sp>
        <p:nvSpPr>
          <p:cNvPr id="20" name="TextBox 19"/>
          <p:cNvSpPr txBox="1"/>
          <p:nvPr/>
        </p:nvSpPr>
        <p:spPr>
          <a:xfrm>
            <a:off x="7863956" y="2536208"/>
            <a:ext cx="412276" cy="381000"/>
          </a:xfrm>
          <a:prstGeom prst="rect">
            <a:avLst/>
          </a:prstGeom>
          <a:noFill/>
        </p:spPr>
        <p:txBody>
          <a:bodyPr wrap="square" rtlCol="0">
            <a:spAutoFit/>
          </a:bodyPr>
          <a:lstStyle/>
          <a:p>
            <a:r>
              <a:rPr lang="en-US" b="1" dirty="0" smtClean="0"/>
              <a:t>-</a:t>
            </a:r>
            <a:endParaRPr lang="en-US" b="1" dirty="0"/>
          </a:p>
        </p:txBody>
      </p:sp>
      <p:sp>
        <p:nvSpPr>
          <p:cNvPr id="10" name="TextBox 9"/>
          <p:cNvSpPr txBox="1"/>
          <p:nvPr/>
        </p:nvSpPr>
        <p:spPr>
          <a:xfrm>
            <a:off x="76200" y="3316069"/>
            <a:ext cx="2862616" cy="923330"/>
          </a:xfrm>
          <a:prstGeom prst="rect">
            <a:avLst/>
          </a:prstGeom>
          <a:noFill/>
        </p:spPr>
        <p:txBody>
          <a:bodyPr wrap="square" rtlCol="0">
            <a:spAutoFit/>
          </a:bodyPr>
          <a:lstStyle/>
          <a:p>
            <a:pPr algn="ctr"/>
            <a:r>
              <a:rPr lang="en-US" dirty="0" smtClean="0"/>
              <a:t>hydrogen-1</a:t>
            </a:r>
          </a:p>
          <a:p>
            <a:pPr algn="ctr"/>
            <a:r>
              <a:rPr lang="en-US" dirty="0" smtClean="0"/>
              <a:t>Atomic mass = 1 </a:t>
            </a:r>
            <a:r>
              <a:rPr lang="en-US" dirty="0" err="1" smtClean="0"/>
              <a:t>amu</a:t>
            </a:r>
            <a:endParaRPr lang="en-US" dirty="0" smtClean="0"/>
          </a:p>
          <a:p>
            <a:pPr algn="ctr"/>
            <a:r>
              <a:rPr lang="en-US" dirty="0" smtClean="0"/>
              <a:t>Atomic number =1</a:t>
            </a:r>
            <a:endParaRPr lang="en-US" dirty="0"/>
          </a:p>
        </p:txBody>
      </p:sp>
      <p:sp>
        <p:nvSpPr>
          <p:cNvPr id="22" name="TextBox 21"/>
          <p:cNvSpPr txBox="1"/>
          <p:nvPr/>
        </p:nvSpPr>
        <p:spPr>
          <a:xfrm>
            <a:off x="5443184" y="3724870"/>
            <a:ext cx="2862616" cy="923330"/>
          </a:xfrm>
          <a:prstGeom prst="rect">
            <a:avLst/>
          </a:prstGeom>
          <a:noFill/>
        </p:spPr>
        <p:txBody>
          <a:bodyPr wrap="square" rtlCol="0">
            <a:spAutoFit/>
          </a:bodyPr>
          <a:lstStyle/>
          <a:p>
            <a:pPr algn="ctr"/>
            <a:r>
              <a:rPr lang="en-US" dirty="0" smtClean="0"/>
              <a:t>helium-4</a:t>
            </a:r>
          </a:p>
          <a:p>
            <a:pPr algn="ctr"/>
            <a:r>
              <a:rPr lang="en-US" dirty="0" smtClean="0"/>
              <a:t>Atomic mass = 4 </a:t>
            </a:r>
            <a:r>
              <a:rPr lang="en-US" dirty="0" err="1" smtClean="0"/>
              <a:t>amu</a:t>
            </a:r>
            <a:endParaRPr lang="en-US" dirty="0" smtClean="0"/>
          </a:p>
          <a:p>
            <a:pPr algn="ctr"/>
            <a:r>
              <a:rPr lang="en-US" dirty="0" smtClean="0"/>
              <a:t>Atomic number = 2</a:t>
            </a:r>
            <a:endParaRPr lang="en-US" dirty="0"/>
          </a:p>
        </p:txBody>
      </p:sp>
      <p:cxnSp>
        <p:nvCxnSpPr>
          <p:cNvPr id="21" name="Straight Arrow Connector 20"/>
          <p:cNvCxnSpPr>
            <a:endCxn id="10" idx="2"/>
          </p:cNvCxnSpPr>
          <p:nvPr/>
        </p:nvCxnSpPr>
        <p:spPr>
          <a:xfrm flipH="1" flipV="1">
            <a:off x="1507508" y="4239399"/>
            <a:ext cx="712814" cy="6374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499080" y="4380132"/>
            <a:ext cx="329084" cy="4966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754" y="4611130"/>
            <a:ext cx="3719720" cy="2090483"/>
          </a:xfrm>
          <a:prstGeom prst="rect">
            <a:avLst/>
          </a:prstGeom>
        </p:spPr>
      </p:pic>
    </p:spTree>
    <p:extLst>
      <p:ext uri="{BB962C8B-B14F-4D97-AF65-F5344CB8AC3E}">
        <p14:creationId xmlns:p14="http://schemas.microsoft.com/office/powerpoint/2010/main" val="3966884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2917" r="14231"/>
          <a:stretch/>
        </p:blipFill>
        <p:spPr>
          <a:xfrm>
            <a:off x="6248400" y="2057400"/>
            <a:ext cx="2468880" cy="3865732"/>
          </a:xfrm>
          <a:prstGeom prst="rect">
            <a:avLst/>
          </a:prstGeom>
        </p:spPr>
      </p:pic>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31" r="1961"/>
          <a:stretch/>
        </p:blipFill>
        <p:spPr bwMode="auto">
          <a:xfrm>
            <a:off x="457200" y="1382018"/>
            <a:ext cx="557784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7"/>
          <p:cNvSpPr txBox="1">
            <a:spLocks noChangeArrowheads="1"/>
          </p:cNvSpPr>
          <p:nvPr/>
        </p:nvSpPr>
        <p:spPr bwMode="auto">
          <a:xfrm>
            <a:off x="76200" y="313038"/>
            <a:ext cx="6705600" cy="1077218"/>
          </a:xfrm>
          <a:prstGeom prst="rect">
            <a:avLst/>
          </a:prstGeom>
          <a:noFill/>
          <a:ln w="9525">
            <a:noFill/>
            <a:miter lim="800000"/>
            <a:headEnd/>
            <a:tailEnd/>
          </a:ln>
        </p:spPr>
        <p:txBody>
          <a:bodyPr>
            <a:spAutoFit/>
          </a:bodyPr>
          <a:lstStyle/>
          <a:p>
            <a:pPr algn="ctr"/>
            <a:r>
              <a:rPr lang="en-US" sz="3200" b="1" dirty="0" smtClean="0"/>
              <a:t>Democritus – Atomism </a:t>
            </a:r>
          </a:p>
          <a:p>
            <a:pPr algn="ctr"/>
            <a:r>
              <a:rPr lang="en-US" sz="3200" b="1" dirty="0" smtClean="0"/>
              <a:t>(5th Century BCE)</a:t>
            </a:r>
            <a:endParaRPr lang="en-US" sz="3200" b="1" dirty="0"/>
          </a:p>
        </p:txBody>
      </p:sp>
      <p:sp>
        <p:nvSpPr>
          <p:cNvPr id="3" name="Slide Number Placeholder 2"/>
          <p:cNvSpPr>
            <a:spLocks noGrp="1"/>
          </p:cNvSpPr>
          <p:nvPr>
            <p:ph type="sldNum" sz="quarter" idx="12"/>
          </p:nvPr>
        </p:nvSpPr>
        <p:spPr/>
        <p:txBody>
          <a:bodyPr/>
          <a:lstStyle/>
          <a:p>
            <a:pPr>
              <a:defRPr/>
            </a:pPr>
            <a:fld id="{1D6A9793-E65C-4033-94DD-ED2B07DCC5B6}" type="slidenum">
              <a:rPr lang="en-US" smtClean="0"/>
              <a:pPr>
                <a:defRPr/>
              </a:pPr>
              <a:t>3</a:t>
            </a:fld>
            <a:endParaRPr lang="en-US"/>
          </a:p>
        </p:txBody>
      </p:sp>
      <p:sp>
        <p:nvSpPr>
          <p:cNvPr id="6" name="TextBox 5"/>
          <p:cNvSpPr txBox="1"/>
          <p:nvPr/>
        </p:nvSpPr>
        <p:spPr>
          <a:xfrm>
            <a:off x="685800" y="6477000"/>
            <a:ext cx="8001000" cy="230832"/>
          </a:xfrm>
          <a:prstGeom prst="rect">
            <a:avLst/>
          </a:prstGeom>
          <a:noFill/>
        </p:spPr>
        <p:txBody>
          <a:bodyPr wrap="square" rtlCol="0">
            <a:spAutoFit/>
          </a:bodyPr>
          <a:lstStyle/>
          <a:p>
            <a:r>
              <a:rPr lang="en-US" sz="900" i="1" dirty="0" smtClean="0"/>
              <a:t>Readings </a:t>
            </a:r>
            <a:r>
              <a:rPr lang="en-US" sz="900" i="1" dirty="0"/>
              <a:t>in Ancient Philosophy:  </a:t>
            </a:r>
            <a:r>
              <a:rPr lang="en-US" sz="900" i="1" dirty="0" smtClean="0"/>
              <a:t>From Thales </a:t>
            </a:r>
            <a:r>
              <a:rPr lang="en-US" sz="900" i="1" dirty="0"/>
              <a:t>to </a:t>
            </a:r>
            <a:r>
              <a:rPr lang="en-US" sz="900" i="1" dirty="0" smtClean="0"/>
              <a:t>Aristotle</a:t>
            </a:r>
            <a:r>
              <a:rPr lang="en-US" sz="900" dirty="0" smtClean="0"/>
              <a:t>, edited </a:t>
            </a:r>
            <a:r>
              <a:rPr lang="en-US" sz="900" dirty="0"/>
              <a:t>by S Marc Cohen (2000</a:t>
            </a:r>
            <a:r>
              <a:rPr lang="en-US" sz="900" dirty="0" smtClean="0"/>
              <a:t>).</a:t>
            </a:r>
            <a:endParaRPr lang="en-US" sz="9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609600" y="2169855"/>
            <a:ext cx="7772400" cy="2554545"/>
          </a:xfrm>
          <a:prstGeom prst="rect">
            <a:avLst/>
          </a:prstGeom>
          <a:noFill/>
          <a:ln w="9525">
            <a:noFill/>
            <a:miter lim="800000"/>
            <a:headEnd/>
            <a:tailEnd/>
          </a:ln>
        </p:spPr>
        <p:txBody>
          <a:bodyPr wrap="square">
            <a:spAutoFit/>
          </a:bodyPr>
          <a:lstStyle/>
          <a:p>
            <a:r>
              <a:rPr lang="en-US" sz="3200" b="1" dirty="0" smtClean="0"/>
              <a:t>The next step…how do we get from the nuclear model of the atom to the current model of the atom?</a:t>
            </a:r>
          </a:p>
          <a:p>
            <a:endParaRPr lang="en-US" sz="3200" b="1" dirty="0" smtClean="0"/>
          </a:p>
          <a:p>
            <a:pPr algn="ctr"/>
            <a:r>
              <a:rPr lang="en-US" sz="3200" b="1" i="1" dirty="0" smtClean="0"/>
              <a:t>Quantum Theory!</a:t>
            </a:r>
            <a:endParaRPr lang="en-US" sz="3200" b="1" i="1" dirty="0"/>
          </a:p>
        </p:txBody>
      </p:sp>
      <p:sp>
        <p:nvSpPr>
          <p:cNvPr id="2" name="Slide Number Placeholder 1"/>
          <p:cNvSpPr>
            <a:spLocks noGrp="1"/>
          </p:cNvSpPr>
          <p:nvPr>
            <p:ph type="sldNum" sz="quarter" idx="12"/>
          </p:nvPr>
        </p:nvSpPr>
        <p:spPr/>
        <p:txBody>
          <a:bodyPr/>
          <a:lstStyle/>
          <a:p>
            <a:pPr>
              <a:defRPr/>
            </a:pPr>
            <a:fld id="{4D293F63-5513-47BA-A18A-133CB458F4D3}"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4800" y="685800"/>
            <a:ext cx="8610600" cy="6186309"/>
          </a:xfrm>
          <a:prstGeom prst="rect">
            <a:avLst/>
          </a:prstGeom>
          <a:noFill/>
          <a:ln w="9525">
            <a:noFill/>
            <a:miter lim="800000"/>
            <a:headEnd/>
            <a:tailEnd/>
          </a:ln>
        </p:spPr>
        <p:txBody>
          <a:bodyPr wrap="square">
            <a:spAutoFit/>
          </a:bodyPr>
          <a:lstStyle/>
          <a:p>
            <a:r>
              <a:rPr lang="en-US" sz="900" i="1" dirty="0" smtClean="0"/>
              <a:t>Unless otherwise noted below, images in this presentation were created by the author or by the National Center for Case Study Teaching in Science.</a:t>
            </a:r>
          </a:p>
          <a:p>
            <a:endParaRPr lang="en-US" sz="900" dirty="0" smtClean="0"/>
          </a:p>
          <a:p>
            <a:r>
              <a:rPr lang="en-US" sz="900" dirty="0" smtClean="0"/>
              <a:t>Slide 1</a:t>
            </a:r>
            <a:endParaRPr lang="en-US" sz="900" dirty="0"/>
          </a:p>
          <a:p>
            <a:r>
              <a:rPr lang="en-US" sz="900" i="1" dirty="0"/>
              <a:t>Description:</a:t>
            </a:r>
            <a:r>
              <a:rPr lang="en-US" sz="900" dirty="0"/>
              <a:t> </a:t>
            </a:r>
            <a:r>
              <a:rPr lang="en-US" sz="900" dirty="0" smtClean="0"/>
              <a:t>Stylized illustration of an atom.  </a:t>
            </a:r>
            <a:endParaRPr lang="en-US" sz="900" dirty="0"/>
          </a:p>
          <a:p>
            <a:r>
              <a:rPr lang="en-US" sz="900" i="1" dirty="0" smtClean="0"/>
              <a:t>Source:</a:t>
            </a:r>
            <a:r>
              <a:rPr lang="en-US" sz="900" dirty="0" smtClean="0"/>
              <a:t> </a:t>
            </a:r>
            <a:r>
              <a:rPr lang="en-US" sz="900" dirty="0"/>
              <a:t>© </a:t>
            </a:r>
            <a:r>
              <a:rPr lang="en-US" sz="900" dirty="0" err="1"/>
              <a:t>valdis</a:t>
            </a:r>
            <a:r>
              <a:rPr lang="en-US" sz="900" dirty="0"/>
              <a:t> </a:t>
            </a:r>
            <a:r>
              <a:rPr lang="en-US" sz="900" dirty="0" err="1"/>
              <a:t>torms</a:t>
            </a:r>
            <a:r>
              <a:rPr lang="en-US" sz="900" dirty="0"/>
              <a:t> - Fotolia.com, </a:t>
            </a:r>
            <a:r>
              <a:rPr lang="en-US" sz="900" dirty="0" smtClean="0"/>
              <a:t>ID#37659203.</a:t>
            </a:r>
          </a:p>
          <a:p>
            <a:r>
              <a:rPr lang="en-US" sz="900" i="1" dirty="0" smtClean="0"/>
              <a:t>Clearance: </a:t>
            </a:r>
            <a:r>
              <a:rPr lang="en-US" sz="900" dirty="0" smtClean="0"/>
              <a:t>Licensed image.</a:t>
            </a:r>
            <a:endParaRPr lang="en-US" sz="900" dirty="0"/>
          </a:p>
          <a:p>
            <a:endParaRPr lang="en-US" sz="900" dirty="0" smtClean="0"/>
          </a:p>
          <a:p>
            <a:r>
              <a:rPr lang="en-US" sz="900" dirty="0" smtClean="0"/>
              <a:t>Slides 2 and 17</a:t>
            </a:r>
          </a:p>
          <a:p>
            <a:r>
              <a:rPr lang="en-US" sz="900" i="1" dirty="0" smtClean="0"/>
              <a:t>Description: </a:t>
            </a:r>
            <a:r>
              <a:rPr lang="en-US" sz="900" dirty="0" smtClean="0"/>
              <a:t>Atom schema.</a:t>
            </a:r>
          </a:p>
          <a:p>
            <a:r>
              <a:rPr lang="en-US" sz="900" i="1" dirty="0" smtClean="0"/>
              <a:t>Source:</a:t>
            </a:r>
            <a:r>
              <a:rPr lang="en-US" sz="900" dirty="0"/>
              <a:t> </a:t>
            </a:r>
            <a:r>
              <a:rPr lang="en-US" sz="900" dirty="0" err="1" smtClean="0"/>
              <a:t>Halfdan</a:t>
            </a:r>
            <a:r>
              <a:rPr lang="en-US" sz="900" dirty="0" smtClean="0"/>
              <a:t>, Wikimedia </a:t>
            </a:r>
            <a:r>
              <a:rPr lang="en-US" sz="900" dirty="0"/>
              <a:t>Commons, </a:t>
            </a:r>
            <a:r>
              <a:rPr lang="en-US" sz="900" dirty="0">
                <a:hlinkClick r:id="rId2"/>
              </a:rPr>
              <a:t>http://</a:t>
            </a:r>
            <a:r>
              <a:rPr lang="en-US" sz="900" dirty="0" smtClean="0">
                <a:hlinkClick r:id="rId2"/>
              </a:rPr>
              <a:t>commons.wikimedia.org/wiki/File:Stylised_Lithium_Atom.png</a:t>
            </a:r>
            <a:r>
              <a:rPr lang="en-US" sz="900" dirty="0" smtClean="0"/>
              <a:t>.</a:t>
            </a:r>
          </a:p>
          <a:p>
            <a:r>
              <a:rPr lang="en-US" sz="900" i="1" dirty="0" smtClean="0"/>
              <a:t>Clearance:</a:t>
            </a:r>
            <a:r>
              <a:rPr lang="en-US" sz="900" dirty="0"/>
              <a:t>  </a:t>
            </a:r>
            <a:r>
              <a:rPr lang="en-US" sz="900" dirty="0" smtClean="0"/>
              <a:t>Creative </a:t>
            </a:r>
            <a:r>
              <a:rPr lang="en-US" sz="900" dirty="0"/>
              <a:t>Commons Attribution-Share Alike 3.0 </a:t>
            </a:r>
            <a:r>
              <a:rPr lang="en-US" sz="900" dirty="0" err="1"/>
              <a:t>Unported</a:t>
            </a:r>
            <a:r>
              <a:rPr lang="en-US" sz="900" dirty="0"/>
              <a:t> license.</a:t>
            </a:r>
            <a:endParaRPr lang="en-US" sz="900" dirty="0" smtClean="0"/>
          </a:p>
          <a:p>
            <a:r>
              <a:rPr lang="en-US" sz="900" dirty="0" smtClean="0"/>
              <a:t> </a:t>
            </a:r>
          </a:p>
          <a:p>
            <a:r>
              <a:rPr lang="en-US" sz="900" dirty="0" smtClean="0"/>
              <a:t>Slide 4</a:t>
            </a:r>
          </a:p>
          <a:p>
            <a:pPr lvl="0"/>
            <a:r>
              <a:rPr lang="en-US" sz="900" i="1" dirty="0">
                <a:solidFill>
                  <a:srgbClr val="000000"/>
                </a:solidFill>
              </a:rPr>
              <a:t>Description: </a:t>
            </a:r>
            <a:r>
              <a:rPr lang="en-US" sz="900" dirty="0">
                <a:solidFill>
                  <a:srgbClr val="000000"/>
                </a:solidFill>
              </a:rPr>
              <a:t>Carved Italian marble bust depicting Democritus at the Victoria and Albert Museum Knightsbridge London </a:t>
            </a:r>
            <a:r>
              <a:rPr lang="en-US" sz="900" dirty="0" smtClean="0">
                <a:solidFill>
                  <a:srgbClr val="000000"/>
                </a:solidFill>
              </a:rPr>
              <a:t>England.</a:t>
            </a:r>
          </a:p>
          <a:p>
            <a:pPr lvl="0"/>
            <a:r>
              <a:rPr lang="en-US" sz="900" i="1" dirty="0" smtClean="0">
                <a:solidFill>
                  <a:srgbClr val="000000"/>
                </a:solidFill>
              </a:rPr>
              <a:t>Source</a:t>
            </a:r>
            <a:r>
              <a:rPr lang="en-US" sz="900" i="1" dirty="0">
                <a:solidFill>
                  <a:srgbClr val="000000"/>
                </a:solidFill>
              </a:rPr>
              <a:t>:</a:t>
            </a:r>
            <a:r>
              <a:rPr lang="en-US" sz="900" dirty="0">
                <a:solidFill>
                  <a:srgbClr val="000000"/>
                </a:solidFill>
              </a:rPr>
              <a:t> </a:t>
            </a:r>
            <a:r>
              <a:rPr lang="en-US" sz="900" dirty="0" smtClean="0">
                <a:solidFill>
                  <a:srgbClr val="000000"/>
                </a:solidFill>
              </a:rPr>
              <a:t>Photo by </a:t>
            </a:r>
            <a:r>
              <a:rPr lang="en-US" sz="900" dirty="0" err="1"/>
              <a:t>Afshin</a:t>
            </a:r>
            <a:r>
              <a:rPr lang="en-US" sz="900" dirty="0"/>
              <a:t> </a:t>
            </a:r>
            <a:r>
              <a:rPr lang="en-US" sz="900" dirty="0" smtClean="0"/>
              <a:t>Darian</a:t>
            </a:r>
            <a:r>
              <a:rPr lang="en-US" sz="900" dirty="0"/>
              <a:t>, Flickr, </a:t>
            </a:r>
            <a:r>
              <a:rPr lang="en-US" sz="900" dirty="0">
                <a:hlinkClick r:id="rId3"/>
              </a:rPr>
              <a:t>http://www.flickr.com/photos/micronova/5480353202</a:t>
            </a:r>
            <a:r>
              <a:rPr lang="en-US" sz="900" dirty="0" smtClean="0">
                <a:hlinkClick r:id="rId3"/>
              </a:rPr>
              <a:t>/</a:t>
            </a:r>
            <a:r>
              <a:rPr lang="en-US" sz="900" dirty="0" smtClean="0"/>
              <a:t>. </a:t>
            </a:r>
            <a:endParaRPr lang="en-US" sz="900" i="1" dirty="0">
              <a:solidFill>
                <a:srgbClr val="000000"/>
              </a:solidFill>
            </a:endParaRPr>
          </a:p>
          <a:p>
            <a:pPr lvl="0"/>
            <a:r>
              <a:rPr lang="en-US" sz="900" i="1" dirty="0">
                <a:solidFill>
                  <a:srgbClr val="000000"/>
                </a:solidFill>
              </a:rPr>
              <a:t>Clearance</a:t>
            </a:r>
            <a:r>
              <a:rPr lang="en-US" sz="900" i="1" dirty="0" smtClean="0">
                <a:solidFill>
                  <a:srgbClr val="000000"/>
                </a:solidFill>
              </a:rPr>
              <a:t>:</a:t>
            </a:r>
            <a:r>
              <a:rPr lang="en-US" sz="900" dirty="0" smtClean="0">
                <a:solidFill>
                  <a:srgbClr val="000000"/>
                </a:solidFill>
              </a:rPr>
              <a:t> </a:t>
            </a:r>
            <a:r>
              <a:rPr lang="en-US" sz="900" dirty="0">
                <a:solidFill>
                  <a:srgbClr val="000000"/>
                </a:solidFill>
              </a:rPr>
              <a:t>Creative Commons Attribution 2.0 Generic license.</a:t>
            </a:r>
          </a:p>
          <a:p>
            <a:pPr lvl="0"/>
            <a:r>
              <a:rPr lang="en-US" sz="900" dirty="0">
                <a:solidFill>
                  <a:srgbClr val="000000"/>
                </a:solidFill>
              </a:rPr>
              <a:t> </a:t>
            </a:r>
          </a:p>
          <a:p>
            <a:r>
              <a:rPr lang="en-US" sz="900" dirty="0"/>
              <a:t>Slide </a:t>
            </a:r>
            <a:r>
              <a:rPr lang="en-US" sz="900" dirty="0" smtClean="0"/>
              <a:t>6</a:t>
            </a:r>
            <a:endParaRPr lang="en-US" sz="900" dirty="0"/>
          </a:p>
          <a:p>
            <a:r>
              <a:rPr lang="en-US" sz="900" i="1" dirty="0"/>
              <a:t>Description</a:t>
            </a:r>
            <a:r>
              <a:rPr lang="en-US" sz="900" dirty="0"/>
              <a:t>: British physicist and chemist John Dalton (1766-1844</a:t>
            </a:r>
            <a:r>
              <a:rPr lang="en-US" sz="900" dirty="0" smtClean="0"/>
              <a:t>), painted </a:t>
            </a:r>
            <a:r>
              <a:rPr lang="en-US" sz="900" dirty="0"/>
              <a:t>by J. </a:t>
            </a:r>
            <a:r>
              <a:rPr lang="en-US" sz="900" dirty="0" smtClean="0"/>
              <a:t>Lonsdale, </a:t>
            </a:r>
            <a:r>
              <a:rPr lang="en-US" sz="900" dirty="0"/>
              <a:t>engraved by C. </a:t>
            </a:r>
            <a:r>
              <a:rPr lang="en-US" sz="900" dirty="0" smtClean="0"/>
              <a:t>Turner.</a:t>
            </a:r>
            <a:endParaRPr lang="en-US" sz="900" dirty="0"/>
          </a:p>
          <a:p>
            <a:r>
              <a:rPr lang="en-US" sz="900" i="1" dirty="0"/>
              <a:t>Source:</a:t>
            </a:r>
            <a:r>
              <a:rPr lang="en-US" sz="900" dirty="0"/>
              <a:t>  </a:t>
            </a:r>
            <a:r>
              <a:rPr lang="en-US" sz="900" dirty="0" smtClean="0"/>
              <a:t>Image available </a:t>
            </a:r>
            <a:r>
              <a:rPr lang="en-US" sz="900" dirty="0"/>
              <a:t>from the United States Library of Congress's Prints and Photographs division under the digital ID cph.3b12511, </a:t>
            </a:r>
            <a:r>
              <a:rPr lang="en-US" sz="900" dirty="0">
                <a:hlinkClick r:id="rId4"/>
              </a:rPr>
              <a:t>http://www.loc.gov/pictures/item/2004671522</a:t>
            </a:r>
            <a:r>
              <a:rPr lang="en-US" sz="900" dirty="0" smtClean="0">
                <a:hlinkClick r:id="rId4"/>
              </a:rPr>
              <a:t>/</a:t>
            </a:r>
            <a:r>
              <a:rPr lang="en-US" sz="900" dirty="0" smtClean="0"/>
              <a:t>.</a:t>
            </a:r>
            <a:endParaRPr lang="en-US" sz="900" dirty="0"/>
          </a:p>
          <a:p>
            <a:r>
              <a:rPr lang="en-US" sz="900" i="1" dirty="0"/>
              <a:t>Clearance:</a:t>
            </a:r>
            <a:r>
              <a:rPr lang="en-US" sz="900" dirty="0"/>
              <a:t>  U.S. public domain because of expired copyright. </a:t>
            </a:r>
          </a:p>
          <a:p>
            <a:endParaRPr lang="en-US" sz="900" dirty="0" smtClean="0"/>
          </a:p>
          <a:p>
            <a:pPr lvl="0"/>
            <a:r>
              <a:rPr lang="en-US" sz="900" dirty="0">
                <a:solidFill>
                  <a:srgbClr val="000000"/>
                </a:solidFill>
              </a:rPr>
              <a:t>Slide 10</a:t>
            </a:r>
          </a:p>
          <a:p>
            <a:pPr lvl="0"/>
            <a:r>
              <a:rPr lang="en-US" sz="900" i="1" dirty="0">
                <a:solidFill>
                  <a:srgbClr val="000000"/>
                </a:solidFill>
              </a:rPr>
              <a:t>Description:</a:t>
            </a:r>
            <a:r>
              <a:rPr lang="en-US" sz="900" dirty="0">
                <a:solidFill>
                  <a:srgbClr val="000000"/>
                </a:solidFill>
              </a:rPr>
              <a:t> Photo of  Crookes tube.</a:t>
            </a:r>
          </a:p>
          <a:p>
            <a:pPr lvl="0"/>
            <a:r>
              <a:rPr lang="en-US" sz="900" i="1" dirty="0">
                <a:solidFill>
                  <a:srgbClr val="000000"/>
                </a:solidFill>
              </a:rPr>
              <a:t>Source:</a:t>
            </a:r>
            <a:r>
              <a:rPr lang="en-US" sz="900" dirty="0">
                <a:solidFill>
                  <a:srgbClr val="000000"/>
                </a:solidFill>
              </a:rPr>
              <a:t>  D-</a:t>
            </a:r>
            <a:r>
              <a:rPr lang="en-US" sz="900" dirty="0" err="1">
                <a:solidFill>
                  <a:srgbClr val="000000"/>
                </a:solidFill>
              </a:rPr>
              <a:t>Kuru</a:t>
            </a:r>
            <a:r>
              <a:rPr lang="en-US" sz="900" dirty="0">
                <a:solidFill>
                  <a:srgbClr val="000000"/>
                </a:solidFill>
              </a:rPr>
              <a:t>/Wikimedia Commons, http://commons.wikimedia.org/wiki/File:Crookes_tube-in_use-lateral_view-standing_cross_prPNr%C2%B011.jpg</a:t>
            </a:r>
          </a:p>
          <a:p>
            <a:pPr lvl="0"/>
            <a:r>
              <a:rPr lang="en-US" sz="900" i="1" dirty="0">
                <a:solidFill>
                  <a:srgbClr val="000000"/>
                </a:solidFill>
              </a:rPr>
              <a:t>Clearance:</a:t>
            </a:r>
            <a:r>
              <a:rPr lang="en-US" sz="900" dirty="0">
                <a:solidFill>
                  <a:srgbClr val="000000"/>
                </a:solidFill>
              </a:rPr>
              <a:t> Creative Commons Attribution-Share Alike 3.0 Austria license.</a:t>
            </a:r>
          </a:p>
          <a:p>
            <a:endParaRPr lang="en-US" sz="900" dirty="0" smtClean="0"/>
          </a:p>
          <a:p>
            <a:r>
              <a:rPr lang="en-US" sz="900" dirty="0" smtClean="0"/>
              <a:t>Slides 10 and 23</a:t>
            </a:r>
            <a:endParaRPr lang="en-US" sz="900" dirty="0"/>
          </a:p>
          <a:p>
            <a:r>
              <a:rPr lang="en-US" sz="900" i="1" dirty="0"/>
              <a:t>Description:</a:t>
            </a:r>
            <a:r>
              <a:rPr lang="en-US" sz="900" dirty="0"/>
              <a:t> </a:t>
            </a:r>
            <a:r>
              <a:rPr lang="en-US" sz="900" dirty="0" smtClean="0"/>
              <a:t>Photo of J.J. Thomson.</a:t>
            </a:r>
          </a:p>
          <a:p>
            <a:r>
              <a:rPr lang="en-US" sz="900" i="1" dirty="0" smtClean="0"/>
              <a:t>Source:</a:t>
            </a:r>
            <a:r>
              <a:rPr lang="en-US" sz="900" dirty="0"/>
              <a:t>  </a:t>
            </a:r>
            <a:r>
              <a:rPr lang="en-US" sz="900" i="1" dirty="0"/>
              <a:t>GWS - The Great War: The Standard History of the All Europe Conflict </a:t>
            </a:r>
            <a:r>
              <a:rPr lang="en-US" sz="900" dirty="0"/>
              <a:t>(volume four) edited by H. W. Wilson and J. A. </a:t>
            </a:r>
            <a:r>
              <a:rPr lang="en-US" sz="900" dirty="0" err="1"/>
              <a:t>Hammerton</a:t>
            </a:r>
            <a:r>
              <a:rPr lang="en-US" sz="900" dirty="0"/>
              <a:t> (Amalgamated Press, London 1915</a:t>
            </a:r>
            <a:r>
              <a:rPr lang="en-US" sz="900" dirty="0" smtClean="0"/>
              <a:t>), http</a:t>
            </a:r>
            <a:r>
              <a:rPr lang="en-US" sz="900" dirty="0"/>
              <a:t>://www.firstworldwar.com/photos/graphics/gws_thomson_01.jpg</a:t>
            </a:r>
            <a:endParaRPr lang="en-US" sz="900" dirty="0" smtClean="0"/>
          </a:p>
          <a:p>
            <a:r>
              <a:rPr lang="en-US" sz="900" i="1" dirty="0" smtClean="0"/>
              <a:t>Clearance</a:t>
            </a:r>
            <a:r>
              <a:rPr lang="en-US" sz="900" i="1" dirty="0"/>
              <a:t>:</a:t>
            </a:r>
            <a:r>
              <a:rPr lang="en-US" sz="900" dirty="0"/>
              <a:t> </a:t>
            </a:r>
            <a:r>
              <a:rPr lang="en-US" sz="900" dirty="0" smtClean="0"/>
              <a:t>U.S. public domain because of expired copyright. </a:t>
            </a:r>
            <a:endParaRPr lang="en-US" sz="900" i="1" dirty="0"/>
          </a:p>
          <a:p>
            <a:endParaRPr lang="en-US" sz="900" dirty="0" smtClean="0"/>
          </a:p>
          <a:p>
            <a:r>
              <a:rPr lang="en-US" sz="900" dirty="0"/>
              <a:t>Slide 11</a:t>
            </a:r>
          </a:p>
          <a:p>
            <a:r>
              <a:rPr lang="en-US" sz="900" i="1" dirty="0"/>
              <a:t>Description:</a:t>
            </a:r>
            <a:r>
              <a:rPr lang="en-US" sz="900" dirty="0"/>
              <a:t> Diagram of cathode </a:t>
            </a:r>
            <a:r>
              <a:rPr lang="en-US" sz="900" dirty="0" smtClean="0"/>
              <a:t>ray </a:t>
            </a:r>
            <a:r>
              <a:rPr lang="en-US" sz="900" dirty="0"/>
              <a:t>tube.</a:t>
            </a:r>
          </a:p>
          <a:p>
            <a:r>
              <a:rPr lang="en-US" sz="900" i="1" dirty="0"/>
              <a:t>Source:</a:t>
            </a:r>
            <a:r>
              <a:rPr lang="en-US" sz="900" dirty="0"/>
              <a:t> </a:t>
            </a:r>
            <a:r>
              <a:rPr lang="en-US" sz="900" dirty="0" smtClean="0"/>
              <a:t>Theresa Knott, </a:t>
            </a:r>
            <a:r>
              <a:rPr lang="en-US" sz="900" dirty="0"/>
              <a:t>Wikimedia Commons, </a:t>
            </a:r>
            <a:r>
              <a:rPr lang="en-US" sz="900" dirty="0">
                <a:hlinkClick r:id="rId5"/>
              </a:rPr>
              <a:t>http://</a:t>
            </a:r>
            <a:r>
              <a:rPr lang="en-US" sz="900" dirty="0" smtClean="0">
                <a:hlinkClick r:id="rId5"/>
              </a:rPr>
              <a:t>commons.wikimedia.org/wiki/File:Cathode_ray_Tube.PNG</a:t>
            </a:r>
            <a:r>
              <a:rPr lang="en-US" sz="900" dirty="0" smtClean="0"/>
              <a:t>.</a:t>
            </a:r>
            <a:endParaRPr lang="en-US" sz="900" dirty="0"/>
          </a:p>
          <a:p>
            <a:r>
              <a:rPr lang="en-US" sz="900" i="1" dirty="0"/>
              <a:t>Clearance:</a:t>
            </a:r>
            <a:r>
              <a:rPr lang="en-US" sz="900" dirty="0"/>
              <a:t> Creative Commons Attribution-Share Alike 3.0 </a:t>
            </a:r>
            <a:r>
              <a:rPr lang="en-US" sz="900" dirty="0" err="1"/>
              <a:t>Unported</a:t>
            </a:r>
            <a:r>
              <a:rPr lang="en-US" sz="900" dirty="0"/>
              <a:t> license.</a:t>
            </a:r>
            <a:endParaRPr lang="en-US" sz="900" i="1" dirty="0"/>
          </a:p>
          <a:p>
            <a:endParaRPr lang="en-US" sz="900" dirty="0" smtClean="0"/>
          </a:p>
          <a:p>
            <a:r>
              <a:rPr lang="en-US" sz="900" dirty="0" smtClean="0"/>
              <a:t>Slide 13</a:t>
            </a:r>
          </a:p>
          <a:p>
            <a:r>
              <a:rPr lang="en-US" sz="900" i="1" dirty="0" smtClean="0"/>
              <a:t>Description: </a:t>
            </a:r>
            <a:r>
              <a:rPr lang="en-US" sz="900" dirty="0" smtClean="0"/>
              <a:t>Photo of </a:t>
            </a:r>
            <a:r>
              <a:rPr lang="en-US" sz="900" dirty="0"/>
              <a:t>Ernest </a:t>
            </a:r>
            <a:r>
              <a:rPr lang="en-US" sz="900" dirty="0" smtClean="0"/>
              <a:t>Rutherford, circa 1910.</a:t>
            </a:r>
          </a:p>
          <a:p>
            <a:r>
              <a:rPr lang="en-US" sz="900" i="1" dirty="0" smtClean="0"/>
              <a:t>Source:</a:t>
            </a:r>
            <a:r>
              <a:rPr lang="en-US" sz="900" dirty="0" smtClean="0"/>
              <a:t> </a:t>
            </a:r>
            <a:r>
              <a:rPr lang="en-US" sz="900" dirty="0"/>
              <a:t>Wikimedia Commons, </a:t>
            </a:r>
            <a:r>
              <a:rPr lang="en-US" sz="900" dirty="0">
                <a:hlinkClick r:id="rId6"/>
              </a:rPr>
              <a:t>http://</a:t>
            </a:r>
            <a:r>
              <a:rPr lang="en-US" sz="900" dirty="0" smtClean="0">
                <a:hlinkClick r:id="rId6"/>
              </a:rPr>
              <a:t>commons.wikimedia.org/wiki/File:Ernest_Rutherford.jpg</a:t>
            </a:r>
            <a:r>
              <a:rPr lang="en-US" sz="900" dirty="0" smtClean="0"/>
              <a:t>.</a:t>
            </a:r>
          </a:p>
          <a:p>
            <a:r>
              <a:rPr lang="en-US" sz="900" i="1" dirty="0" smtClean="0"/>
              <a:t>Clearance:</a:t>
            </a:r>
            <a:r>
              <a:rPr lang="en-US" sz="900" dirty="0" smtClean="0"/>
              <a:t> U.S</a:t>
            </a:r>
            <a:r>
              <a:rPr lang="en-US" sz="900" dirty="0"/>
              <a:t>. public domain because of expired copyright</a:t>
            </a:r>
            <a:r>
              <a:rPr lang="en-US" sz="900" dirty="0" smtClean="0"/>
              <a:t>.</a:t>
            </a:r>
            <a:endParaRPr lang="en-US" sz="900" i="1" dirty="0"/>
          </a:p>
        </p:txBody>
      </p:sp>
      <p:sp>
        <p:nvSpPr>
          <p:cNvPr id="3" name="Slide Number Placeholder 2"/>
          <p:cNvSpPr>
            <a:spLocks noGrp="1"/>
          </p:cNvSpPr>
          <p:nvPr>
            <p:ph type="sldNum" sz="quarter" idx="12"/>
          </p:nvPr>
        </p:nvSpPr>
        <p:spPr/>
        <p:txBody>
          <a:bodyPr/>
          <a:lstStyle/>
          <a:p>
            <a:pPr>
              <a:defRPr/>
            </a:pPr>
            <a:fld id="{4D293F63-5513-47BA-A18A-133CB458F4D3}" type="slidenum">
              <a:rPr lang="en-US" smtClean="0"/>
              <a:pPr>
                <a:defRPr/>
              </a:pPr>
              <a:t>31</a:t>
            </a:fld>
            <a:endParaRPr lang="en-US"/>
          </a:p>
        </p:txBody>
      </p:sp>
      <p:sp>
        <p:nvSpPr>
          <p:cNvPr id="4" name="TextBox 2"/>
          <p:cNvSpPr txBox="1">
            <a:spLocks noChangeArrowheads="1"/>
          </p:cNvSpPr>
          <p:nvPr/>
        </p:nvSpPr>
        <p:spPr bwMode="auto">
          <a:xfrm>
            <a:off x="304800" y="762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sz="3200" dirty="0" smtClean="0">
                <a:cs typeface="Arial" charset="0"/>
              </a:rPr>
              <a:t>Image Credits</a:t>
            </a:r>
            <a:endParaRPr lang="en-US" sz="3200" dirty="0">
              <a:cs typeface="Arial" charset="0"/>
            </a:endParaRPr>
          </a:p>
        </p:txBody>
      </p:sp>
    </p:spTree>
    <p:extLst>
      <p:ext uri="{BB962C8B-B14F-4D97-AF65-F5344CB8AC3E}">
        <p14:creationId xmlns:p14="http://schemas.microsoft.com/office/powerpoint/2010/main" val="3210586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4800" y="838200"/>
            <a:ext cx="8610600" cy="5632311"/>
          </a:xfrm>
          <a:prstGeom prst="rect">
            <a:avLst/>
          </a:prstGeom>
          <a:noFill/>
          <a:ln w="9525">
            <a:noFill/>
            <a:miter lim="800000"/>
            <a:headEnd/>
            <a:tailEnd/>
          </a:ln>
        </p:spPr>
        <p:txBody>
          <a:bodyPr wrap="square">
            <a:spAutoFit/>
          </a:bodyPr>
          <a:lstStyle/>
          <a:p>
            <a:r>
              <a:rPr lang="en-US" sz="900" dirty="0"/>
              <a:t>Slide 13:</a:t>
            </a:r>
          </a:p>
          <a:p>
            <a:r>
              <a:rPr lang="en-US" sz="900" i="1" dirty="0"/>
              <a:t>Description:</a:t>
            </a:r>
            <a:r>
              <a:rPr lang="en-US" sz="900" dirty="0"/>
              <a:t> Diagram of gold foil experiment.  </a:t>
            </a:r>
          </a:p>
          <a:p>
            <a:r>
              <a:rPr lang="en-US" sz="900" i="1" dirty="0"/>
              <a:t>Source:</a:t>
            </a:r>
            <a:r>
              <a:rPr lang="en-US" sz="900" dirty="0"/>
              <a:t> John Hutchinson, Structure of an Atom, </a:t>
            </a:r>
            <a:r>
              <a:rPr lang="en-US" sz="900" dirty="0">
                <a:hlinkClick r:id="rId2"/>
              </a:rPr>
              <a:t>http://cnx.org/content/m44315/1.1/</a:t>
            </a:r>
            <a:r>
              <a:rPr lang="en-US" sz="900" dirty="0"/>
              <a:t>. </a:t>
            </a:r>
          </a:p>
          <a:p>
            <a:r>
              <a:rPr lang="en-US" sz="900" i="1" dirty="0"/>
              <a:t>Clearance: </a:t>
            </a:r>
            <a:r>
              <a:rPr lang="en-US" sz="900" dirty="0"/>
              <a:t>Creative Commons Attribution 3.0 </a:t>
            </a:r>
            <a:r>
              <a:rPr lang="en-US" sz="900" dirty="0" err="1"/>
              <a:t>Unported</a:t>
            </a:r>
            <a:r>
              <a:rPr lang="en-US" sz="900" dirty="0"/>
              <a:t> license (CC BY 3.0).</a:t>
            </a:r>
          </a:p>
          <a:p>
            <a:endParaRPr lang="en-US" sz="900" dirty="0" smtClean="0">
              <a:solidFill>
                <a:srgbClr val="000000"/>
              </a:solidFill>
            </a:endParaRPr>
          </a:p>
          <a:p>
            <a:r>
              <a:rPr lang="en-US" sz="900" dirty="0" smtClean="0">
                <a:solidFill>
                  <a:srgbClr val="000000"/>
                </a:solidFill>
              </a:rPr>
              <a:t>Slide 15</a:t>
            </a:r>
          </a:p>
          <a:p>
            <a:r>
              <a:rPr lang="en-US" sz="900" i="1" dirty="0" smtClean="0">
                <a:solidFill>
                  <a:srgbClr val="000000"/>
                </a:solidFill>
              </a:rPr>
              <a:t>Description: </a:t>
            </a:r>
            <a:r>
              <a:rPr lang="en-US" sz="900" dirty="0" smtClean="0">
                <a:solidFill>
                  <a:srgbClr val="000000"/>
                </a:solidFill>
              </a:rPr>
              <a:t>Diagram</a:t>
            </a:r>
            <a:r>
              <a:rPr lang="en-US" sz="900" i="1" dirty="0" smtClean="0">
                <a:solidFill>
                  <a:srgbClr val="000000"/>
                </a:solidFill>
              </a:rPr>
              <a:t> </a:t>
            </a:r>
            <a:r>
              <a:rPr lang="en-US" sz="900" dirty="0" smtClean="0"/>
              <a:t>of </a:t>
            </a:r>
            <a:r>
              <a:rPr lang="en-US" sz="900" dirty="0"/>
              <a:t>the nuclear deflection of alpha particles</a:t>
            </a:r>
            <a:r>
              <a:rPr lang="en-US" sz="900" dirty="0" smtClean="0">
                <a:solidFill>
                  <a:srgbClr val="000000"/>
                </a:solidFill>
              </a:rPr>
              <a:t>.</a:t>
            </a:r>
          </a:p>
          <a:p>
            <a:r>
              <a:rPr lang="en-US" sz="900" i="1" dirty="0" smtClean="0">
                <a:solidFill>
                  <a:srgbClr val="000000"/>
                </a:solidFill>
              </a:rPr>
              <a:t>Source:</a:t>
            </a:r>
            <a:r>
              <a:rPr lang="en-US" sz="900" dirty="0">
                <a:solidFill>
                  <a:srgbClr val="000000"/>
                </a:solidFill>
              </a:rPr>
              <a:t> </a:t>
            </a:r>
            <a:r>
              <a:rPr lang="en-US" sz="900" dirty="0" smtClean="0">
                <a:solidFill>
                  <a:srgbClr val="000000"/>
                </a:solidFill>
              </a:rPr>
              <a:t> </a:t>
            </a:r>
            <a:r>
              <a:rPr lang="en-US" sz="900" dirty="0">
                <a:solidFill>
                  <a:srgbClr val="000000"/>
                </a:solidFill>
              </a:rPr>
              <a:t>Wikimedia Commons, </a:t>
            </a:r>
            <a:r>
              <a:rPr lang="en-US" sz="900" dirty="0">
                <a:solidFill>
                  <a:srgbClr val="000000"/>
                </a:solidFill>
                <a:hlinkClick r:id="rId3"/>
              </a:rPr>
              <a:t>http://</a:t>
            </a:r>
            <a:r>
              <a:rPr lang="en-US" sz="900" dirty="0" smtClean="0">
                <a:solidFill>
                  <a:srgbClr val="000000"/>
                </a:solidFill>
                <a:hlinkClick r:id="rId3"/>
              </a:rPr>
              <a:t>commons.wikimedia.org/wiki/File:Rutherford_gold_foil_experiment_results.svg</a:t>
            </a:r>
            <a:r>
              <a:rPr lang="en-US" sz="900" dirty="0" smtClean="0">
                <a:solidFill>
                  <a:srgbClr val="000000"/>
                </a:solidFill>
              </a:rPr>
              <a:t>.</a:t>
            </a:r>
          </a:p>
          <a:p>
            <a:r>
              <a:rPr lang="en-US" sz="900" i="1" dirty="0" smtClean="0">
                <a:solidFill>
                  <a:srgbClr val="000000"/>
                </a:solidFill>
              </a:rPr>
              <a:t>Clearance:</a:t>
            </a:r>
            <a:r>
              <a:rPr lang="en-US" sz="900" dirty="0">
                <a:solidFill>
                  <a:srgbClr val="000000"/>
                </a:solidFill>
              </a:rPr>
              <a:t>  This work has been released into the public domain by its author, </a:t>
            </a:r>
            <a:r>
              <a:rPr lang="en-US" sz="900" dirty="0" err="1">
                <a:solidFill>
                  <a:srgbClr val="000000"/>
                </a:solidFill>
              </a:rPr>
              <a:t>Fastfission</a:t>
            </a:r>
            <a:r>
              <a:rPr lang="en-US" sz="900" dirty="0">
                <a:solidFill>
                  <a:srgbClr val="000000"/>
                </a:solidFill>
              </a:rPr>
              <a:t>. </a:t>
            </a:r>
          </a:p>
          <a:p>
            <a:r>
              <a:rPr lang="en-US" sz="900" dirty="0" smtClean="0">
                <a:solidFill>
                  <a:srgbClr val="000000"/>
                </a:solidFill>
              </a:rPr>
              <a:t> </a:t>
            </a:r>
          </a:p>
          <a:p>
            <a:r>
              <a:rPr lang="en-US" sz="900" dirty="0" smtClean="0">
                <a:solidFill>
                  <a:srgbClr val="000000"/>
                </a:solidFill>
              </a:rPr>
              <a:t>Slide 16</a:t>
            </a:r>
          </a:p>
          <a:p>
            <a:r>
              <a:rPr lang="en-US" sz="900" i="1" dirty="0">
                <a:solidFill>
                  <a:srgbClr val="000000"/>
                </a:solidFill>
              </a:rPr>
              <a:t>Description: </a:t>
            </a:r>
            <a:r>
              <a:rPr lang="en-US" sz="900" dirty="0" smtClean="0">
                <a:solidFill>
                  <a:srgbClr val="000000"/>
                </a:solidFill>
              </a:rPr>
              <a:t>Photo of James Chadwick.</a:t>
            </a:r>
          </a:p>
          <a:p>
            <a:r>
              <a:rPr lang="en-US" sz="900" i="1" dirty="0" smtClean="0">
                <a:solidFill>
                  <a:srgbClr val="000000"/>
                </a:solidFill>
              </a:rPr>
              <a:t>Source</a:t>
            </a:r>
            <a:r>
              <a:rPr lang="en-US" sz="900" i="1" dirty="0">
                <a:solidFill>
                  <a:srgbClr val="000000"/>
                </a:solidFill>
              </a:rPr>
              <a:t>:</a:t>
            </a:r>
            <a:r>
              <a:rPr lang="en-US" sz="900" dirty="0">
                <a:solidFill>
                  <a:srgbClr val="000000"/>
                </a:solidFill>
              </a:rPr>
              <a:t> </a:t>
            </a:r>
            <a:r>
              <a:rPr lang="en-US" sz="900" dirty="0">
                <a:hlinkClick r:id="rId4"/>
              </a:rPr>
              <a:t>http://nobelprize.org/nobel_prizes/physics/laureates/1935/chadwick-bio.html</a:t>
            </a:r>
            <a:endParaRPr lang="en-US" sz="900" i="1" dirty="0">
              <a:solidFill>
                <a:srgbClr val="000000"/>
              </a:solidFill>
            </a:endParaRPr>
          </a:p>
          <a:p>
            <a:r>
              <a:rPr lang="en-US" sz="900" i="1" dirty="0">
                <a:solidFill>
                  <a:srgbClr val="000000"/>
                </a:solidFill>
              </a:rPr>
              <a:t>Clearance</a:t>
            </a:r>
            <a:r>
              <a:rPr lang="en-US" sz="900" i="1" dirty="0" smtClean="0">
                <a:solidFill>
                  <a:srgbClr val="000000"/>
                </a:solidFill>
              </a:rPr>
              <a:t>:</a:t>
            </a:r>
            <a:r>
              <a:rPr lang="en-US" sz="900" dirty="0" smtClean="0">
                <a:solidFill>
                  <a:srgbClr val="000000"/>
                </a:solidFill>
              </a:rPr>
              <a:t> U.S</a:t>
            </a:r>
            <a:r>
              <a:rPr lang="en-US" sz="900" dirty="0">
                <a:solidFill>
                  <a:srgbClr val="000000"/>
                </a:solidFill>
              </a:rPr>
              <a:t>. public domain because of expired copyright.</a:t>
            </a:r>
          </a:p>
          <a:p>
            <a:r>
              <a:rPr lang="en-US" sz="900" dirty="0" smtClean="0">
                <a:solidFill>
                  <a:srgbClr val="000000"/>
                </a:solidFill>
              </a:rPr>
              <a:t> </a:t>
            </a:r>
            <a:endParaRPr lang="en-US" sz="900" dirty="0">
              <a:solidFill>
                <a:srgbClr val="000000"/>
              </a:solidFill>
            </a:endParaRPr>
          </a:p>
          <a:p>
            <a:r>
              <a:rPr lang="en-US" sz="900" dirty="0">
                <a:solidFill>
                  <a:srgbClr val="000000"/>
                </a:solidFill>
              </a:rPr>
              <a:t>Slide </a:t>
            </a:r>
            <a:r>
              <a:rPr lang="en-US" sz="900" dirty="0" smtClean="0">
                <a:solidFill>
                  <a:srgbClr val="000000"/>
                </a:solidFill>
              </a:rPr>
              <a:t>22</a:t>
            </a:r>
            <a:endParaRPr lang="en-US" sz="900" dirty="0">
              <a:solidFill>
                <a:srgbClr val="000000"/>
              </a:solidFill>
            </a:endParaRPr>
          </a:p>
          <a:p>
            <a:r>
              <a:rPr lang="en-US" sz="900" i="1" dirty="0">
                <a:solidFill>
                  <a:srgbClr val="000000"/>
                </a:solidFill>
              </a:rPr>
              <a:t>Description</a:t>
            </a:r>
            <a:r>
              <a:rPr lang="en-US" sz="900" dirty="0">
                <a:solidFill>
                  <a:srgbClr val="000000"/>
                </a:solidFill>
              </a:rPr>
              <a:t>: </a:t>
            </a:r>
            <a:r>
              <a:rPr lang="en-US" sz="900" dirty="0" smtClean="0">
                <a:solidFill>
                  <a:srgbClr val="000000"/>
                </a:solidFill>
              </a:rPr>
              <a:t>Photo </a:t>
            </a:r>
            <a:r>
              <a:rPr lang="en-US" sz="900" dirty="0" smtClean="0"/>
              <a:t>of </a:t>
            </a:r>
            <a:r>
              <a:rPr lang="en-US" sz="900" dirty="0"/>
              <a:t>Dmitri </a:t>
            </a:r>
            <a:r>
              <a:rPr lang="en-US" sz="900" dirty="0" smtClean="0"/>
              <a:t>Mendeleev.</a:t>
            </a:r>
            <a:endParaRPr lang="en-US" sz="900" dirty="0">
              <a:solidFill>
                <a:srgbClr val="000000"/>
              </a:solidFill>
            </a:endParaRPr>
          </a:p>
          <a:p>
            <a:r>
              <a:rPr lang="en-US" sz="900" i="1" dirty="0">
                <a:solidFill>
                  <a:srgbClr val="000000"/>
                </a:solidFill>
              </a:rPr>
              <a:t>Source:</a:t>
            </a:r>
            <a:r>
              <a:rPr lang="en-US" sz="900" dirty="0">
                <a:solidFill>
                  <a:srgbClr val="000000"/>
                </a:solidFill>
              </a:rPr>
              <a:t>  Wikimedia Commons, </a:t>
            </a:r>
            <a:r>
              <a:rPr lang="en-US" sz="900" dirty="0">
                <a:solidFill>
                  <a:srgbClr val="000000"/>
                </a:solidFill>
                <a:hlinkClick r:id="rId5"/>
              </a:rPr>
              <a:t>http://</a:t>
            </a:r>
            <a:r>
              <a:rPr lang="en-US" sz="900" dirty="0" smtClean="0">
                <a:solidFill>
                  <a:srgbClr val="000000"/>
                </a:solidFill>
                <a:hlinkClick r:id="rId5"/>
              </a:rPr>
              <a:t>commons.wikimedia.org/wiki/File:DIMendeleevCab.jpg</a:t>
            </a:r>
            <a:r>
              <a:rPr lang="en-US" sz="900" dirty="0" smtClean="0">
                <a:solidFill>
                  <a:srgbClr val="000000"/>
                </a:solidFill>
              </a:rPr>
              <a:t>.</a:t>
            </a:r>
            <a:endParaRPr lang="en-US" sz="900" dirty="0">
              <a:solidFill>
                <a:srgbClr val="000000"/>
              </a:solidFill>
            </a:endParaRPr>
          </a:p>
          <a:p>
            <a:r>
              <a:rPr lang="en-US" sz="900" i="1" dirty="0">
                <a:solidFill>
                  <a:srgbClr val="000000"/>
                </a:solidFill>
              </a:rPr>
              <a:t>Clearance:</a:t>
            </a:r>
            <a:r>
              <a:rPr lang="en-US" sz="900" dirty="0">
                <a:solidFill>
                  <a:srgbClr val="000000"/>
                </a:solidFill>
              </a:rPr>
              <a:t>  U.S. public domain because of expired copyright.</a:t>
            </a:r>
          </a:p>
          <a:p>
            <a:endParaRPr lang="en-US" sz="900" dirty="0" smtClean="0">
              <a:solidFill>
                <a:srgbClr val="000000"/>
              </a:solidFill>
            </a:endParaRPr>
          </a:p>
          <a:p>
            <a:r>
              <a:rPr lang="en-US" sz="900" dirty="0">
                <a:solidFill>
                  <a:srgbClr val="000000"/>
                </a:solidFill>
              </a:rPr>
              <a:t>Slide </a:t>
            </a:r>
            <a:r>
              <a:rPr lang="en-US" sz="900" dirty="0" smtClean="0">
                <a:solidFill>
                  <a:srgbClr val="000000"/>
                </a:solidFill>
              </a:rPr>
              <a:t>23</a:t>
            </a:r>
            <a:endParaRPr lang="en-US" sz="900" dirty="0">
              <a:solidFill>
                <a:srgbClr val="000000"/>
              </a:solidFill>
            </a:endParaRPr>
          </a:p>
          <a:p>
            <a:r>
              <a:rPr lang="en-US" sz="900" i="1" dirty="0">
                <a:solidFill>
                  <a:srgbClr val="000000"/>
                </a:solidFill>
              </a:rPr>
              <a:t>Description:</a:t>
            </a:r>
            <a:r>
              <a:rPr lang="en-US" sz="900" dirty="0">
                <a:solidFill>
                  <a:srgbClr val="000000"/>
                </a:solidFill>
              </a:rPr>
              <a:t> </a:t>
            </a:r>
            <a:r>
              <a:rPr lang="en-US" sz="900" dirty="0" smtClean="0">
                <a:solidFill>
                  <a:srgbClr val="000000"/>
                </a:solidFill>
              </a:rPr>
              <a:t>Schema of typical mass spectrometer.</a:t>
            </a:r>
            <a:endParaRPr lang="en-US" sz="900" dirty="0">
              <a:solidFill>
                <a:srgbClr val="000000"/>
              </a:solidFill>
            </a:endParaRPr>
          </a:p>
          <a:p>
            <a:r>
              <a:rPr lang="en-US" sz="900" i="1" dirty="0">
                <a:solidFill>
                  <a:srgbClr val="000000"/>
                </a:solidFill>
              </a:rPr>
              <a:t>Source:</a:t>
            </a:r>
            <a:r>
              <a:rPr lang="en-US" sz="900" dirty="0">
                <a:solidFill>
                  <a:srgbClr val="000000"/>
                </a:solidFill>
              </a:rPr>
              <a:t>  </a:t>
            </a:r>
            <a:r>
              <a:rPr lang="en-US" sz="900" dirty="0" smtClean="0">
                <a:solidFill>
                  <a:srgbClr val="000000"/>
                </a:solidFill>
              </a:rPr>
              <a:t>Devon </a:t>
            </a:r>
            <a:r>
              <a:rPr lang="en-US" sz="900" dirty="0" err="1" smtClean="0">
                <a:solidFill>
                  <a:srgbClr val="000000"/>
                </a:solidFill>
              </a:rPr>
              <a:t>Fyson</a:t>
            </a:r>
            <a:r>
              <a:rPr lang="en-US" sz="900" dirty="0" smtClean="0">
                <a:solidFill>
                  <a:srgbClr val="000000"/>
                </a:solidFill>
              </a:rPr>
              <a:t>, </a:t>
            </a:r>
            <a:r>
              <a:rPr lang="en-US" sz="900" dirty="0" smtClean="0">
                <a:hlinkClick r:id="rId6"/>
              </a:rPr>
              <a:t>http</a:t>
            </a:r>
            <a:r>
              <a:rPr lang="en-US" sz="900" dirty="0">
                <a:hlinkClick r:id="rId6"/>
              </a:rPr>
              <a:t>://pubs.usgs.gov/of/2001/ofr01-257/images/figure1.gif</a:t>
            </a:r>
            <a:r>
              <a:rPr lang="en-US" sz="900" dirty="0"/>
              <a:t>, part of </a:t>
            </a:r>
            <a:r>
              <a:rPr lang="en-US" sz="900" dirty="0">
                <a:hlinkClick r:id="rId7"/>
              </a:rPr>
              <a:t>http://pubs.usgs.gov/of/2001/ofr01-257/index.html</a:t>
            </a:r>
            <a:endParaRPr lang="en-US" sz="900" dirty="0">
              <a:solidFill>
                <a:srgbClr val="000000"/>
              </a:solidFill>
            </a:endParaRPr>
          </a:p>
          <a:p>
            <a:r>
              <a:rPr lang="en-US" sz="900" i="1" dirty="0" smtClean="0">
                <a:solidFill>
                  <a:srgbClr val="000000"/>
                </a:solidFill>
              </a:rPr>
              <a:t>Clearance</a:t>
            </a:r>
            <a:r>
              <a:rPr lang="en-US" sz="900" i="1" dirty="0">
                <a:solidFill>
                  <a:srgbClr val="000000"/>
                </a:solidFill>
              </a:rPr>
              <a:t>:</a:t>
            </a:r>
            <a:r>
              <a:rPr lang="en-US" sz="900" dirty="0">
                <a:solidFill>
                  <a:srgbClr val="000000"/>
                </a:solidFill>
              </a:rPr>
              <a:t> </a:t>
            </a:r>
            <a:r>
              <a:rPr lang="en-US" sz="900" dirty="0" smtClean="0">
                <a:solidFill>
                  <a:srgbClr val="000000"/>
                </a:solidFill>
              </a:rPr>
              <a:t>U.S. </a:t>
            </a:r>
            <a:r>
              <a:rPr lang="en-US" sz="900" dirty="0">
                <a:solidFill>
                  <a:srgbClr val="000000"/>
                </a:solidFill>
              </a:rPr>
              <a:t>p</a:t>
            </a:r>
            <a:r>
              <a:rPr lang="en-US" sz="900" dirty="0" smtClean="0">
                <a:solidFill>
                  <a:srgbClr val="000000"/>
                </a:solidFill>
              </a:rPr>
              <a:t>ublic </a:t>
            </a:r>
            <a:r>
              <a:rPr lang="en-US" sz="900" dirty="0">
                <a:solidFill>
                  <a:srgbClr val="000000"/>
                </a:solidFill>
              </a:rPr>
              <a:t>domain because it contains materials that originally came from the United States Geological Survey, an agency of the United States Department of </a:t>
            </a:r>
            <a:r>
              <a:rPr lang="en-US" sz="900" dirty="0" smtClean="0">
                <a:solidFill>
                  <a:srgbClr val="000000"/>
                </a:solidFill>
              </a:rPr>
              <a:t>Interior.</a:t>
            </a:r>
          </a:p>
          <a:p>
            <a:endParaRPr lang="en-US" sz="900" dirty="0" smtClean="0">
              <a:solidFill>
                <a:srgbClr val="000000"/>
              </a:solidFill>
            </a:endParaRPr>
          </a:p>
          <a:p>
            <a:r>
              <a:rPr lang="en-US" sz="900" dirty="0" smtClean="0">
                <a:solidFill>
                  <a:srgbClr val="000000"/>
                </a:solidFill>
              </a:rPr>
              <a:t>Slide 24</a:t>
            </a:r>
            <a:endParaRPr lang="en-US" sz="900" dirty="0">
              <a:solidFill>
                <a:srgbClr val="000000"/>
              </a:solidFill>
            </a:endParaRPr>
          </a:p>
          <a:p>
            <a:r>
              <a:rPr lang="en-US" sz="900" i="1" dirty="0">
                <a:solidFill>
                  <a:srgbClr val="000000"/>
                </a:solidFill>
              </a:rPr>
              <a:t>Description:</a:t>
            </a:r>
            <a:r>
              <a:rPr lang="en-US" sz="900" dirty="0">
                <a:solidFill>
                  <a:srgbClr val="000000"/>
                </a:solidFill>
              </a:rPr>
              <a:t> </a:t>
            </a:r>
            <a:r>
              <a:rPr lang="en-US" sz="900" dirty="0" smtClean="0">
                <a:solidFill>
                  <a:srgbClr val="000000"/>
                </a:solidFill>
              </a:rPr>
              <a:t>Photo of </a:t>
            </a:r>
            <a:r>
              <a:rPr lang="en-US" sz="900" dirty="0">
                <a:solidFill>
                  <a:srgbClr val="000000"/>
                </a:solidFill>
              </a:rPr>
              <a:t>Henry </a:t>
            </a:r>
            <a:r>
              <a:rPr lang="en-US" sz="900" dirty="0" smtClean="0">
                <a:solidFill>
                  <a:srgbClr val="000000"/>
                </a:solidFill>
              </a:rPr>
              <a:t>Moseley.</a:t>
            </a:r>
          </a:p>
          <a:p>
            <a:r>
              <a:rPr lang="en-US" sz="900" i="1" dirty="0" smtClean="0">
                <a:solidFill>
                  <a:srgbClr val="000000"/>
                </a:solidFill>
              </a:rPr>
              <a:t>Source:</a:t>
            </a:r>
            <a:r>
              <a:rPr lang="en-US" sz="900" dirty="0">
                <a:solidFill>
                  <a:srgbClr val="000000"/>
                </a:solidFill>
              </a:rPr>
              <a:t>  Wikimedia Commons, </a:t>
            </a:r>
            <a:r>
              <a:rPr lang="en-US" sz="900" dirty="0">
                <a:solidFill>
                  <a:srgbClr val="000000"/>
                </a:solidFill>
                <a:hlinkClick r:id="rId8"/>
              </a:rPr>
              <a:t>http://</a:t>
            </a:r>
            <a:r>
              <a:rPr lang="en-US" sz="900" dirty="0" smtClean="0">
                <a:solidFill>
                  <a:srgbClr val="000000"/>
                </a:solidFill>
                <a:hlinkClick r:id="rId8"/>
              </a:rPr>
              <a:t>commons.wikimedia.org/wiki/File:Henry_Moseley.jpg</a:t>
            </a:r>
            <a:r>
              <a:rPr lang="en-US" sz="900" dirty="0" smtClean="0">
                <a:solidFill>
                  <a:srgbClr val="000000"/>
                </a:solidFill>
              </a:rPr>
              <a:t>.</a:t>
            </a:r>
          </a:p>
          <a:p>
            <a:r>
              <a:rPr lang="en-US" sz="900" i="1" dirty="0" smtClean="0">
                <a:solidFill>
                  <a:srgbClr val="000000"/>
                </a:solidFill>
              </a:rPr>
              <a:t>Clearance</a:t>
            </a:r>
            <a:r>
              <a:rPr lang="en-US" sz="900" i="1" dirty="0">
                <a:solidFill>
                  <a:srgbClr val="000000"/>
                </a:solidFill>
              </a:rPr>
              <a:t>:</a:t>
            </a:r>
            <a:r>
              <a:rPr lang="en-US" sz="900" dirty="0">
                <a:solidFill>
                  <a:srgbClr val="000000"/>
                </a:solidFill>
              </a:rPr>
              <a:t> </a:t>
            </a:r>
            <a:r>
              <a:rPr lang="en-US" sz="900" dirty="0" smtClean="0">
                <a:solidFill>
                  <a:srgbClr val="000000"/>
                </a:solidFill>
              </a:rPr>
              <a:t>In the U.S. public domain because of expired copyright. </a:t>
            </a:r>
            <a:endParaRPr lang="en-US" sz="900" i="1" dirty="0">
              <a:solidFill>
                <a:srgbClr val="000000"/>
              </a:solidFill>
            </a:endParaRPr>
          </a:p>
          <a:p>
            <a:endParaRPr lang="en-US" sz="900" dirty="0" smtClean="0">
              <a:solidFill>
                <a:srgbClr val="000000"/>
              </a:solidFill>
            </a:endParaRPr>
          </a:p>
          <a:p>
            <a:r>
              <a:rPr lang="en-US" sz="900" dirty="0">
                <a:solidFill>
                  <a:srgbClr val="000000"/>
                </a:solidFill>
              </a:rPr>
              <a:t>Slide </a:t>
            </a:r>
            <a:r>
              <a:rPr lang="en-US" sz="900" dirty="0" smtClean="0">
                <a:solidFill>
                  <a:srgbClr val="000000"/>
                </a:solidFill>
              </a:rPr>
              <a:t>27</a:t>
            </a:r>
            <a:endParaRPr lang="en-US" sz="900" dirty="0">
              <a:solidFill>
                <a:srgbClr val="000000"/>
              </a:solidFill>
            </a:endParaRPr>
          </a:p>
          <a:p>
            <a:r>
              <a:rPr lang="en-US" sz="900" i="1" dirty="0">
                <a:solidFill>
                  <a:srgbClr val="000000"/>
                </a:solidFill>
              </a:rPr>
              <a:t>Description:</a:t>
            </a:r>
            <a:r>
              <a:rPr lang="en-US" sz="900" dirty="0">
                <a:solidFill>
                  <a:srgbClr val="000000"/>
                </a:solidFill>
              </a:rPr>
              <a:t> </a:t>
            </a:r>
            <a:r>
              <a:rPr lang="en-US" sz="900" dirty="0" smtClean="0">
                <a:solidFill>
                  <a:srgbClr val="000000"/>
                </a:solidFill>
              </a:rPr>
              <a:t>Illustration of </a:t>
            </a:r>
            <a:r>
              <a:rPr lang="en-US" sz="900" dirty="0"/>
              <a:t>deuterium and tritium</a:t>
            </a:r>
            <a:endParaRPr lang="en-US" sz="900" dirty="0">
              <a:solidFill>
                <a:srgbClr val="000000"/>
              </a:solidFill>
            </a:endParaRPr>
          </a:p>
          <a:p>
            <a:r>
              <a:rPr lang="en-US" sz="900" i="1" dirty="0" smtClean="0">
                <a:solidFill>
                  <a:srgbClr val="000000"/>
                </a:solidFill>
              </a:rPr>
              <a:t>Source:</a:t>
            </a:r>
            <a:r>
              <a:rPr lang="en-US" sz="900" dirty="0" smtClean="0">
                <a:solidFill>
                  <a:srgbClr val="000000"/>
                </a:solidFill>
              </a:rPr>
              <a:t>  European Fusion Development Agreement (EFDA</a:t>
            </a:r>
            <a:r>
              <a:rPr lang="en-US" sz="900" dirty="0">
                <a:solidFill>
                  <a:srgbClr val="000000"/>
                </a:solidFill>
              </a:rPr>
              <a:t>), </a:t>
            </a:r>
            <a:r>
              <a:rPr lang="en-US" sz="900" dirty="0">
                <a:solidFill>
                  <a:srgbClr val="000000"/>
                </a:solidFill>
                <a:hlinkClick r:id="rId9"/>
              </a:rPr>
              <a:t>http://www.efda.org/downloads/hydrogen-deuterium-tritium</a:t>
            </a:r>
            <a:r>
              <a:rPr lang="en-US" sz="900" dirty="0" smtClean="0">
                <a:solidFill>
                  <a:srgbClr val="000000"/>
                </a:solidFill>
                <a:hlinkClick r:id="rId9"/>
              </a:rPr>
              <a:t>/</a:t>
            </a:r>
            <a:r>
              <a:rPr lang="en-US" sz="900" dirty="0" smtClean="0">
                <a:solidFill>
                  <a:srgbClr val="000000"/>
                </a:solidFill>
              </a:rPr>
              <a:t>.</a:t>
            </a:r>
          </a:p>
          <a:p>
            <a:r>
              <a:rPr lang="en-US" sz="900" i="1" dirty="0" smtClean="0">
                <a:solidFill>
                  <a:srgbClr val="000000"/>
                </a:solidFill>
              </a:rPr>
              <a:t>Clearance</a:t>
            </a:r>
            <a:r>
              <a:rPr lang="en-US" sz="900" i="1" dirty="0">
                <a:solidFill>
                  <a:srgbClr val="000000"/>
                </a:solidFill>
              </a:rPr>
              <a:t>:</a:t>
            </a:r>
            <a:r>
              <a:rPr lang="en-US" sz="900" dirty="0">
                <a:solidFill>
                  <a:srgbClr val="000000"/>
                </a:solidFill>
              </a:rPr>
              <a:t> </a:t>
            </a:r>
            <a:r>
              <a:rPr lang="en-US" sz="900" dirty="0" smtClean="0">
                <a:solidFill>
                  <a:srgbClr val="000000"/>
                </a:solidFill>
              </a:rPr>
              <a:t>Used in accordance with EFDA’s terms </a:t>
            </a:r>
            <a:r>
              <a:rPr lang="en-US" sz="900" dirty="0">
                <a:solidFill>
                  <a:srgbClr val="000000"/>
                </a:solidFill>
              </a:rPr>
              <a:t>of use, </a:t>
            </a:r>
            <a:r>
              <a:rPr lang="en-US" sz="900" dirty="0">
                <a:solidFill>
                  <a:srgbClr val="000000"/>
                </a:solidFill>
                <a:hlinkClick r:id="rId10"/>
              </a:rPr>
              <a:t>http://www.efda.org/disclaimer-copyright</a:t>
            </a:r>
            <a:r>
              <a:rPr lang="en-US" sz="900" dirty="0" smtClean="0">
                <a:solidFill>
                  <a:srgbClr val="000000"/>
                </a:solidFill>
                <a:hlinkClick r:id="rId10"/>
              </a:rPr>
              <a:t>/</a:t>
            </a:r>
            <a:r>
              <a:rPr lang="en-US" sz="900" dirty="0" smtClean="0">
                <a:solidFill>
                  <a:srgbClr val="000000"/>
                </a:solidFill>
              </a:rPr>
              <a:t>.</a:t>
            </a:r>
            <a:endParaRPr lang="en-US" sz="900" i="1" dirty="0">
              <a:solidFill>
                <a:srgbClr val="000000"/>
              </a:solidFill>
            </a:endParaRPr>
          </a:p>
          <a:p>
            <a:endParaRPr lang="en-US" sz="900" dirty="0" smtClean="0">
              <a:solidFill>
                <a:srgbClr val="000000"/>
              </a:solidFill>
            </a:endParaRPr>
          </a:p>
          <a:p>
            <a:r>
              <a:rPr lang="en-US" sz="900" dirty="0">
                <a:solidFill>
                  <a:srgbClr val="000000"/>
                </a:solidFill>
              </a:rPr>
              <a:t>Slide </a:t>
            </a:r>
            <a:r>
              <a:rPr lang="en-US" sz="900" dirty="0" smtClean="0">
                <a:solidFill>
                  <a:srgbClr val="000000"/>
                </a:solidFill>
              </a:rPr>
              <a:t>29</a:t>
            </a:r>
            <a:endParaRPr lang="en-US" sz="900" dirty="0">
              <a:solidFill>
                <a:srgbClr val="000000"/>
              </a:solidFill>
            </a:endParaRPr>
          </a:p>
          <a:p>
            <a:r>
              <a:rPr lang="en-US" sz="900" i="1" dirty="0">
                <a:solidFill>
                  <a:srgbClr val="000000"/>
                </a:solidFill>
              </a:rPr>
              <a:t>Description:</a:t>
            </a:r>
            <a:r>
              <a:rPr lang="en-US" sz="900" dirty="0">
                <a:solidFill>
                  <a:srgbClr val="000000"/>
                </a:solidFill>
              </a:rPr>
              <a:t> </a:t>
            </a:r>
            <a:r>
              <a:rPr lang="en-US" sz="900" dirty="0" smtClean="0">
                <a:solidFill>
                  <a:srgbClr val="000000"/>
                </a:solidFill>
              </a:rPr>
              <a:t>Periodic table.</a:t>
            </a:r>
            <a:endParaRPr lang="en-US" sz="900" dirty="0">
              <a:solidFill>
                <a:srgbClr val="000000"/>
              </a:solidFill>
            </a:endParaRPr>
          </a:p>
          <a:p>
            <a:r>
              <a:rPr lang="en-US" sz="900" i="1" dirty="0">
                <a:solidFill>
                  <a:srgbClr val="000000"/>
                </a:solidFill>
              </a:rPr>
              <a:t>Source:</a:t>
            </a:r>
            <a:r>
              <a:rPr lang="en-US" sz="900" dirty="0">
                <a:solidFill>
                  <a:srgbClr val="000000"/>
                </a:solidFill>
              </a:rPr>
              <a:t>  Wikimedia Commons, </a:t>
            </a:r>
            <a:r>
              <a:rPr lang="en-US" sz="900" dirty="0">
                <a:solidFill>
                  <a:srgbClr val="000000"/>
                </a:solidFill>
                <a:hlinkClick r:id="rId11"/>
              </a:rPr>
              <a:t>http://</a:t>
            </a:r>
            <a:r>
              <a:rPr lang="en-US" sz="900" dirty="0" smtClean="0">
                <a:solidFill>
                  <a:srgbClr val="000000"/>
                </a:solidFill>
                <a:hlinkClick r:id="rId11"/>
              </a:rPr>
              <a:t>commons.wikimedia.org/wiki/File:Periodic_table.svg</a:t>
            </a:r>
            <a:r>
              <a:rPr lang="en-US" sz="900" dirty="0" smtClean="0">
                <a:solidFill>
                  <a:srgbClr val="000000"/>
                </a:solidFill>
              </a:rPr>
              <a:t>.</a:t>
            </a:r>
          </a:p>
          <a:p>
            <a:r>
              <a:rPr lang="en-US" sz="900" i="1" dirty="0" smtClean="0">
                <a:solidFill>
                  <a:srgbClr val="000000"/>
                </a:solidFill>
              </a:rPr>
              <a:t>Clearance</a:t>
            </a:r>
            <a:r>
              <a:rPr lang="en-US" sz="900" i="1" dirty="0">
                <a:solidFill>
                  <a:srgbClr val="000000"/>
                </a:solidFill>
              </a:rPr>
              <a:t>:</a:t>
            </a:r>
            <a:r>
              <a:rPr lang="en-US" sz="900" dirty="0">
                <a:solidFill>
                  <a:srgbClr val="000000"/>
                </a:solidFill>
              </a:rPr>
              <a:t> </a:t>
            </a:r>
            <a:r>
              <a:rPr lang="en-US" sz="900" dirty="0" smtClean="0">
                <a:solidFill>
                  <a:srgbClr val="000000"/>
                </a:solidFill>
              </a:rPr>
              <a:t>Released to the public domain by author.</a:t>
            </a:r>
            <a:endParaRPr lang="en-US" sz="900" i="1" dirty="0">
              <a:solidFill>
                <a:srgbClr val="000000"/>
              </a:solidFill>
            </a:endParaRPr>
          </a:p>
        </p:txBody>
      </p:sp>
      <p:sp>
        <p:nvSpPr>
          <p:cNvPr id="3" name="Slide Number Placeholder 2"/>
          <p:cNvSpPr>
            <a:spLocks noGrp="1"/>
          </p:cNvSpPr>
          <p:nvPr>
            <p:ph type="sldNum" sz="quarter" idx="12"/>
          </p:nvPr>
        </p:nvSpPr>
        <p:spPr/>
        <p:txBody>
          <a:bodyPr/>
          <a:lstStyle/>
          <a:p>
            <a:pPr>
              <a:defRPr/>
            </a:pPr>
            <a:fld id="{4D293F63-5513-47BA-A18A-133CB458F4D3}" type="slidenum">
              <a:rPr lang="en-US" smtClean="0">
                <a:solidFill>
                  <a:srgbClr val="000000"/>
                </a:solidFill>
              </a:rPr>
              <a:pPr>
                <a:defRPr/>
              </a:pPr>
              <a:t>32</a:t>
            </a:fld>
            <a:endParaRPr lang="en-US">
              <a:solidFill>
                <a:srgbClr val="000000"/>
              </a:solidFill>
            </a:endParaRPr>
          </a:p>
        </p:txBody>
      </p:sp>
      <p:sp>
        <p:nvSpPr>
          <p:cNvPr id="4" name="TextBox 2"/>
          <p:cNvSpPr txBox="1">
            <a:spLocks noChangeArrowheads="1"/>
          </p:cNvSpPr>
          <p:nvPr/>
        </p:nvSpPr>
        <p:spPr bwMode="auto">
          <a:xfrm>
            <a:off x="304800" y="2286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sz="3200" dirty="0" smtClean="0">
                <a:solidFill>
                  <a:srgbClr val="000000"/>
                </a:solidFill>
                <a:cs typeface="Arial" charset="0"/>
              </a:rPr>
              <a:t>Image Credits</a:t>
            </a:r>
            <a:endParaRPr lang="en-US" sz="3200" dirty="0">
              <a:solidFill>
                <a:srgbClr val="000000"/>
              </a:solidFill>
              <a:cs typeface="Arial" charset="0"/>
            </a:endParaRPr>
          </a:p>
        </p:txBody>
      </p:sp>
    </p:spTree>
    <p:extLst>
      <p:ext uri="{BB962C8B-B14F-4D97-AF65-F5344CB8AC3E}">
        <p14:creationId xmlns:p14="http://schemas.microsoft.com/office/powerpoint/2010/main" val="129189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t>CQ#1: What “evidence” did Democritus use to conclude that atoms exist?</a:t>
            </a:r>
            <a:endParaRPr lang="en-US" sz="3200" b="1" dirty="0"/>
          </a:p>
        </p:txBody>
      </p:sp>
      <p:sp>
        <p:nvSpPr>
          <p:cNvPr id="3" name="Content Placeholder 2"/>
          <p:cNvSpPr>
            <a:spLocks noGrp="1"/>
          </p:cNvSpPr>
          <p:nvPr>
            <p:ph idx="1"/>
          </p:nvPr>
        </p:nvSpPr>
        <p:spPr>
          <a:xfrm>
            <a:off x="457200" y="1600200"/>
            <a:ext cx="8229600" cy="4953000"/>
          </a:xfrm>
        </p:spPr>
        <p:txBody>
          <a:bodyPr/>
          <a:lstStyle/>
          <a:p>
            <a:pPr marL="514350" indent="-514350">
              <a:buFont typeface="+mj-lt"/>
              <a:buAutoNum type="alphaUcPeriod"/>
            </a:pPr>
            <a:r>
              <a:rPr lang="en-US" sz="2000" dirty="0"/>
              <a:t>Since matter is not empty space, it must be made of </a:t>
            </a:r>
            <a:r>
              <a:rPr lang="en-US" sz="2000" dirty="0" err="1"/>
              <a:t>uncuttable</a:t>
            </a:r>
            <a:r>
              <a:rPr lang="en-US" sz="2000" dirty="0"/>
              <a:t> particles (atoms</a:t>
            </a:r>
            <a:r>
              <a:rPr lang="en-US" sz="2000" dirty="0" smtClean="0"/>
              <a:t>).</a:t>
            </a:r>
          </a:p>
          <a:p>
            <a:pPr marL="514350" indent="-514350">
              <a:buFont typeface="+mj-lt"/>
              <a:buAutoNum type="alphaUcPeriod"/>
            </a:pPr>
            <a:endParaRPr lang="en-US" sz="1000" dirty="0" smtClean="0"/>
          </a:p>
          <a:p>
            <a:pPr marL="514350" indent="-514350">
              <a:buFont typeface="+mj-lt"/>
              <a:buAutoNum type="alphaUcPeriod"/>
            </a:pPr>
            <a:r>
              <a:rPr lang="en-US" sz="2000" dirty="0" smtClean="0"/>
              <a:t>If </a:t>
            </a:r>
            <a:r>
              <a:rPr lang="en-US" sz="2000" dirty="0"/>
              <a:t>you divide up matter into smaller pieces for infinity, you end up with essentially nothing; since matter cannot be made up of nothing, it must have a small fundamental unit of matter that is </a:t>
            </a:r>
            <a:r>
              <a:rPr lang="en-US" sz="2000" dirty="0" err="1"/>
              <a:t>uncuttable</a:t>
            </a:r>
            <a:r>
              <a:rPr lang="en-US" sz="2000" dirty="0"/>
              <a:t> (atoms</a:t>
            </a:r>
            <a:r>
              <a:rPr lang="en-US" sz="2000" dirty="0" smtClean="0"/>
              <a:t>).</a:t>
            </a:r>
          </a:p>
          <a:p>
            <a:pPr marL="514350" indent="-514350">
              <a:buFont typeface="+mj-lt"/>
              <a:buAutoNum type="alphaUcPeriod"/>
            </a:pPr>
            <a:endParaRPr lang="en-US" sz="1000" dirty="0" smtClean="0"/>
          </a:p>
          <a:p>
            <a:pPr marL="514350" indent="-514350">
              <a:buFont typeface="+mj-lt"/>
              <a:buAutoNum type="alphaUcPeriod"/>
            </a:pPr>
            <a:r>
              <a:rPr lang="en-US" sz="2000" dirty="0" smtClean="0"/>
              <a:t>The </a:t>
            </a:r>
            <a:r>
              <a:rPr lang="en-US" sz="2000" dirty="0"/>
              <a:t>Greeks observed that chemical reactions could take place; reactions cannot take place unless matter is made up of </a:t>
            </a:r>
            <a:r>
              <a:rPr lang="en-US" sz="2000" dirty="0" err="1"/>
              <a:t>uncuttable</a:t>
            </a:r>
            <a:r>
              <a:rPr lang="en-US" sz="2000" dirty="0"/>
              <a:t> particles (atoms</a:t>
            </a:r>
            <a:r>
              <a:rPr lang="en-US" sz="2000" dirty="0" smtClean="0"/>
              <a:t>).</a:t>
            </a:r>
          </a:p>
          <a:p>
            <a:pPr marL="514350" indent="-514350">
              <a:buFont typeface="+mj-lt"/>
              <a:buAutoNum type="alphaUcPeriod"/>
            </a:pPr>
            <a:endParaRPr lang="en-US" sz="1000" dirty="0" smtClean="0"/>
          </a:p>
          <a:p>
            <a:pPr marL="514350" indent="-514350">
              <a:buFont typeface="+mj-lt"/>
              <a:buAutoNum type="alphaUcPeriod"/>
            </a:pPr>
            <a:r>
              <a:rPr lang="en-US" sz="2000" dirty="0"/>
              <a:t>Democritus did not use any evidence; he simply created the idea of atoms using his imagination</a:t>
            </a:r>
            <a:r>
              <a:rPr lang="en-US" sz="2000" dirty="0" smtClean="0"/>
              <a:t>.</a:t>
            </a:r>
          </a:p>
          <a:p>
            <a:pPr marL="514350" indent="-514350">
              <a:buFont typeface="+mj-lt"/>
              <a:buAutoNum type="alphaUcPeriod"/>
            </a:pPr>
            <a:endParaRPr lang="en-US" sz="1000" dirty="0" smtClean="0"/>
          </a:p>
          <a:p>
            <a:pPr marL="514350" indent="-514350">
              <a:buFont typeface="+mj-lt"/>
              <a:buAutoNum type="alphaUcPeriod"/>
            </a:pPr>
            <a:r>
              <a:rPr lang="en-US" sz="2000" dirty="0"/>
              <a:t>All of these are </a:t>
            </a:r>
            <a:r>
              <a:rPr lang="en-US" sz="2000" dirty="0" smtClean="0"/>
              <a:t>correct.</a:t>
            </a:r>
            <a:r>
              <a:rPr lang="en-US" sz="2000" dirty="0"/>
              <a:t/>
            </a:r>
            <a:br>
              <a:rPr lang="en-US" sz="2000" dirty="0"/>
            </a:br>
            <a:endParaRPr lang="en-US" sz="2000" dirty="0" smtClean="0"/>
          </a:p>
          <a:p>
            <a:pPr marL="514350" indent="-514350">
              <a:buFont typeface="+mj-lt"/>
              <a:buAutoNum type="alphaUcPeriod"/>
            </a:pPr>
            <a:endParaRPr lang="en-US" dirty="0"/>
          </a:p>
        </p:txBody>
      </p:sp>
      <p:sp>
        <p:nvSpPr>
          <p:cNvPr id="4" name="Slide Number Placeholder 3"/>
          <p:cNvSpPr>
            <a:spLocks noGrp="1"/>
          </p:cNvSpPr>
          <p:nvPr>
            <p:ph type="sldNum" sz="quarter" idx="12"/>
          </p:nvPr>
        </p:nvSpPr>
        <p:spPr/>
        <p:txBody>
          <a:bodyPr/>
          <a:lstStyle/>
          <a:p>
            <a:pPr>
              <a:defRPr/>
            </a:pPr>
            <a:fld id="{DC0F6634-A126-4249-B026-8D5EF09EA6DA}" type="slidenum">
              <a:rPr lang="en-US" smtClean="0"/>
              <a:pPr>
                <a:defRPr/>
              </a:pPr>
              <a:t>4</a:t>
            </a:fld>
            <a:endParaRPr lang="en-US"/>
          </a:p>
        </p:txBody>
      </p:sp>
    </p:spTree>
    <p:extLst>
      <p:ext uri="{BB962C8B-B14F-4D97-AF65-F5344CB8AC3E}">
        <p14:creationId xmlns:p14="http://schemas.microsoft.com/office/powerpoint/2010/main" val="3766184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69" r="352"/>
          <a:stretch/>
        </p:blipFill>
        <p:spPr bwMode="auto">
          <a:xfrm>
            <a:off x="1828800" y="1219200"/>
            <a:ext cx="566928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7"/>
          <p:cNvSpPr txBox="1">
            <a:spLocks noChangeArrowheads="1"/>
          </p:cNvSpPr>
          <p:nvPr/>
        </p:nvSpPr>
        <p:spPr bwMode="auto">
          <a:xfrm>
            <a:off x="1371600" y="381000"/>
            <a:ext cx="6705600" cy="579438"/>
          </a:xfrm>
          <a:prstGeom prst="rect">
            <a:avLst/>
          </a:prstGeom>
          <a:noFill/>
          <a:ln w="9525">
            <a:noFill/>
            <a:miter lim="800000"/>
            <a:headEnd/>
            <a:tailEnd/>
          </a:ln>
        </p:spPr>
        <p:txBody>
          <a:bodyPr>
            <a:spAutoFit/>
          </a:bodyPr>
          <a:lstStyle/>
          <a:p>
            <a:pPr algn="ctr"/>
            <a:r>
              <a:rPr lang="en-US" sz="3200" b="1" dirty="0" smtClean="0"/>
              <a:t>Democritus—Atomism</a:t>
            </a:r>
            <a:endParaRPr lang="en-US" sz="3200" b="1" dirty="0"/>
          </a:p>
        </p:txBody>
      </p:sp>
      <p:sp>
        <p:nvSpPr>
          <p:cNvPr id="3" name="Rectangle 2"/>
          <p:cNvSpPr/>
          <p:nvPr/>
        </p:nvSpPr>
        <p:spPr>
          <a:xfrm>
            <a:off x="1981200" y="2133600"/>
            <a:ext cx="5638800" cy="2057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7400" y="5257800"/>
            <a:ext cx="5638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1D6A9793-E65C-4033-94DD-ED2B07DCC5B6}" type="slidenum">
              <a:rPr lang="en-US" smtClean="0"/>
              <a:pPr>
                <a:defRPr/>
              </a:pPr>
              <a:t>5</a:t>
            </a:fld>
            <a:endParaRPr lang="en-US"/>
          </a:p>
        </p:txBody>
      </p:sp>
    </p:spTree>
    <p:extLst>
      <p:ext uri="{BB962C8B-B14F-4D97-AF65-F5344CB8AC3E}">
        <p14:creationId xmlns:p14="http://schemas.microsoft.com/office/powerpoint/2010/main" val="128254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838199"/>
          </a:xfrm>
        </p:spPr>
        <p:txBody>
          <a:bodyPr>
            <a:noAutofit/>
          </a:bodyPr>
          <a:lstStyle/>
          <a:p>
            <a:r>
              <a:rPr lang="en-US" sz="3200" b="1" dirty="0" smtClean="0"/>
              <a:t>Dalton’s Atomic Theory (1805)</a:t>
            </a:r>
            <a:endParaRPr lang="en-US" sz="3200" b="1" dirty="0"/>
          </a:p>
        </p:txBody>
      </p:sp>
      <p:sp>
        <p:nvSpPr>
          <p:cNvPr id="4" name="TextBox 3"/>
          <p:cNvSpPr txBox="1"/>
          <p:nvPr/>
        </p:nvSpPr>
        <p:spPr>
          <a:xfrm>
            <a:off x="609600" y="1524000"/>
            <a:ext cx="5029200" cy="3785652"/>
          </a:xfrm>
          <a:prstGeom prst="rect">
            <a:avLst/>
          </a:prstGeom>
          <a:noFill/>
        </p:spPr>
        <p:txBody>
          <a:bodyPr wrap="square" rtlCol="0">
            <a:spAutoFit/>
          </a:bodyPr>
          <a:lstStyle/>
          <a:p>
            <a:pPr marL="342900" indent="-342900">
              <a:buAutoNum type="arabicPeriod"/>
            </a:pPr>
            <a:r>
              <a:rPr lang="en-US" sz="2000" dirty="0" smtClean="0"/>
              <a:t>Matter is composed of indivisible particles called atoms.</a:t>
            </a:r>
          </a:p>
          <a:p>
            <a:pPr marL="342900" indent="-342900">
              <a:buAutoNum type="arabicPeriod"/>
            </a:pPr>
            <a:endParaRPr lang="en-US" sz="2000" dirty="0" smtClean="0"/>
          </a:p>
          <a:p>
            <a:pPr marL="342900" indent="-342900">
              <a:buAutoNum type="arabicPeriod"/>
            </a:pPr>
            <a:r>
              <a:rPr lang="en-US" sz="2000" dirty="0" smtClean="0"/>
              <a:t>Atoms of the same element have the same chemical properties. </a:t>
            </a:r>
          </a:p>
          <a:p>
            <a:pPr marL="342900" indent="-342900">
              <a:buAutoNum type="arabicPeriod"/>
            </a:pPr>
            <a:endParaRPr lang="en-US" sz="2000" dirty="0" smtClean="0"/>
          </a:p>
          <a:p>
            <a:pPr marL="342900" indent="-342900">
              <a:buAutoNum type="arabicPeriod"/>
            </a:pPr>
            <a:r>
              <a:rPr lang="en-US" sz="2000" dirty="0" smtClean="0"/>
              <a:t>Compounds are made of combinations of atoms of different elements, and are formed in reactions where rearrangements or separations of atoms occur (atoms are not created or destroyed in chemical reactions).</a:t>
            </a:r>
            <a:endParaRPr lang="en-US" sz="2000" dirty="0"/>
          </a:p>
        </p:txBody>
      </p:sp>
      <p:sp>
        <p:nvSpPr>
          <p:cNvPr id="3" name="Slide Number Placeholder 2"/>
          <p:cNvSpPr>
            <a:spLocks noGrp="1"/>
          </p:cNvSpPr>
          <p:nvPr>
            <p:ph type="sldNum" sz="quarter" idx="12"/>
          </p:nvPr>
        </p:nvSpPr>
        <p:spPr/>
        <p:txBody>
          <a:bodyPr/>
          <a:lstStyle/>
          <a:p>
            <a:pPr>
              <a:defRPr/>
            </a:pPr>
            <a:fld id="{1D6A9793-E65C-4033-94DD-ED2B07DCC5B6}" type="slidenum">
              <a:rPr lang="en-US" smtClean="0"/>
              <a:pPr>
                <a:defRPr/>
              </a:pPr>
              <a:t>6</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506" t="6982" r="5517" b="-316"/>
          <a:stretch/>
        </p:blipFill>
        <p:spPr>
          <a:xfrm>
            <a:off x="5821680" y="1447800"/>
            <a:ext cx="3017520" cy="4348779"/>
          </a:xfrm>
          <a:prstGeom prst="rect">
            <a:avLst/>
          </a:prstGeom>
        </p:spPr>
      </p:pic>
    </p:spTree>
    <p:extLst>
      <p:ext uri="{BB962C8B-B14F-4D97-AF65-F5344CB8AC3E}">
        <p14:creationId xmlns:p14="http://schemas.microsoft.com/office/powerpoint/2010/main" val="344098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838199"/>
          </a:xfrm>
        </p:spPr>
        <p:txBody>
          <a:bodyPr>
            <a:noAutofit/>
          </a:bodyPr>
          <a:lstStyle/>
          <a:p>
            <a:r>
              <a:rPr lang="en-US" sz="2800" b="1" dirty="0" smtClean="0"/>
              <a:t>Dalton’s Atomic Theory – Mass of Oxygen and Chromium in Two Samples of Chromium Oxide</a:t>
            </a:r>
            <a:endParaRPr lang="en-US" sz="2800" b="1" dirty="0"/>
          </a:p>
        </p:txBody>
      </p:sp>
      <p:sp>
        <p:nvSpPr>
          <p:cNvPr id="4" name="TextBox 3"/>
          <p:cNvSpPr txBox="1"/>
          <p:nvPr/>
        </p:nvSpPr>
        <p:spPr>
          <a:xfrm>
            <a:off x="609600" y="1817906"/>
            <a:ext cx="7467600" cy="4278094"/>
          </a:xfrm>
          <a:prstGeom prst="rect">
            <a:avLst/>
          </a:prstGeom>
          <a:noFill/>
        </p:spPr>
        <p:txBody>
          <a:bodyPr wrap="square" rtlCol="0">
            <a:spAutoFit/>
          </a:bodyPr>
          <a:lstStyle/>
          <a:p>
            <a:r>
              <a:rPr lang="en-US" sz="1600" u="sng" dirty="0"/>
              <a:t>Sample </a:t>
            </a:r>
            <a:r>
              <a:rPr lang="en-US" sz="1600" u="sng" dirty="0" smtClean="0"/>
              <a:t>#         </a:t>
            </a:r>
            <a:r>
              <a:rPr lang="en-US" sz="1600" u="sng" dirty="0"/>
              <a:t> Appearance </a:t>
            </a:r>
            <a:r>
              <a:rPr lang="en-US" sz="1600" u="sng" dirty="0" smtClean="0"/>
              <a:t>                     Mass</a:t>
            </a:r>
            <a:r>
              <a:rPr lang="en-US" sz="1600" u="sng" dirty="0"/>
              <a:t> of </a:t>
            </a:r>
            <a:r>
              <a:rPr lang="en-US" sz="1600" u="sng" dirty="0" smtClean="0"/>
              <a:t>Cr (g)</a:t>
            </a:r>
            <a:r>
              <a:rPr lang="en-US" sz="1600" u="sng" dirty="0"/>
              <a:t>  </a:t>
            </a:r>
            <a:r>
              <a:rPr lang="en-US" sz="1600" u="sng" dirty="0" smtClean="0"/>
              <a:t>               Mass</a:t>
            </a:r>
            <a:r>
              <a:rPr lang="en-US" sz="1600" u="sng" dirty="0"/>
              <a:t> of </a:t>
            </a:r>
            <a:r>
              <a:rPr lang="en-US" sz="1600" u="sng" dirty="0" smtClean="0"/>
              <a:t>O(g)</a:t>
            </a:r>
            <a:endParaRPr lang="en-US" sz="1600" u="sng" dirty="0"/>
          </a:p>
          <a:p>
            <a:r>
              <a:rPr lang="en-US" sz="1600" dirty="0"/>
              <a:t> </a:t>
            </a:r>
          </a:p>
          <a:p>
            <a:r>
              <a:rPr lang="en-US" sz="1600" dirty="0" smtClean="0"/>
              <a:t>1                       orange crystals                    1.3509                             0.9319</a:t>
            </a:r>
            <a:endParaRPr lang="en-US" sz="1600" dirty="0"/>
          </a:p>
          <a:p>
            <a:pPr marL="342900" indent="-342900">
              <a:buAutoNum type="arabicPlain" startAt="2"/>
            </a:pPr>
            <a:r>
              <a:rPr lang="en-US" sz="1600" dirty="0"/>
              <a:t> </a:t>
            </a:r>
            <a:r>
              <a:rPr lang="en-US" sz="1600" dirty="0" smtClean="0"/>
              <a:t>                  red powder                           0.6441                             0.1481</a:t>
            </a:r>
          </a:p>
          <a:p>
            <a:r>
              <a:rPr lang="en-US" sz="1600" dirty="0" smtClean="0"/>
              <a:t>2	         red powder		      1.3509	              0.3106</a:t>
            </a:r>
          </a:p>
          <a:p>
            <a:pPr marL="342900" indent="-342900">
              <a:buAutoNum type="arabicPlain" startAt="2"/>
            </a:pPr>
            <a:endParaRPr lang="en-US" sz="1600" dirty="0" smtClean="0"/>
          </a:p>
          <a:p>
            <a:endParaRPr lang="en-US" sz="1600" dirty="0"/>
          </a:p>
          <a:p>
            <a:pPr marL="342900" indent="-342900"/>
            <a:r>
              <a:rPr lang="en-US" sz="1600" dirty="0" smtClean="0"/>
              <a:t>Sample #2 – if we have 1.3509 g of Cr, how many grams of O?</a:t>
            </a:r>
          </a:p>
          <a:p>
            <a:pPr marL="342900" indent="-342900"/>
            <a:endParaRPr lang="en-US" sz="1600" dirty="0" smtClean="0"/>
          </a:p>
          <a:p>
            <a:pPr marL="342900" indent="-342900"/>
            <a:r>
              <a:rPr lang="en-US" sz="1600" dirty="0" smtClean="0"/>
              <a:t>1.3509 g Cr/x g O  = 0.6441 g Cr/0.1481 g O</a:t>
            </a:r>
          </a:p>
          <a:p>
            <a:pPr marL="342900" indent="-342900"/>
            <a:r>
              <a:rPr lang="en-US" sz="1600" dirty="0" smtClean="0"/>
              <a:t>x = 0.3106 g O</a:t>
            </a:r>
          </a:p>
          <a:p>
            <a:pPr marL="342900" indent="-342900"/>
            <a:endParaRPr lang="en-US" sz="1600" dirty="0"/>
          </a:p>
          <a:p>
            <a:pPr marL="342900" indent="-342900"/>
            <a:r>
              <a:rPr lang="en-US" sz="1600" dirty="0" smtClean="0"/>
              <a:t>If sample #2 is </a:t>
            </a:r>
            <a:r>
              <a:rPr lang="en-US" sz="1600" b="1" dirty="0" err="1" smtClean="0"/>
              <a:t>CrO</a:t>
            </a:r>
            <a:r>
              <a:rPr lang="en-US" sz="1600" dirty="0" smtClean="0"/>
              <a:t>, what is the formula of sample #1?</a:t>
            </a:r>
          </a:p>
          <a:p>
            <a:pPr marL="342900" indent="-342900"/>
            <a:endParaRPr lang="en-US" sz="1600" dirty="0"/>
          </a:p>
          <a:p>
            <a:pPr marL="342900" indent="-342900"/>
            <a:r>
              <a:rPr lang="en-US" sz="1600" dirty="0" smtClean="0"/>
              <a:t>0.9319/0.3106  = 3.0003</a:t>
            </a:r>
          </a:p>
          <a:p>
            <a:pPr marL="342900" indent="-342900"/>
            <a:endParaRPr lang="en-US" sz="1600" dirty="0" smtClean="0"/>
          </a:p>
          <a:p>
            <a:pPr marL="342900" indent="-342900"/>
            <a:r>
              <a:rPr lang="en-US" sz="1600" b="1" dirty="0" smtClean="0"/>
              <a:t>sample #1 must be CrO</a:t>
            </a:r>
            <a:r>
              <a:rPr lang="en-US" b="1" baseline="-25000" dirty="0" smtClean="0"/>
              <a:t>3</a:t>
            </a:r>
            <a:endParaRPr lang="en-US" dirty="0"/>
          </a:p>
        </p:txBody>
      </p:sp>
      <p:sp>
        <p:nvSpPr>
          <p:cNvPr id="3" name="Slide Number Placeholder 2"/>
          <p:cNvSpPr>
            <a:spLocks noGrp="1"/>
          </p:cNvSpPr>
          <p:nvPr>
            <p:ph type="sldNum" sz="quarter" idx="12"/>
          </p:nvPr>
        </p:nvSpPr>
        <p:spPr/>
        <p:txBody>
          <a:bodyPr/>
          <a:lstStyle/>
          <a:p>
            <a:pPr>
              <a:defRPr/>
            </a:pPr>
            <a:fld id="{1D6A9793-E65C-4033-94DD-ED2B07DCC5B6}"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4">
                                            <p:txEl>
                                              <p:pRg st="2" end="2"/>
                                            </p:txEl>
                                          </p:spTgt>
                                        </p:tgtEl>
                                        <p:attrNameLst>
                                          <p:attrName>style.color</p:attrName>
                                        </p:attrNameLst>
                                      </p:cBhvr>
                                      <p:to>
                                        <a:srgbClr val="FF0000"/>
                                      </p:to>
                                    </p:animClr>
                                    <p:animClr clrSpc="rgb" dir="cw">
                                      <p:cBhvr>
                                        <p:cTn id="19" dur="500" fill="hold"/>
                                        <p:tgtEl>
                                          <p:spTgt spid="4">
                                            <p:txEl>
                                              <p:pRg st="2" end="2"/>
                                            </p:txEl>
                                          </p:spTgt>
                                        </p:tgtEl>
                                        <p:attrNameLst>
                                          <p:attrName>fillcolor</p:attrName>
                                        </p:attrNameLst>
                                      </p:cBhvr>
                                      <p:to>
                                        <a:srgbClr val="FF0000"/>
                                      </p:to>
                                    </p:animClr>
                                    <p:set>
                                      <p:cBhvr>
                                        <p:cTn id="20" dur="500" fill="hold"/>
                                        <p:tgtEl>
                                          <p:spTgt spid="4">
                                            <p:txEl>
                                              <p:pRg st="2" end="2"/>
                                            </p:txEl>
                                          </p:spTgt>
                                        </p:tgtEl>
                                        <p:attrNameLst>
                                          <p:attrName>fill.type</p:attrName>
                                        </p:attrNameLst>
                                      </p:cBhvr>
                                      <p:to>
                                        <p:strVal val="solid"/>
                                      </p:to>
                                    </p:set>
                                    <p:set>
                                      <p:cBhvr>
                                        <p:cTn id="21" dur="500" fill="hold"/>
                                        <p:tgtEl>
                                          <p:spTgt spid="4">
                                            <p:txEl>
                                              <p:pRg st="2" end="2"/>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4">
                                            <p:txEl>
                                              <p:pRg st="4" end="4"/>
                                            </p:txEl>
                                          </p:spTgt>
                                        </p:tgtEl>
                                        <p:attrNameLst>
                                          <p:attrName>style.color</p:attrName>
                                        </p:attrNameLst>
                                      </p:cBhvr>
                                      <p:to>
                                        <a:srgbClr val="FF0000"/>
                                      </p:to>
                                    </p:animClr>
                                    <p:animClr clrSpc="rgb" dir="cw">
                                      <p:cBhvr>
                                        <p:cTn id="24" dur="500" fill="hold"/>
                                        <p:tgtEl>
                                          <p:spTgt spid="4">
                                            <p:txEl>
                                              <p:pRg st="4" end="4"/>
                                            </p:txEl>
                                          </p:spTgt>
                                        </p:tgtEl>
                                        <p:attrNameLst>
                                          <p:attrName>fillcolor</p:attrName>
                                        </p:attrNameLst>
                                      </p:cBhvr>
                                      <p:to>
                                        <a:srgbClr val="FF0000"/>
                                      </p:to>
                                    </p:animClr>
                                    <p:set>
                                      <p:cBhvr>
                                        <p:cTn id="25" dur="500" fill="hold"/>
                                        <p:tgtEl>
                                          <p:spTgt spid="4">
                                            <p:txEl>
                                              <p:pRg st="4" end="4"/>
                                            </p:txEl>
                                          </p:spTgt>
                                        </p:tgtEl>
                                        <p:attrNameLst>
                                          <p:attrName>fill.type</p:attrName>
                                        </p:attrNameLst>
                                      </p:cBhvr>
                                      <p:to>
                                        <p:strVal val="solid"/>
                                      </p:to>
                                    </p:set>
                                    <p:set>
                                      <p:cBhvr>
                                        <p:cTn id="26" dur="500" fill="hold"/>
                                        <p:tgtEl>
                                          <p:spTgt spid="4">
                                            <p:txEl>
                                              <p:pRg st="4" end="4"/>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lang="en-US" sz="3200" b="1" dirty="0" smtClean="0"/>
              <a:t>CQ#2: </a:t>
            </a:r>
            <a:r>
              <a:rPr lang="en-US" sz="3200" b="1" dirty="0"/>
              <a:t>What evidence did Dalton use to conclude that atoms exist</a:t>
            </a:r>
            <a:r>
              <a:rPr lang="en-US" sz="3200" b="1" dirty="0" smtClean="0"/>
              <a:t>?</a:t>
            </a:r>
            <a:endParaRPr lang="en-US" sz="3200" b="1" dirty="0"/>
          </a:p>
        </p:txBody>
      </p:sp>
      <p:sp>
        <p:nvSpPr>
          <p:cNvPr id="3" name="Content Placeholder 2"/>
          <p:cNvSpPr>
            <a:spLocks noGrp="1"/>
          </p:cNvSpPr>
          <p:nvPr>
            <p:ph idx="1"/>
          </p:nvPr>
        </p:nvSpPr>
        <p:spPr>
          <a:xfrm>
            <a:off x="457200" y="1524000"/>
            <a:ext cx="8229600" cy="5105400"/>
          </a:xfrm>
        </p:spPr>
        <p:txBody>
          <a:bodyPr/>
          <a:lstStyle/>
          <a:p>
            <a:pPr marL="514350" indent="-514350">
              <a:buFont typeface="+mj-lt"/>
              <a:buAutoNum type="alphaUcPeriod"/>
            </a:pPr>
            <a:r>
              <a:rPr lang="en-US" sz="2000" dirty="0"/>
              <a:t>Since chromium oxide had two different types of compounds, it must be made up of chromium and oxygen atoms</a:t>
            </a:r>
            <a:r>
              <a:rPr lang="en-US" sz="2000" dirty="0" smtClean="0"/>
              <a:t>.</a:t>
            </a:r>
          </a:p>
          <a:p>
            <a:pPr marL="514350" indent="-514350">
              <a:buFont typeface="+mj-lt"/>
              <a:buAutoNum type="alphaUcPeriod"/>
            </a:pPr>
            <a:endParaRPr lang="en-US" sz="800" dirty="0" smtClean="0"/>
          </a:p>
          <a:p>
            <a:pPr marL="514350" indent="-514350">
              <a:buFont typeface="+mj-lt"/>
              <a:buAutoNum type="alphaUcPeriod"/>
            </a:pPr>
            <a:r>
              <a:rPr lang="en-US" sz="2000" dirty="0"/>
              <a:t>Since the mass of chromium was the same in each sample, that indicates chromium must be made up of identical atoms</a:t>
            </a:r>
            <a:r>
              <a:rPr lang="en-US" sz="2000" dirty="0" smtClean="0"/>
              <a:t>.</a:t>
            </a:r>
          </a:p>
          <a:p>
            <a:pPr marL="514350" indent="-514350">
              <a:buFont typeface="+mj-lt"/>
              <a:buAutoNum type="alphaUcPeriod"/>
            </a:pPr>
            <a:endParaRPr lang="en-US" sz="800" dirty="0" smtClean="0"/>
          </a:p>
          <a:p>
            <a:pPr marL="514350" indent="-514350">
              <a:buFont typeface="+mj-lt"/>
              <a:buAutoNum type="alphaUcPeriod"/>
            </a:pPr>
            <a:r>
              <a:rPr lang="en-US" sz="2000" dirty="0"/>
              <a:t>Since the two chromium oxide samples had different masses of oxygen, and the oxygen masses differed in whole number ratios, that suggests the compounds had different numbers of oxygen “units” (atoms); if the atoms could be “cut” up into different sizes, these whole number ratios would not exist</a:t>
            </a:r>
            <a:r>
              <a:rPr lang="en-US" sz="2000" dirty="0" smtClean="0"/>
              <a:t>.</a:t>
            </a:r>
          </a:p>
          <a:p>
            <a:pPr marL="514350" indent="-514350">
              <a:buFont typeface="+mj-lt"/>
              <a:buAutoNum type="alphaUcPeriod"/>
            </a:pPr>
            <a:endParaRPr lang="en-US" sz="800" dirty="0" smtClean="0"/>
          </a:p>
          <a:p>
            <a:pPr marL="514350" indent="-514350">
              <a:buFont typeface="+mj-lt"/>
              <a:buAutoNum type="alphaUcPeriod"/>
            </a:pPr>
            <a:r>
              <a:rPr lang="en-US" sz="2000" dirty="0"/>
              <a:t>The different colors of the compounds indicated that each sample must be made up of different ratios of oxygen and chromium atoms</a:t>
            </a:r>
            <a:r>
              <a:rPr lang="en-US" sz="2000" dirty="0" smtClean="0"/>
              <a:t>.</a:t>
            </a:r>
          </a:p>
          <a:p>
            <a:pPr marL="514350" indent="-514350">
              <a:buFont typeface="+mj-lt"/>
              <a:buAutoNum type="alphaUcPeriod"/>
            </a:pPr>
            <a:endParaRPr lang="en-US" sz="800" dirty="0" smtClean="0"/>
          </a:p>
          <a:p>
            <a:pPr marL="514350" indent="-514350">
              <a:buFont typeface="+mj-lt"/>
              <a:buAutoNum type="alphaUcPeriod"/>
            </a:pPr>
            <a:r>
              <a:rPr lang="en-US" sz="2000" dirty="0"/>
              <a:t>All of these are correct</a:t>
            </a:r>
            <a:r>
              <a:rPr lang="en-US" sz="2000" dirty="0" smtClean="0"/>
              <a:t>.</a:t>
            </a:r>
            <a:endParaRPr lang="en-US" dirty="0"/>
          </a:p>
        </p:txBody>
      </p:sp>
      <p:sp>
        <p:nvSpPr>
          <p:cNvPr id="4" name="Slide Number Placeholder 3"/>
          <p:cNvSpPr>
            <a:spLocks noGrp="1"/>
          </p:cNvSpPr>
          <p:nvPr>
            <p:ph type="sldNum" sz="quarter" idx="12"/>
          </p:nvPr>
        </p:nvSpPr>
        <p:spPr/>
        <p:txBody>
          <a:bodyPr/>
          <a:lstStyle/>
          <a:p>
            <a:pPr>
              <a:defRPr/>
            </a:pPr>
            <a:fld id="{DC0F6634-A126-4249-B026-8D5EF09EA6DA}" type="slidenum">
              <a:rPr lang="en-US" smtClean="0"/>
              <a:pPr>
                <a:defRPr/>
              </a:pPr>
              <a:t>8</a:t>
            </a:fld>
            <a:endParaRPr lang="en-US"/>
          </a:p>
        </p:txBody>
      </p:sp>
    </p:spTree>
    <p:extLst>
      <p:ext uri="{BB962C8B-B14F-4D97-AF65-F5344CB8AC3E}">
        <p14:creationId xmlns:p14="http://schemas.microsoft.com/office/powerpoint/2010/main" val="4071158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838199"/>
          </a:xfrm>
        </p:spPr>
        <p:txBody>
          <a:bodyPr>
            <a:noAutofit/>
          </a:bodyPr>
          <a:lstStyle/>
          <a:p>
            <a:r>
              <a:rPr lang="en-US" sz="2800" b="1" dirty="0" smtClean="0"/>
              <a:t>Dalton’s Atomic Theory – Mass of Oxygen and Chromium in Two Samples of Chromium Oxide</a:t>
            </a:r>
            <a:endParaRPr lang="en-US" sz="2800" b="1" dirty="0"/>
          </a:p>
        </p:txBody>
      </p:sp>
      <p:sp>
        <p:nvSpPr>
          <p:cNvPr id="3" name="Slide Number Placeholder 2"/>
          <p:cNvSpPr>
            <a:spLocks noGrp="1"/>
          </p:cNvSpPr>
          <p:nvPr>
            <p:ph type="sldNum" sz="quarter" idx="12"/>
          </p:nvPr>
        </p:nvSpPr>
        <p:spPr/>
        <p:txBody>
          <a:bodyPr/>
          <a:lstStyle/>
          <a:p>
            <a:pPr>
              <a:defRPr/>
            </a:pPr>
            <a:fld id="{1D6A9793-E65C-4033-94DD-ED2B07DCC5B6}" type="slidenum">
              <a:rPr lang="en-US" smtClean="0"/>
              <a:pPr>
                <a:defRPr/>
              </a:pPr>
              <a:t>9</a:t>
            </a:fld>
            <a:endParaRPr lang="en-US"/>
          </a:p>
        </p:txBody>
      </p:sp>
      <p:sp>
        <p:nvSpPr>
          <p:cNvPr id="5" name="TextBox 4"/>
          <p:cNvSpPr txBox="1"/>
          <p:nvPr/>
        </p:nvSpPr>
        <p:spPr>
          <a:xfrm>
            <a:off x="609600" y="2275106"/>
            <a:ext cx="7467600" cy="4278094"/>
          </a:xfrm>
          <a:prstGeom prst="rect">
            <a:avLst/>
          </a:prstGeom>
          <a:noFill/>
        </p:spPr>
        <p:txBody>
          <a:bodyPr wrap="square" rtlCol="0">
            <a:spAutoFit/>
          </a:bodyPr>
          <a:lstStyle/>
          <a:p>
            <a:r>
              <a:rPr lang="en-US" sz="1600" u="sng" dirty="0"/>
              <a:t>Sample </a:t>
            </a:r>
            <a:r>
              <a:rPr lang="en-US" sz="1600" u="sng" dirty="0" smtClean="0"/>
              <a:t>#         </a:t>
            </a:r>
            <a:r>
              <a:rPr lang="en-US" sz="1600" u="sng" dirty="0"/>
              <a:t> Appearance </a:t>
            </a:r>
            <a:r>
              <a:rPr lang="en-US" sz="1600" u="sng" dirty="0" smtClean="0"/>
              <a:t>                     Mass</a:t>
            </a:r>
            <a:r>
              <a:rPr lang="en-US" sz="1600" u="sng" dirty="0"/>
              <a:t> of </a:t>
            </a:r>
            <a:r>
              <a:rPr lang="en-US" sz="1600" u="sng" dirty="0" smtClean="0"/>
              <a:t>Cr (g)</a:t>
            </a:r>
            <a:r>
              <a:rPr lang="en-US" sz="1600" u="sng" dirty="0"/>
              <a:t>  </a:t>
            </a:r>
            <a:r>
              <a:rPr lang="en-US" sz="1600" u="sng" dirty="0" smtClean="0"/>
              <a:t>               Mass</a:t>
            </a:r>
            <a:r>
              <a:rPr lang="en-US" sz="1600" u="sng" dirty="0"/>
              <a:t> of </a:t>
            </a:r>
            <a:r>
              <a:rPr lang="en-US" sz="1600" u="sng" dirty="0" smtClean="0"/>
              <a:t>O(g)</a:t>
            </a:r>
            <a:endParaRPr lang="en-US" sz="1600" u="sng" dirty="0"/>
          </a:p>
          <a:p>
            <a:r>
              <a:rPr lang="en-US" sz="1600" dirty="0"/>
              <a:t> </a:t>
            </a:r>
          </a:p>
          <a:p>
            <a:r>
              <a:rPr lang="en-US" sz="1600" dirty="0" smtClean="0"/>
              <a:t>1                       orange crystals                    1.3509                             0.9319</a:t>
            </a:r>
            <a:endParaRPr lang="en-US" sz="1600" dirty="0"/>
          </a:p>
          <a:p>
            <a:pPr marL="342900" indent="-342900">
              <a:buAutoNum type="arabicPlain" startAt="2"/>
            </a:pPr>
            <a:r>
              <a:rPr lang="en-US" sz="1600" dirty="0"/>
              <a:t> </a:t>
            </a:r>
            <a:r>
              <a:rPr lang="en-US" sz="1600" dirty="0" smtClean="0"/>
              <a:t>                  red powder                           0.6441                             0.1481</a:t>
            </a:r>
          </a:p>
          <a:p>
            <a:r>
              <a:rPr lang="en-US" sz="1600" dirty="0" smtClean="0"/>
              <a:t>2	         red powder		      1.3509	              0.3106</a:t>
            </a:r>
          </a:p>
          <a:p>
            <a:pPr marL="342900" indent="-342900">
              <a:buAutoNum type="arabicPlain" startAt="2"/>
            </a:pPr>
            <a:endParaRPr lang="en-US" sz="1600" dirty="0" smtClean="0"/>
          </a:p>
          <a:p>
            <a:endParaRPr lang="en-US" sz="1600" dirty="0"/>
          </a:p>
          <a:p>
            <a:pPr marL="342900" indent="-342900"/>
            <a:r>
              <a:rPr lang="en-US" sz="1600" dirty="0" smtClean="0"/>
              <a:t>Sample #2 – if we have 1.3509 g of Cr, how many grams of O?</a:t>
            </a:r>
          </a:p>
          <a:p>
            <a:pPr marL="342900" indent="-342900"/>
            <a:endParaRPr lang="en-US" sz="1600" dirty="0" smtClean="0"/>
          </a:p>
          <a:p>
            <a:pPr marL="342900" indent="-342900"/>
            <a:r>
              <a:rPr lang="en-US" sz="1600" dirty="0" smtClean="0"/>
              <a:t>1.3509 g Cr/x g O  = 0.6441 g Cr/0.1481 g O</a:t>
            </a:r>
          </a:p>
          <a:p>
            <a:pPr marL="342900" indent="-342900"/>
            <a:r>
              <a:rPr lang="en-US" sz="1600" dirty="0" smtClean="0"/>
              <a:t>x = 0.3106 g O</a:t>
            </a:r>
          </a:p>
          <a:p>
            <a:pPr marL="342900" indent="-342900"/>
            <a:endParaRPr lang="en-US" sz="1600" dirty="0"/>
          </a:p>
          <a:p>
            <a:pPr marL="342900" indent="-342900"/>
            <a:r>
              <a:rPr lang="en-US" sz="1600" dirty="0" smtClean="0"/>
              <a:t>If sample #2 is </a:t>
            </a:r>
            <a:r>
              <a:rPr lang="en-US" sz="1600" b="1" dirty="0" err="1" smtClean="0"/>
              <a:t>CrO</a:t>
            </a:r>
            <a:r>
              <a:rPr lang="en-US" sz="1600" dirty="0" smtClean="0"/>
              <a:t>, what is the formula of sample #1?</a:t>
            </a:r>
          </a:p>
          <a:p>
            <a:pPr marL="342900" indent="-342900"/>
            <a:endParaRPr lang="en-US" sz="1600" dirty="0"/>
          </a:p>
          <a:p>
            <a:pPr marL="342900" indent="-342900"/>
            <a:r>
              <a:rPr lang="en-US" sz="1600" dirty="0" smtClean="0"/>
              <a:t>0.9319/0.3106  = 3.0003</a:t>
            </a:r>
          </a:p>
          <a:p>
            <a:pPr marL="342900" indent="-342900"/>
            <a:endParaRPr lang="en-US" sz="1600" dirty="0" smtClean="0"/>
          </a:p>
          <a:p>
            <a:pPr marL="342900" indent="-342900"/>
            <a:r>
              <a:rPr lang="en-US" sz="1600" b="1" dirty="0" smtClean="0"/>
              <a:t>sample #1 must be CrO</a:t>
            </a:r>
            <a:r>
              <a:rPr lang="en-US" b="1" baseline="-25000" dirty="0" smtClean="0"/>
              <a:t>3</a:t>
            </a:r>
            <a:endParaRPr lang="en-US" dirty="0"/>
          </a:p>
        </p:txBody>
      </p:sp>
    </p:spTree>
    <p:extLst>
      <p:ext uri="{BB962C8B-B14F-4D97-AF65-F5344CB8AC3E}">
        <p14:creationId xmlns:p14="http://schemas.microsoft.com/office/powerpoint/2010/main" val="20503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5">
                                            <p:txEl>
                                              <p:pRg st="2" end="2"/>
                                            </p:txEl>
                                          </p:spTgt>
                                        </p:tgtEl>
                                        <p:attrNameLst>
                                          <p:attrName>style.color</p:attrName>
                                        </p:attrNameLst>
                                      </p:cBhvr>
                                      <p:to>
                                        <a:srgbClr val="FF0000"/>
                                      </p:to>
                                    </p:animClr>
                                    <p:animClr clrSpc="rgb" dir="cw">
                                      <p:cBhvr>
                                        <p:cTn id="19" dur="500" fill="hold"/>
                                        <p:tgtEl>
                                          <p:spTgt spid="5">
                                            <p:txEl>
                                              <p:pRg st="2" end="2"/>
                                            </p:txEl>
                                          </p:spTgt>
                                        </p:tgtEl>
                                        <p:attrNameLst>
                                          <p:attrName>fillcolor</p:attrName>
                                        </p:attrNameLst>
                                      </p:cBhvr>
                                      <p:to>
                                        <a:srgbClr val="FF0000"/>
                                      </p:to>
                                    </p:animClr>
                                    <p:set>
                                      <p:cBhvr>
                                        <p:cTn id="20" dur="500" fill="hold"/>
                                        <p:tgtEl>
                                          <p:spTgt spid="5">
                                            <p:txEl>
                                              <p:pRg st="2" end="2"/>
                                            </p:txEl>
                                          </p:spTgt>
                                        </p:tgtEl>
                                        <p:attrNameLst>
                                          <p:attrName>fill.type</p:attrName>
                                        </p:attrNameLst>
                                      </p:cBhvr>
                                      <p:to>
                                        <p:strVal val="solid"/>
                                      </p:to>
                                    </p:set>
                                    <p:set>
                                      <p:cBhvr>
                                        <p:cTn id="21" dur="500" fill="hold"/>
                                        <p:tgtEl>
                                          <p:spTgt spid="5">
                                            <p:txEl>
                                              <p:pRg st="2" end="2"/>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5">
                                            <p:txEl>
                                              <p:pRg st="4" end="4"/>
                                            </p:txEl>
                                          </p:spTgt>
                                        </p:tgtEl>
                                        <p:attrNameLst>
                                          <p:attrName>style.color</p:attrName>
                                        </p:attrNameLst>
                                      </p:cBhvr>
                                      <p:to>
                                        <a:srgbClr val="FF0000"/>
                                      </p:to>
                                    </p:animClr>
                                    <p:animClr clrSpc="rgb" dir="cw">
                                      <p:cBhvr>
                                        <p:cTn id="24" dur="500" fill="hold"/>
                                        <p:tgtEl>
                                          <p:spTgt spid="5">
                                            <p:txEl>
                                              <p:pRg st="4" end="4"/>
                                            </p:txEl>
                                          </p:spTgt>
                                        </p:tgtEl>
                                        <p:attrNameLst>
                                          <p:attrName>fillcolor</p:attrName>
                                        </p:attrNameLst>
                                      </p:cBhvr>
                                      <p:to>
                                        <a:srgbClr val="FF0000"/>
                                      </p:to>
                                    </p:animClr>
                                    <p:set>
                                      <p:cBhvr>
                                        <p:cTn id="25" dur="500" fill="hold"/>
                                        <p:tgtEl>
                                          <p:spTgt spid="5">
                                            <p:txEl>
                                              <p:pRg st="4" end="4"/>
                                            </p:txEl>
                                          </p:spTgt>
                                        </p:tgtEl>
                                        <p:attrNameLst>
                                          <p:attrName>fill.type</p:attrName>
                                        </p:attrNameLst>
                                      </p:cBhvr>
                                      <p:to>
                                        <p:strVal val="solid"/>
                                      </p:to>
                                    </p:set>
                                    <p:set>
                                      <p:cBhvr>
                                        <p:cTn id="26" dur="500" fill="hold"/>
                                        <p:tgtEl>
                                          <p:spTgt spid="5">
                                            <p:txEl>
                                              <p:pRg st="4" end="4"/>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3541</TotalTime>
  <Words>2003</Words>
  <Application>Microsoft Office PowerPoint</Application>
  <PresentationFormat>On-screen Show (4:3)</PresentationFormat>
  <Paragraphs>346</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History of the Atom  From Atomism to the Nuclear Model</vt:lpstr>
      <vt:lpstr> </vt:lpstr>
      <vt:lpstr>PowerPoint Presentation</vt:lpstr>
      <vt:lpstr>CQ#1: What “evidence” did Democritus use to conclude that atoms exist?</vt:lpstr>
      <vt:lpstr>PowerPoint Presentation</vt:lpstr>
      <vt:lpstr>Dalton’s Atomic Theory (1805)</vt:lpstr>
      <vt:lpstr>Dalton’s Atomic Theory – Mass of Oxygen and Chromium in Two Samples of Chromium Oxide</vt:lpstr>
      <vt:lpstr>CQ#2: What evidence did Dalton use to conclude that atoms exist?</vt:lpstr>
      <vt:lpstr>Dalton’s Atomic Theory – Mass of Oxygen and Chromium in Two Samples of Chromium Oxide</vt:lpstr>
      <vt:lpstr>PowerPoint Presentation</vt:lpstr>
      <vt:lpstr>PowerPoint Presentation</vt:lpstr>
      <vt:lpstr>CQ#3: Which model of the atom is confirmed by the data/observations from the cathode ray tube experiment?  A.    B.        C.    D.      </vt:lpstr>
      <vt:lpstr>PowerPoint Presentation</vt:lpstr>
      <vt:lpstr>CQ#4: Which model of the atom is confirmed by the data/observations from the gold foil experiment?  A.    B.        C.    D.      </vt:lpstr>
      <vt:lpstr>PowerPoint Presentation</vt:lpstr>
      <vt:lpstr>PowerPoint Presentation</vt:lpstr>
      <vt:lpstr>PowerPoint Presentation</vt:lpstr>
      <vt:lpstr>PowerPoint Presentation</vt:lpstr>
      <vt:lpstr>PowerPoint Presentation</vt:lpstr>
      <vt:lpstr>CQ#5: Which of the following best explains how relative atomic mass could be determined from the type of data available to Dalton? </vt:lpstr>
      <vt:lpstr>PowerPoint Presentation</vt:lpstr>
      <vt:lpstr>PowerPoint Presentation</vt:lpstr>
      <vt:lpstr>PowerPoint Presentation</vt:lpstr>
      <vt:lpstr>PowerPoint Presentation</vt:lpstr>
      <vt:lpstr>CQ#6: How is it possible that the atomic number increases in order, yet the atomic masses do not?</vt:lpstr>
      <vt:lpstr>PowerPoint Presentation</vt:lpstr>
      <vt:lpstr>PowerPoint Presentation</vt:lpstr>
      <vt:lpstr>CQ#7: The average atomic mass (amu) of hydrogen is listed as 1.001amu on the periodic table.  If the three isotopes of hydrogen have  a mass of 1 amu, 2 amu, and 3 amu, respectively, how is this average atomic mass possible?</vt:lpstr>
      <vt:lpstr>PowerPoint Presentation</vt:lpstr>
      <vt:lpstr>PowerPoint Presentation</vt:lpstr>
      <vt:lpstr>PowerPoint Presentation</vt:lpstr>
      <vt:lpstr>PowerPoint Presentation</vt:lpstr>
    </vt:vector>
  </TitlesOfParts>
  <Company>Oxford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 F. Eichler</dc:creator>
  <cp:lastModifiedBy>University Libraries</cp:lastModifiedBy>
  <cp:revision>151</cp:revision>
  <dcterms:created xsi:type="dcterms:W3CDTF">2005-09-09T20:33:39Z</dcterms:created>
  <dcterms:modified xsi:type="dcterms:W3CDTF">2012-12-07T18:41:13Z</dcterms:modified>
</cp:coreProperties>
</file>