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4" r:id="rId3"/>
    <p:sldId id="575" r:id="rId4"/>
    <p:sldId id="597" r:id="rId5"/>
    <p:sldId id="576" r:id="rId6"/>
    <p:sldId id="599" r:id="rId7"/>
    <p:sldId id="598" r:id="rId8"/>
    <p:sldId id="579" r:id="rId9"/>
    <p:sldId id="580" r:id="rId10"/>
    <p:sldId id="582" r:id="rId11"/>
    <p:sldId id="583" r:id="rId12"/>
    <p:sldId id="596" r:id="rId13"/>
    <p:sldId id="584" r:id="rId14"/>
    <p:sldId id="593" r:id="rId15"/>
    <p:sldId id="591" r:id="rId16"/>
    <p:sldId id="585" r:id="rId17"/>
    <p:sldId id="586" r:id="rId18"/>
    <p:sldId id="587" r:id="rId19"/>
    <p:sldId id="588" r:id="rId20"/>
    <p:sldId id="589" r:id="rId21"/>
    <p:sldId id="595" r:id="rId22"/>
    <p:sldId id="5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D35C"/>
    <a:srgbClr val="34B9D8"/>
    <a:srgbClr val="558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87215" autoAdjust="0"/>
  </p:normalViewPr>
  <p:slideViewPr>
    <p:cSldViewPr>
      <p:cViewPr varScale="1">
        <p:scale>
          <a:sx n="81" d="100"/>
          <a:sy n="81" d="100"/>
        </p:scale>
        <p:origin x="-18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854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46FD0-0D3B-F741-99C9-D00EA26A64BD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ECE54-05EE-334A-AA10-91A692DC2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AC162-2258-45B3-B10E-4F22EF5A0BE7}" type="datetimeFigureOut">
              <a:rPr lang="en-US" smtClean="0"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B20B9-6883-4A51-8AC9-96D19E98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5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i="0" dirty="0" smtClean="0"/>
              <a:t>Detail from a drawing by Leonardo da Vinci, https://commons.wikimedia.org/wiki/File:Views_of_a_Foetus_in_the_Womb_detail.jpg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0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 </a:t>
            </a:r>
            <a:r>
              <a:rPr lang="en-US" dirty="0" err="1" smtClean="0"/>
              <a:t>Ragesoss</a:t>
            </a:r>
            <a:r>
              <a:rPr lang="en-US" dirty="0" smtClean="0"/>
              <a:t>, CC BY-SA 3.0, https://commons.wikimedia.org/wiki/File:Prenatal_vitamin_tablets.jpg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dirty="0" smtClean="0"/>
              <a:t>United States Department</a:t>
            </a:r>
            <a:r>
              <a:rPr lang="en-US" baseline="0" dirty="0" smtClean="0"/>
              <a:t> of Agriculture, </a:t>
            </a:r>
            <a:r>
              <a:rPr lang="en-US" dirty="0" smtClean="0"/>
              <a:t>https://commons.wikimedia.org/wiki/File:GrainProducts.jpg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0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dirty="0" smtClean="0"/>
              <a:t>Jiri </a:t>
            </a:r>
            <a:r>
              <a:rPr lang="en-US" dirty="0" err="1" smtClean="0"/>
              <a:t>Hodan</a:t>
            </a:r>
            <a:r>
              <a:rPr lang="en-US" dirty="0" smtClean="0"/>
              <a:t>, public domain, https://commons.wikimedia.org/wiki/File:Sad_Woman.jpg. </a:t>
            </a:r>
          </a:p>
          <a:p>
            <a:r>
              <a:rPr lang="en-US" i="1" dirty="0" smtClean="0"/>
              <a:t>Note: </a:t>
            </a:r>
            <a:r>
              <a:rPr lang="en-US" i="0" dirty="0" smtClean="0"/>
              <a:t>This is </a:t>
            </a:r>
            <a:r>
              <a:rPr lang="en-US" i="1" dirty="0" smtClean="0"/>
              <a:t>not</a:t>
            </a:r>
            <a:r>
              <a:rPr lang="en-US" i="0" dirty="0" smtClean="0"/>
              <a:t> an image of Jocelyn Robles.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Source: </a:t>
            </a:r>
            <a:r>
              <a:rPr lang="en-US" i="0" dirty="0" err="1" smtClean="0"/>
              <a:t>Aleccia</a:t>
            </a:r>
            <a:r>
              <a:rPr lang="en-US" i="0" dirty="0" smtClean="0"/>
              <a:t>, J. 2014. “Bizarre” cluster</a:t>
            </a:r>
            <a:r>
              <a:rPr lang="en-US" i="0" baseline="0" dirty="0" smtClean="0"/>
              <a:t> of severe birth defects haunts health experts. NBC News. Feb 17 2014, 4:55 AM ET. Accessed at:</a:t>
            </a:r>
            <a:endParaRPr lang="en-US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http://www.nbcnews.com/health/kids-health/bizarre-cluster-severe-birth-defects-haunts-health-experts-n24986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Image credit: </a:t>
            </a:r>
            <a:r>
              <a:rPr lang="en-US" dirty="0" smtClean="0">
                <a:effectLst/>
              </a:rPr>
              <a:t>D Sharon Pruitt, </a:t>
            </a:r>
            <a:r>
              <a:rPr lang="en-US" i="0" dirty="0" smtClean="0">
                <a:effectLst/>
              </a:rPr>
              <a:t>CC</a:t>
            </a:r>
            <a:r>
              <a:rPr lang="en-US" i="0" baseline="0" dirty="0" smtClean="0">
                <a:effectLst/>
              </a:rPr>
              <a:t> BY</a:t>
            </a:r>
            <a:r>
              <a:rPr lang="en-US" i="0" dirty="0" smtClean="0"/>
              <a:t> 2.0, https://commons.wikimedia.org/wiki/File:Sweet_Baby_Kisses_Family_Love.jpg.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Note:</a:t>
            </a:r>
            <a:r>
              <a:rPr lang="en-US" i="0" baseline="0" dirty="0" smtClean="0"/>
              <a:t> The persons portrayed are </a:t>
            </a:r>
            <a:r>
              <a:rPr lang="en-US" i="1" baseline="0" dirty="0" smtClean="0"/>
              <a:t>not</a:t>
            </a:r>
            <a:r>
              <a:rPr lang="en-US" i="0" baseline="0" dirty="0" smtClean="0"/>
              <a:t> Olivia and Andrea Jackman.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7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link: </a:t>
            </a:r>
            <a:r>
              <a:rPr lang="en-US" dirty="0" err="1" smtClean="0"/>
              <a:t>Aleccia</a:t>
            </a:r>
            <a:r>
              <a:rPr lang="en-US" dirty="0" smtClean="0"/>
              <a:t>, J. 2014. “Bizarre” cluster of severe birth defects haunts health experts. </a:t>
            </a:r>
            <a:r>
              <a:rPr lang="en-US" i="1" dirty="0" smtClean="0"/>
              <a:t>NBC News</a:t>
            </a:r>
            <a:r>
              <a:rPr lang="en-US" dirty="0" smtClean="0"/>
              <a:t>. Feb 17 2014, 4:55 AM ET. </a:t>
            </a:r>
          </a:p>
          <a:p>
            <a:endParaRPr lang="en-US" dirty="0" smtClean="0"/>
          </a:p>
          <a:p>
            <a:r>
              <a:rPr lang="en-US" dirty="0" smtClean="0"/>
              <a:t>Second link:</a:t>
            </a:r>
            <a:r>
              <a:rPr lang="en-US" baseline="0" dirty="0" smtClean="0"/>
              <a:t> </a:t>
            </a:r>
            <a:r>
              <a:rPr lang="en-US" dirty="0" smtClean="0"/>
              <a:t>Centers for Disease Control and Prevention. 2013. Notes from the field: investigation of a cluster of neural tube defects—Central Washington, 2010–2013. </a:t>
            </a:r>
            <a:r>
              <a:rPr lang="en-US" i="1" dirty="0" smtClean="0"/>
              <a:t>Morbidity and Mortality Weekly Report</a:t>
            </a:r>
            <a:r>
              <a:rPr lang="en-US" dirty="0" smtClean="0"/>
              <a:t> 62(35):728–728.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credits:</a:t>
            </a:r>
          </a:p>
          <a:p>
            <a:r>
              <a:rPr lang="en-US" i="1" dirty="0" smtClean="0"/>
              <a:t>Left: </a:t>
            </a:r>
            <a:r>
              <a:rPr lang="en-US" i="0" dirty="0" smtClean="0"/>
              <a:t>© 2005 by Tomasz </a:t>
            </a:r>
            <a:r>
              <a:rPr lang="en-US" i="0" dirty="0" err="1" smtClean="0"/>
              <a:t>Sienicki</a:t>
            </a:r>
            <a:r>
              <a:rPr lang="en-US" i="0" dirty="0" smtClean="0"/>
              <a:t>, CC BY-SA 3.0, https://en.wikipedia.org/wiki/Smoking#/media/File:Papierosa_1_ubt_0069.jpeg</a:t>
            </a:r>
          </a:p>
          <a:p>
            <a:r>
              <a:rPr lang="en-US" i="1" dirty="0" smtClean="0"/>
              <a:t>Right: </a:t>
            </a:r>
            <a:r>
              <a:rPr lang="en-US" i="0" dirty="0" err="1" smtClean="0"/>
              <a:t>Stephencdickson</a:t>
            </a:r>
            <a:r>
              <a:rPr lang="en-US" i="0" dirty="0" smtClean="0"/>
              <a:t>, CC BY-SA 4.0, https://commons.wikimedia.org/wiki/File:Pack_of_Thalidomide_tablets_c.1960.JPG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</a:t>
            </a:r>
            <a:r>
              <a:rPr lang="en-US" i="1" baseline="0" dirty="0" smtClean="0"/>
              <a:t> credits:</a:t>
            </a:r>
          </a:p>
          <a:p>
            <a:r>
              <a:rPr lang="en-US" dirty="0" smtClean="0"/>
              <a:t>(1) Sperm fertilizing egg: Public</a:t>
            </a:r>
            <a:r>
              <a:rPr lang="en-US" baseline="0" dirty="0" smtClean="0"/>
              <a:t> domain, </a:t>
            </a:r>
            <a:r>
              <a:rPr lang="en-US" dirty="0" smtClean="0"/>
              <a:t>https://commons.wikimedia.org/wiki/File:Sperm-egg.jpg</a:t>
            </a:r>
          </a:p>
          <a:p>
            <a:r>
              <a:rPr lang="en-US" dirty="0" smtClean="0"/>
              <a:t>(2) Cell embryo: Public domain, https://commons.wikimedia.org/wiki/File:Embryo,_8_cells.jpg</a:t>
            </a:r>
          </a:p>
          <a:p>
            <a:r>
              <a:rPr lang="en-US" dirty="0" smtClean="0"/>
              <a:t>(3) Human embryo: </a:t>
            </a:r>
            <a:r>
              <a:rPr lang="en-US" dirty="0" err="1" smtClean="0"/>
              <a:t>OpenStax</a:t>
            </a:r>
            <a:r>
              <a:rPr lang="en-US" dirty="0" smtClean="0"/>
              <a:t> College, CC BY 3.0, </a:t>
            </a:r>
          </a:p>
          <a:p>
            <a:r>
              <a:rPr lang="en-US" dirty="0" smtClean="0"/>
              <a:t>https://commons.wikimedia.org/wiki/File:819_Embryo_at_Seven_Weeks.jpg</a:t>
            </a:r>
          </a:p>
          <a:p>
            <a:r>
              <a:rPr lang="en-US" dirty="0" smtClean="0"/>
              <a:t>(4) Human fetus: Melchior Meijer,</a:t>
            </a:r>
            <a:r>
              <a:rPr lang="en-US" baseline="0" dirty="0" smtClean="0"/>
              <a:t> CC BY-SA 2.5, </a:t>
            </a:r>
            <a:endParaRPr lang="en-US" dirty="0" smtClean="0"/>
          </a:p>
          <a:p>
            <a:r>
              <a:rPr lang="en-US" dirty="0" smtClean="0"/>
              <a:t>https://commons.wikimedia.org/wiki/File:40_weeks_pregnant.png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dirty="0" err="1" smtClean="0"/>
              <a:t>NikNaks</a:t>
            </a:r>
            <a:r>
              <a:rPr lang="en-US" dirty="0" smtClean="0"/>
              <a:t>, public domain,</a:t>
            </a:r>
            <a:r>
              <a:rPr lang="en-US" baseline="0" dirty="0" smtClean="0"/>
              <a:t> </a:t>
            </a:r>
            <a:r>
              <a:rPr lang="en-US" dirty="0" smtClean="0"/>
              <a:t>https://commons.wikimedia.org/wiki/File:Neural_crest.svg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dirty="0" smtClean="0"/>
              <a:t>Centers for Disease Control and Prevention, https://commons.wikimedia.org/wiki/File:Spina-bifida.jpg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Image credit: </a:t>
            </a:r>
            <a:r>
              <a:rPr lang="en-US" dirty="0" smtClean="0"/>
              <a:t>Centers for Disease Control</a:t>
            </a:r>
            <a:r>
              <a:rPr lang="en-US" baseline="0" dirty="0" smtClean="0"/>
              <a:t> and Prevention, https://commons.wikimedia.org/wiki/File:Anencephaly-web.jpg.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20B9-6883-4A51-8AC9-96D19E98B6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40A2-BC93-4154-8AF9-3309434719CD}" type="datetime1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1DFE-6CF0-4293-927C-9929BE1CACF9}" type="datetime1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E6D2-6DCD-4439-A2A1-54876C9FDFDB}" type="datetime1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3193-369F-4772-9131-250FDBABFFF3}" type="datetime1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F335-BB7D-4A79-88A2-4EDF028D5945}" type="datetime1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F269-AE79-4E22-964C-D02C4098306A}" type="datetime1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3F3C-A197-45D1-AC42-649524160956}" type="datetime1">
              <a:rPr lang="en-US" smtClean="0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81DD-4983-4549-B7B4-B4F0C6026DBB}" type="datetime1">
              <a:rPr lang="en-US" smtClean="0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6B-2777-4F19-88F1-47EEF8F4C129}" type="datetime1">
              <a:rPr lang="en-US" smtClean="0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E1C2-612D-4F14-A8A8-3424F3EF228D}" type="datetime1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0510-A1EF-4859-8163-32ACD28DEFD5}" type="datetime1">
              <a:rPr lang="en-US" smtClean="0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586F-38E4-4C0B-90D5-3D6D749C1BF9}" type="datetime1">
              <a:rPr lang="en-US" smtClean="0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omonews.com/news/local/medical-mystery-in-central-wash-baffles-experts-11-21-201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h.wa.gov/YouandYourFamily/IllnessandDisease/BirthDefects/AnencephalyInvestig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news.com/health/kids-health/bizarre-cluster-severe-birth-defects-haunts-health-experts-n2498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hyperlink" Target="http://www.cdc.gov/mmwr/preview/mmwrhtml/mm6235a5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8975"/>
            <a:ext cx="3581400" cy="1470025"/>
          </a:xfrm>
        </p:spPr>
        <p:txBody>
          <a:bodyPr>
            <a:noAutofit/>
          </a:bodyPr>
          <a:lstStyle/>
          <a:p>
            <a:r>
              <a:rPr lang="en-US" sz="3800" dirty="0" smtClean="0"/>
              <a:t>Anencephaly in Yakima: </a:t>
            </a:r>
            <a:br>
              <a:rPr lang="en-US" sz="3800" dirty="0" smtClean="0"/>
            </a:br>
            <a:r>
              <a:rPr lang="en-US" sz="3800" dirty="0" smtClean="0"/>
              <a:t>Many Questions, Few Answers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156029" y="4409182"/>
            <a:ext cx="4187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otype Corsiva" panose="03010101010201010101" pitchFamily="66" charset="0"/>
              </a:rPr>
              <a:t>b</a:t>
            </a:r>
            <a:r>
              <a:rPr lang="en-US" sz="1600" dirty="0" smtClean="0">
                <a:latin typeface="Monotype Corsiva" panose="03010101010201010101" pitchFamily="66" charset="0"/>
              </a:rPr>
              <a:t>y </a:t>
            </a:r>
          </a:p>
          <a:p>
            <a:pPr algn="ctr"/>
            <a:r>
              <a:rPr lang="en-US" sz="1600" dirty="0" smtClean="0"/>
              <a:t>Justin F. Shaffer and </a:t>
            </a:r>
            <a:r>
              <a:rPr lang="en-US" sz="1600" dirty="0" err="1" smtClean="0"/>
              <a:t>Sha</a:t>
            </a:r>
            <a:r>
              <a:rPr lang="en-US" sz="1600" dirty="0" smtClean="0"/>
              <a:t> Sun </a:t>
            </a:r>
          </a:p>
          <a:p>
            <a:pPr algn="ctr"/>
            <a:r>
              <a:rPr lang="en-US" sz="1600" dirty="0" smtClean="0"/>
              <a:t>Department of Developmental &amp; Cell Biology</a:t>
            </a:r>
          </a:p>
          <a:p>
            <a:pPr algn="ctr"/>
            <a:r>
              <a:rPr lang="en-US" sz="1600" dirty="0" smtClean="0"/>
              <a:t>University of California, Irvine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7" r="1937"/>
          <a:stretch/>
        </p:blipFill>
        <p:spPr>
          <a:xfrm>
            <a:off x="4663440" y="8381"/>
            <a:ext cx="4480560" cy="68496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583" y="575846"/>
            <a:ext cx="3987617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defTabSz="914400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NATIONAL CENTER FOR CASE STUDY TEACHING IN SCIENCE</a:t>
            </a:r>
          </a:p>
        </p:txBody>
      </p:sp>
    </p:spTree>
    <p:extLst>
      <p:ext uri="{BB962C8B-B14F-4D97-AF65-F5344CB8AC3E}">
        <p14:creationId xmlns:p14="http://schemas.microsoft.com/office/powerpoint/2010/main" val="42891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5892800" cy="1143000"/>
          </a:xfrm>
        </p:spPr>
        <p:txBody>
          <a:bodyPr/>
          <a:lstStyle/>
          <a:p>
            <a:r>
              <a:rPr lang="en-US" dirty="0" smtClean="0"/>
              <a:t>Neural tube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257800" cy="3276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Neurulation is the process in the developing embryo that forms the neural tube which leads to the brain and spinal cord.</a:t>
            </a:r>
          </a:p>
          <a:p>
            <a:r>
              <a:rPr lang="en-US" sz="2200" dirty="0" smtClean="0"/>
              <a:t>Neural tube defects arise when the neural tube does not close properly.</a:t>
            </a:r>
          </a:p>
          <a:p>
            <a:r>
              <a:rPr lang="en-US" sz="2200" dirty="0" smtClean="0"/>
              <a:t>Affects </a:t>
            </a:r>
            <a:r>
              <a:rPr lang="en-US" sz="2200" dirty="0"/>
              <a:t>300,000 births worldwide every </a:t>
            </a:r>
            <a:r>
              <a:rPr lang="en-US" sz="2200" dirty="0" smtClean="0"/>
              <a:t>year and can be minor to fatal.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914400"/>
            <a:ext cx="4343400" cy="594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191000"/>
            <a:ext cx="4876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CQ#4: What organs develop from the neural tube?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/>
              <a:t>H</a:t>
            </a:r>
            <a:r>
              <a:rPr lang="en-US" sz="2200" dirty="0" smtClean="0"/>
              <a:t>eart and blood vessels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/>
              <a:t>L</a:t>
            </a:r>
            <a:r>
              <a:rPr lang="en-US" sz="2200" dirty="0" smtClean="0"/>
              <a:t>ungs and trachea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 smtClean="0"/>
              <a:t>Brain and spinal cord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200" dirty="0"/>
              <a:t>S</a:t>
            </a:r>
            <a:r>
              <a:rPr lang="en-US" sz="2200" dirty="0" smtClean="0"/>
              <a:t>tomach and intestines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Spina</a:t>
            </a:r>
            <a:r>
              <a:rPr lang="en-US" dirty="0" smtClean="0"/>
              <a:t> bifida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447800"/>
            <a:ext cx="41148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Neural tube fails to close during development and thus the spinal cord may protrude from the back.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Can be minor or result in paralysis.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Surgery can correct some forms; can also be done prenatally.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6239354"/>
            <a:ext cx="7854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smtClean="0"/>
              <a:t>http</a:t>
            </a:r>
            <a:r>
              <a:rPr lang="en-US" dirty="0"/>
              <a:t>://www.ninds.nih.gov/disorders/spina_bifida/detail_spina_bifida.htm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1" y="1600200"/>
            <a:ext cx="4571999" cy="3678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Anencephaly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743200"/>
            <a:ext cx="3280982" cy="2819400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277989" y="1371600"/>
            <a:ext cx="5486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Fetus develops without parts of the brain or skull.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upper part of the neural tube does not close all of the way.</a:t>
            </a:r>
          </a:p>
          <a:p>
            <a:r>
              <a:rPr lang="en-US" sz="2800" dirty="0" smtClean="0"/>
              <a:t>Almost all babies born with anencephaly die within hours after birth.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2400" y="64008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smtClean="0"/>
              <a:t>http</a:t>
            </a:r>
            <a:r>
              <a:rPr lang="en-US" dirty="0"/>
              <a:t>://www.cdc.gov/ncbddd/birthdefects/anencephaly.html</a:t>
            </a:r>
          </a:p>
        </p:txBody>
      </p:sp>
    </p:spTree>
    <p:extLst>
      <p:ext uri="{BB962C8B-B14F-4D97-AF65-F5344CB8AC3E}">
        <p14:creationId xmlns:p14="http://schemas.microsoft.com/office/powerpoint/2010/main" val="39185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you lived in Yakima, WA and were trying to have a baby, what would you do?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1591" y="4010561"/>
            <a:ext cx="8261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you worked for the WA State Health Department and were investigating this outbreak, what would you do?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977489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CQ#5: If </a:t>
            </a:r>
            <a:r>
              <a:rPr lang="en-US" sz="3600" dirty="0"/>
              <a:t>you lived in Yakima, WA and were </a:t>
            </a:r>
            <a:r>
              <a:rPr lang="en-US" sz="3600" dirty="0" smtClean="0"/>
              <a:t>trying to have a baby, </a:t>
            </a:r>
            <a:r>
              <a:rPr lang="en-US" sz="3600" dirty="0"/>
              <a:t>what would you do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Keep trying because the risk is so small, what are the odds it will happen to me?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Keep trying but move to a different city first.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Stop trying for now, but maybe try again in a few years if they figure out what is causing this.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Stop trying because I don</a:t>
            </a:r>
            <a:r>
              <a:rPr lang="fr-FR" sz="2800" dirty="0" smtClean="0"/>
              <a:t>’</a:t>
            </a:r>
            <a:r>
              <a:rPr lang="en-US" sz="2800" dirty="0" smtClean="0"/>
              <a:t>t want to risk anything bad happening to my baby.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CQ#6: If you worked for the </a:t>
            </a:r>
            <a:r>
              <a:rPr lang="en-US" sz="3600" dirty="0"/>
              <a:t>WA State Health </a:t>
            </a:r>
            <a:r>
              <a:rPr lang="en-US" sz="3600" dirty="0" smtClean="0"/>
              <a:t>Department, what would you do first?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Interview the mothers.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Look at the mothers’ medical records.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Find out where the mothers lived.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 smtClean="0"/>
              <a:t>Find out </a:t>
            </a:r>
            <a:r>
              <a:rPr lang="en-US" sz="2800" dirty="0"/>
              <a:t>where the mothers </a:t>
            </a:r>
            <a:r>
              <a:rPr lang="en-US" sz="2800" dirty="0" smtClean="0"/>
              <a:t>worked.</a:t>
            </a:r>
          </a:p>
          <a:p>
            <a:pPr marL="514350" indent="-514350">
              <a:spcBef>
                <a:spcPts val="600"/>
              </a:spcBef>
              <a:buFont typeface="+mj-lt"/>
              <a:buAutoNum type="alphaUcPeriod"/>
            </a:pPr>
            <a:r>
              <a:rPr lang="en-US" sz="2800" dirty="0"/>
              <a:t>F</a:t>
            </a:r>
            <a:r>
              <a:rPr lang="en-US" sz="2800" dirty="0" smtClean="0"/>
              <a:t>ind out if the mothers had other children with neural tube defects.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information would you try to get from the mothers?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WA State Health Department looked over medical records to find out…</a:t>
            </a:r>
          </a:p>
          <a:p>
            <a:pPr lvl="1"/>
            <a:r>
              <a:rPr lang="en-US" dirty="0" smtClean="0"/>
              <a:t>Where the mothers worked and lived.</a:t>
            </a:r>
          </a:p>
          <a:p>
            <a:pPr lvl="1"/>
            <a:r>
              <a:rPr lang="en-US" dirty="0" smtClean="0"/>
              <a:t>Their use of tobacco and alcohol.</a:t>
            </a:r>
          </a:p>
          <a:p>
            <a:pPr lvl="1"/>
            <a:r>
              <a:rPr lang="en-US" dirty="0" smtClean="0"/>
              <a:t>What medications they took.</a:t>
            </a:r>
          </a:p>
          <a:p>
            <a:pPr lvl="1"/>
            <a:r>
              <a:rPr lang="en-US" dirty="0" smtClean="0"/>
              <a:t>What diseases they had.</a:t>
            </a:r>
          </a:p>
          <a:p>
            <a:pPr lvl="1"/>
            <a:r>
              <a:rPr lang="en-US" dirty="0" smtClean="0"/>
              <a:t>Where they got their water (public or private well).</a:t>
            </a:r>
          </a:p>
          <a:p>
            <a:pPr lvl="1"/>
            <a:r>
              <a:rPr lang="en-US" dirty="0" smtClean="0"/>
              <a:t>What their race and ethnicity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are some risk factors for neural tube defects?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Maternal diabetes</a:t>
            </a:r>
          </a:p>
          <a:p>
            <a:r>
              <a:rPr lang="en-US" dirty="0" smtClean="0"/>
              <a:t>Maternal obesity</a:t>
            </a:r>
          </a:p>
          <a:p>
            <a:r>
              <a:rPr lang="en-US" dirty="0"/>
              <a:t>Radiation</a:t>
            </a:r>
            <a:endParaRPr lang="en-US" dirty="0" smtClean="0"/>
          </a:p>
          <a:p>
            <a:r>
              <a:rPr lang="en-US" dirty="0" smtClean="0"/>
              <a:t>Fungal toxins</a:t>
            </a:r>
          </a:p>
          <a:p>
            <a:r>
              <a:rPr lang="en-US" dirty="0" smtClean="0"/>
              <a:t>Arsenic</a:t>
            </a:r>
          </a:p>
          <a:p>
            <a:r>
              <a:rPr lang="en-US" dirty="0" smtClean="0"/>
              <a:t>Cigarette smoking</a:t>
            </a:r>
          </a:p>
          <a:p>
            <a:r>
              <a:rPr lang="en-US" dirty="0" smtClean="0"/>
              <a:t>Deficiency in folic acid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096000"/>
            <a:ext cx="5504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definitive cause is unknown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447800"/>
            <a:ext cx="22288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810000"/>
            <a:ext cx="3517557" cy="213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en-US" dirty="0" smtClean="0"/>
              <a:t>Folic acid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810000"/>
            <a:ext cx="52578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CQ#7: What foods have folic acid added to them?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P</a:t>
            </a:r>
            <a:r>
              <a:rPr lang="en-US" sz="2800" dirty="0" smtClean="0"/>
              <a:t>eanut butter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M</a:t>
            </a:r>
            <a:r>
              <a:rPr lang="en-US" sz="2800" dirty="0" smtClean="0"/>
              <a:t>ilk and yogurt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O</a:t>
            </a:r>
            <a:r>
              <a:rPr lang="en-US" sz="2800" dirty="0" smtClean="0"/>
              <a:t>range juice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B</a:t>
            </a:r>
            <a:r>
              <a:rPr lang="en-US" sz="2800" dirty="0" smtClean="0"/>
              <a:t>read </a:t>
            </a:r>
            <a:r>
              <a:rPr lang="en-US" sz="2800" dirty="0"/>
              <a:t>and cereal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67" y="1600200"/>
            <a:ext cx="3798133" cy="1390655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0" y="304800"/>
            <a:ext cx="548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Type of B vitamin (B</a:t>
            </a:r>
            <a:r>
              <a:rPr lang="en-US" sz="2800" baseline="-25000" dirty="0" smtClean="0"/>
              <a:t>9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Important for cell division, DNA and RNA synthesis, and for preventing mutations to DNA.</a:t>
            </a:r>
          </a:p>
          <a:p>
            <a:r>
              <a:rPr lang="en-US" sz="2800" dirty="0"/>
              <a:t>Important component of prenatal </a:t>
            </a:r>
            <a:r>
              <a:rPr lang="en-US" sz="2800" dirty="0" smtClean="0"/>
              <a:t>vitamins.</a:t>
            </a:r>
          </a:p>
          <a:p>
            <a:r>
              <a:rPr lang="en-US" sz="2800" dirty="0" smtClean="0"/>
              <a:t>Naturally found in dark green leafy vegetables, fruits, nuts, beans, etc.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276600"/>
            <a:ext cx="2743200" cy="33509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Folic acid and neural tube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8" y="990600"/>
            <a:ext cx="5525911" cy="4830763"/>
          </a:xfrm>
        </p:spPr>
        <p:txBody>
          <a:bodyPr>
            <a:noAutofit/>
          </a:bodyPr>
          <a:lstStyle/>
          <a:p>
            <a:r>
              <a:rPr lang="en-US" sz="3000" dirty="0" smtClean="0"/>
              <a:t>70% of cases can be prevented by proper intake of folic acid.</a:t>
            </a:r>
          </a:p>
          <a:p>
            <a:r>
              <a:rPr lang="en-US" sz="3000" dirty="0" smtClean="0"/>
              <a:t>In 1996, US FDA required addition of folic acid to enriched breads, cereals, flours, corn meals, pastas, rice, and other grain products.</a:t>
            </a:r>
          </a:p>
          <a:p>
            <a:r>
              <a:rPr lang="en-US" sz="3000" dirty="0" smtClean="0"/>
              <a:t>Since then, CDC found that the rate of neural tube defects dropped 25%.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50803"/>
            <a:ext cx="820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Assuming the Yakima mothers had sufficient intakes of folic acid, what could be the cause of the anencephaly outbreak?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295400"/>
            <a:ext cx="3200400" cy="41839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Describe </a:t>
            </a:r>
            <a:r>
              <a:rPr lang="en-US" dirty="0" smtClean="0"/>
              <a:t>the general classes of teratogens.</a:t>
            </a:r>
            <a:endParaRPr lang="en-US" dirty="0"/>
          </a:p>
          <a:p>
            <a:pPr lvl="0"/>
            <a:r>
              <a:rPr lang="en-US" dirty="0"/>
              <a:t>Explain what neural tube defects are and how they can affect human </a:t>
            </a:r>
            <a:r>
              <a:rPr lang="en-US" dirty="0" smtClean="0"/>
              <a:t>development.</a:t>
            </a:r>
            <a:endParaRPr lang="en-US" dirty="0"/>
          </a:p>
          <a:p>
            <a:pPr lvl="0"/>
            <a:r>
              <a:rPr lang="en-US" dirty="0"/>
              <a:t>Explain how neural tube defects may be </a:t>
            </a:r>
            <a:r>
              <a:rPr lang="en-US" dirty="0" smtClean="0"/>
              <a:t>prevented.</a:t>
            </a:r>
            <a:endParaRPr lang="en-US" dirty="0"/>
          </a:p>
          <a:p>
            <a:r>
              <a:rPr lang="en-US" dirty="0" smtClean="0"/>
              <a:t>Evaluate the anencephaly outbreak in Yakima, WA and determine what should be done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4"/>
            <a:ext cx="8229600" cy="51045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possible lead…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809508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Ingestion of nitrates from pesticides.</a:t>
            </a:r>
          </a:p>
          <a:p>
            <a:pPr lvl="1"/>
            <a:r>
              <a:rPr lang="en-US" dirty="0" smtClean="0"/>
              <a:t>Private wells have 17.5 mg / L nitrate, 5.0 mg/ L in public water, and 0.33 mg / L in bottled water.</a:t>
            </a:r>
          </a:p>
          <a:p>
            <a:pPr lvl="1"/>
            <a:r>
              <a:rPr lang="en-US" dirty="0" smtClean="0"/>
              <a:t>5 mg / L or more daily doubled risk of spina bifida (but not anencephaly) in mothers living in Iowa and Texas.</a:t>
            </a:r>
          </a:p>
          <a:p>
            <a:pPr lvl="1"/>
            <a:r>
              <a:rPr lang="en-US" dirty="0" smtClean="0"/>
              <a:t>Another study however found an increased risk of anencephaly from nitrates in drinking water in mothers in California.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0382"/>
            <a:ext cx="9144000" cy="60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18" y="1524000"/>
            <a:ext cx="7264400" cy="419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715000"/>
            <a:ext cx="7747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Andrea </a:t>
            </a:r>
            <a:r>
              <a:rPr lang="en-US" sz="3000" dirty="0" err="1">
                <a:solidFill>
                  <a:srgbClr val="FF0000"/>
                </a:solidFill>
              </a:rPr>
              <a:t>Jackman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(Olivia’s mom) drank </a:t>
            </a:r>
            <a:r>
              <a:rPr lang="en-US" sz="3000" dirty="0">
                <a:solidFill>
                  <a:srgbClr val="FF0000"/>
                </a:solidFill>
              </a:rPr>
              <a:t>from a private well for years before </a:t>
            </a:r>
            <a:r>
              <a:rPr lang="en-US" sz="3000" dirty="0" smtClean="0">
                <a:solidFill>
                  <a:srgbClr val="FF0000"/>
                </a:solidFill>
              </a:rPr>
              <a:t>becoming pregnant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743200"/>
            <a:ext cx="2143646" cy="1638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err="1">
                <a:hlinkClick r:id="rId3"/>
              </a:rPr>
              <a:t>komonews.com</a:t>
            </a:r>
            <a:r>
              <a:rPr lang="en-US" sz="1600" dirty="0">
                <a:hlinkClick r:id="rId3"/>
              </a:rPr>
              <a:t>/news/local/medical-mystery-in-central-wash-baffles-experts-11-21-2015</a:t>
            </a:r>
            <a:endParaRPr lang="en-US" sz="1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7150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Jocelyn Robles is a young woman that lives in Yakima, WA.</a:t>
            </a:r>
          </a:p>
          <a:p>
            <a:r>
              <a:rPr lang="en-US" dirty="0" smtClean="0"/>
              <a:t>She was pregnant and due to give birth on October 31, 2014 to her first child.</a:t>
            </a:r>
          </a:p>
          <a:p>
            <a:r>
              <a:rPr lang="en-US" dirty="0" smtClean="0"/>
              <a:t>From an ultrasound screening, she knew that her fetus had anencephaly.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381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The sad reality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9" y="5638800"/>
            <a:ext cx="244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Local news video: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435100"/>
            <a:ext cx="3234779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 update from the WA State Health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2010 to 2016, there were 67 cases of all neural tube defects and 42 cases of anencephaly in the Yakima region.</a:t>
            </a:r>
          </a:p>
          <a:p>
            <a:r>
              <a:rPr lang="en-US" sz="2400" dirty="0" smtClean="0"/>
              <a:t>64 mothers of infants with neural tube defects have been identified, and 17 of them (27%) have been interviewed.</a:t>
            </a:r>
          </a:p>
          <a:p>
            <a:r>
              <a:rPr lang="en-US" sz="2400" dirty="0" smtClean="0"/>
              <a:t>Many interviewed mothers experienced risk factors for neural tube defects, including prior neural tube defect pregnancy, obesity, diabetes, and use of anti-seizure medication.</a:t>
            </a:r>
          </a:p>
          <a:p>
            <a:r>
              <a:rPr lang="en-US" sz="2400" dirty="0" smtClean="0"/>
              <a:t>Community outreach has occurred to educate people about the risk factors for neural tube defects and the importance of folic acid intake.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" y="1143000"/>
            <a:ext cx="321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As of February 11, 2016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093767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err="1">
                <a:hlinkClick r:id="rId2"/>
              </a:rPr>
              <a:t>www.doh.wa.gov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YouandYourFamily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IllnessandDisease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BirthDefects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AnencephalyInvestigation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4091" y="5715000"/>
            <a:ext cx="505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For future updates, check this website: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733800"/>
            <a:ext cx="8305801" cy="29901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Olivia Jackman was born in September 2013 in Yakima, WA to her 30-year old mother Andrea Jackman.</a:t>
            </a:r>
          </a:p>
          <a:p>
            <a:r>
              <a:rPr lang="en-US" dirty="0" smtClean="0"/>
              <a:t>She was born with spina bifida (a type of neural tube defect) and had surgery to correct it a few days after being born.</a:t>
            </a:r>
          </a:p>
          <a:p>
            <a:r>
              <a:rPr lang="en-US" dirty="0" smtClean="0"/>
              <a:t>The surgery was successful and she is </a:t>
            </a:r>
            <a:r>
              <a:rPr lang="en-US" dirty="0"/>
              <a:t>developing </a:t>
            </a:r>
            <a:r>
              <a:rPr lang="en-US" dirty="0" smtClean="0"/>
              <a:t>normally.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18117"/>
            <a:ext cx="4495800" cy="30252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204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3800" y="6494312"/>
            <a:ext cx="142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Maps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4" y="5865911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http://www.nbcnews.com/health/kids-health/bizarre-cluster-severe-birth-defects-haunts-health-experts-n24986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17714" y="64008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err="1">
                <a:hlinkClick r:id="rId4"/>
              </a:rPr>
              <a:t>www.cdc.gov</a:t>
            </a:r>
            <a:r>
              <a:rPr lang="en-US" sz="1400" dirty="0">
                <a:hlinkClick r:id="rId4"/>
              </a:rPr>
              <a:t>/</a:t>
            </a:r>
            <a:r>
              <a:rPr lang="en-US" sz="1400" dirty="0" err="1">
                <a:hlinkClick r:id="rId4"/>
              </a:rPr>
              <a:t>mmwr</a:t>
            </a:r>
            <a:r>
              <a:rPr lang="en-US" sz="1400" dirty="0">
                <a:hlinkClick r:id="rId4"/>
              </a:rPr>
              <a:t>/preview/</a:t>
            </a:r>
            <a:r>
              <a:rPr lang="en-US" sz="1400" dirty="0" err="1">
                <a:hlinkClick r:id="rId4"/>
              </a:rPr>
              <a:t>mmwrhtml</a:t>
            </a:r>
            <a:r>
              <a:rPr lang="en-US" sz="1400" dirty="0">
                <a:hlinkClick r:id="rId4"/>
              </a:rPr>
              <a:t>/mm6235a5.htm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502720"/>
            <a:ext cx="6256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“Bizarre” Cluster of Severe Birth Defects Haunts Health Experts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9718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“This is bizarre. This is a very, very small area.”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80" y="394415"/>
            <a:ext cx="1773371" cy="143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0" y="3124200"/>
            <a:ext cx="3403600" cy="1969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50230" y="1759275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February 17, 2014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67" y="228600"/>
            <a:ext cx="7543800" cy="9429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CQ#1: What can you conclude from these data?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180625"/>
            <a:ext cx="59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do you think is going on?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295400"/>
            <a:ext cx="4495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dirty="0" smtClean="0"/>
              <a:t>There were higher rates of anencephaly in Yakima than in the USA from 2010-2014.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dirty="0" smtClean="0"/>
              <a:t>There were higher rates of all birth defects in Yakima than in the USA from 2010-2014.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dirty="0" smtClean="0"/>
              <a:t>There were higher </a:t>
            </a:r>
            <a:r>
              <a:rPr lang="en-US" sz="2200" dirty="0"/>
              <a:t>rates of anencephaly in </a:t>
            </a:r>
            <a:r>
              <a:rPr lang="en-US" sz="2200" dirty="0" smtClean="0"/>
              <a:t>females in Yakima </a:t>
            </a:r>
            <a:r>
              <a:rPr lang="en-US" sz="2200" dirty="0"/>
              <a:t>than in the </a:t>
            </a:r>
            <a:r>
              <a:rPr lang="en-US" sz="2200" dirty="0" smtClean="0"/>
              <a:t>USA from 2010-2014.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2200" dirty="0" smtClean="0"/>
              <a:t>There were higher </a:t>
            </a:r>
            <a:r>
              <a:rPr lang="en-US" sz="2200" dirty="0"/>
              <a:t>rates of anencephaly </a:t>
            </a:r>
            <a:r>
              <a:rPr lang="en-US" sz="2200" dirty="0" smtClean="0"/>
              <a:t>in Yakima </a:t>
            </a:r>
            <a:r>
              <a:rPr lang="en-US" sz="2200" dirty="0"/>
              <a:t>than in the </a:t>
            </a:r>
            <a:r>
              <a:rPr lang="en-US" sz="2200" dirty="0" smtClean="0"/>
              <a:t>USA in 1980 and from 2010-2014.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81" y="1828800"/>
            <a:ext cx="4080819" cy="32471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CQ#2: What do you think is causing this outbreak?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rugs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Viruses or bacteria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</a:t>
            </a:r>
            <a:r>
              <a:rPr lang="en-US" dirty="0" smtClean="0"/>
              <a:t>nvironmental pollutants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</a:t>
            </a:r>
            <a:r>
              <a:rPr lang="en-US" dirty="0" smtClean="0"/>
              <a:t>adiation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</a:t>
            </a:r>
            <a:r>
              <a:rPr lang="en-US" dirty="0" smtClean="0"/>
              <a:t>xtremes of diet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 classes of teratogens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Drugs, alcohol, and tobacco</a:t>
            </a:r>
          </a:p>
          <a:p>
            <a:r>
              <a:rPr lang="en-US" dirty="0" smtClean="0"/>
              <a:t>Viruses and bacteria</a:t>
            </a:r>
          </a:p>
          <a:p>
            <a:r>
              <a:rPr lang="en-US" dirty="0" smtClean="0"/>
              <a:t>Environmental pollutants</a:t>
            </a:r>
          </a:p>
          <a:p>
            <a:r>
              <a:rPr lang="en-US" dirty="0" smtClean="0"/>
              <a:t>Radiation</a:t>
            </a:r>
          </a:p>
          <a:p>
            <a:r>
              <a:rPr lang="en-US" dirty="0" smtClean="0"/>
              <a:t>Extremes of diet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67200"/>
            <a:ext cx="351755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276600"/>
            <a:ext cx="4399797" cy="30903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30742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CQ#3: When is a developing baby most susceptible to teratogens?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28923"/>
            <a:ext cx="4648200" cy="2239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Before pregnancy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Cleavage and implantation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Embryonic period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Fetal period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791200"/>
            <a:ext cx="4484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What can go wrong?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52400"/>
            <a:ext cx="2159000" cy="2198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52400"/>
            <a:ext cx="1905000" cy="2194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52400"/>
            <a:ext cx="2218267" cy="2218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514600"/>
            <a:ext cx="166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Fertilization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362200"/>
            <a:ext cx="228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Cleavage and implantation (weeks 0 to 2)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362200"/>
            <a:ext cx="228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Embryonic period </a:t>
            </a:r>
          </a:p>
          <a:p>
            <a:pPr algn="ctr"/>
            <a:r>
              <a:rPr lang="en-US" sz="2400" dirty="0" smtClean="0"/>
              <a:t>(weeks 3 to </a:t>
            </a:r>
            <a:r>
              <a:rPr lang="en-US" sz="2400" dirty="0"/>
              <a:t>8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2438400"/>
            <a:ext cx="228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Fetal period </a:t>
            </a:r>
          </a:p>
          <a:p>
            <a:pPr algn="ctr"/>
            <a:r>
              <a:rPr lang="en-US" sz="2400" dirty="0" smtClean="0"/>
              <a:t>(weeks 9 to birth)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224" y="251706"/>
            <a:ext cx="1828301" cy="213783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1583</Words>
  <Application>Microsoft Office PowerPoint</Application>
  <PresentationFormat>On-screen Show (4:3)</PresentationFormat>
  <Paragraphs>192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Anencephaly in Yakima:  Many Questions, Few Answers</vt:lpstr>
      <vt:lpstr>Learning Objectives</vt:lpstr>
      <vt:lpstr>PowerPoint Presentation</vt:lpstr>
      <vt:lpstr>PowerPoint Presentation</vt:lpstr>
      <vt:lpstr>PowerPoint Presentation</vt:lpstr>
      <vt:lpstr>CQ#1: What can you conclude from these data?</vt:lpstr>
      <vt:lpstr>CQ#2: What do you think is causing this outbreak?</vt:lpstr>
      <vt:lpstr>General classes of teratogens</vt:lpstr>
      <vt:lpstr>CQ#3: When is a developing baby most susceptible to teratogens?</vt:lpstr>
      <vt:lpstr>Neural tube defects</vt:lpstr>
      <vt:lpstr>Spina bifida</vt:lpstr>
      <vt:lpstr>Anencephaly</vt:lpstr>
      <vt:lpstr>PowerPoint Presentation</vt:lpstr>
      <vt:lpstr>CQ#5: If you lived in Yakima, WA and were trying to have a baby, what would you do?</vt:lpstr>
      <vt:lpstr>CQ#6: If you worked for the WA State Health Department, what would you do first?</vt:lpstr>
      <vt:lpstr>What information would you try to get from the mothers?</vt:lpstr>
      <vt:lpstr>What are some risk factors for neural tube defects?</vt:lpstr>
      <vt:lpstr>Folic acid</vt:lpstr>
      <vt:lpstr>Folic acid and neural tube defects</vt:lpstr>
      <vt:lpstr>A possible lead…</vt:lpstr>
      <vt:lpstr>The sad reality</vt:lpstr>
      <vt:lpstr>Investigation update from the WA State Health Department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Membranes, Energy, and Enzymes</dc:title>
  <dc:creator>Justin</dc:creator>
  <cp:lastModifiedBy>Ky</cp:lastModifiedBy>
  <cp:revision>1495</cp:revision>
  <dcterms:created xsi:type="dcterms:W3CDTF">2006-08-16T00:00:00Z</dcterms:created>
  <dcterms:modified xsi:type="dcterms:W3CDTF">2016-12-27T18:39:24Z</dcterms:modified>
</cp:coreProperties>
</file>