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u Yee Che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9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3">
    <p:pos x="6000" y="0"/>
    <p:text>Your group did great in terms of layout of the slides and illustration. Nice, loud and clear voices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2">
    <p:pos x="6000" y="0"/>
    <p:text>Would be good to spend on this slide a little longer to explain the details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Excellent explanation of boiling vs. evaporation!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18299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comments" Target="../comments/commen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685800" y="662917"/>
            <a:ext cx="7772400" cy="1159799"/>
          </a:xfrm>
          <a:prstGeom prst="rect">
            <a:avLst/>
          </a:prstGeom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Phase Change Presentation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By: Jacques Klapisch, Adela Miller, and Grace Skylstad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3217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Tea Time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7012" y="-215400"/>
            <a:ext cx="2466975" cy="1847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Shape 126"/>
          <p:cNvCxnSpPr/>
          <p:nvPr/>
        </p:nvCxnSpPr>
        <p:spPr>
          <a:xfrm>
            <a:off x="582750" y="2027000"/>
            <a:ext cx="8133300" cy="251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/>
          <p:nvPr/>
        </p:nvCxnSpPr>
        <p:spPr>
          <a:xfrm rot="10800000">
            <a:off x="4572000" y="1292074"/>
            <a:ext cx="0" cy="362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722100" y="1467750"/>
            <a:ext cx="3217800" cy="31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Boiling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839450" y="1507575"/>
            <a:ext cx="3357299" cy="31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Evaporation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71450" y="2255025"/>
            <a:ext cx="3458399" cy="236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8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-Occurs quickly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98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98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98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-Boiling affects the </a:t>
            </a:r>
            <a:r>
              <a:rPr lang="en" b="1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entire </a:t>
            </a:r>
            <a:r>
              <a:rPr lang="en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mass of the liquid (example: making pasta)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98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953450" y="2446750"/>
            <a:ext cx="3762599" cy="21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-Occurs slowly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A86E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A86E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A86E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-Evaporation </a:t>
            </a:r>
            <a:r>
              <a:rPr lang="en" b="1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only</a:t>
            </a:r>
            <a:r>
              <a:rPr lang="en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 occurs on the surface of the liquid (example: puddles on a sunny day)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2673100" y="709450"/>
            <a:ext cx="582899" cy="125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3" name="Shape 133"/>
          <p:cNvSpPr txBox="1"/>
          <p:nvPr/>
        </p:nvSpPr>
        <p:spPr>
          <a:xfrm>
            <a:off x="3521900" y="532075"/>
            <a:ext cx="3217800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Contrasting Boiling &amp; Evaporation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1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-Boiling is a quick form of vaporisation that requires an increase in temperature (to the boiling point)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-Evaporation is a slower form of vaporisation requires water’s exposure to air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Experiment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Our group was curious how changing the amount of coffee joulies used would affect the temperature of the liquid over time. We were interested</a:t>
            </a:r>
            <a:r>
              <a:rPr lang="en" sz="1800" i="1">
                <a:solidFill>
                  <a:srgbClr val="3C78D8"/>
                </a:solidFill>
              </a:rPr>
              <a:t> to find out if using more coffee joulies was more effective than using just one</a:t>
            </a:r>
            <a:r>
              <a:rPr lang="en" sz="1800"/>
              <a:t>. We predicted that the more coffee joulies used, the more constant the temperature would be.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461212"/>
            <a:ext cx="3655575" cy="224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6900" y="2461225"/>
            <a:ext cx="3995313" cy="2241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Coffee Joulie Experiment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53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The experiment tested the relative effectiveness of the coffee joulies. We put one coffee Joulie in one cup, four in another, and a control with no coffee Joulies with them. This tested how several coffee Joulies would work in comparison to it without. </a:t>
            </a:r>
          </a:p>
        </p:txBody>
      </p:sp>
      <p:sp>
        <p:nvSpPr>
          <p:cNvPr id="43" name="Shape 43"/>
          <p:cNvSpPr/>
          <p:nvPr/>
        </p:nvSpPr>
        <p:spPr>
          <a:xfrm>
            <a:off x="1492461" y="3133677"/>
            <a:ext cx="852600" cy="12992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1519450" y="3501175"/>
            <a:ext cx="798600" cy="857400"/>
          </a:xfrm>
          <a:prstGeom prst="can">
            <a:avLst>
              <a:gd name="adj" fmla="val 25000"/>
            </a:avLst>
          </a:prstGeom>
          <a:solidFill>
            <a:srgbClr val="4A86E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501150" y="3133675"/>
            <a:ext cx="852600" cy="12992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560100" y="3501175"/>
            <a:ext cx="744599" cy="857400"/>
          </a:xfrm>
          <a:prstGeom prst="can">
            <a:avLst>
              <a:gd name="adj" fmla="val 25000"/>
            </a:avLst>
          </a:prstGeom>
          <a:solidFill>
            <a:srgbClr val="4A86E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83750" y="3133675"/>
            <a:ext cx="852600" cy="12992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542700" y="3544075"/>
            <a:ext cx="734700" cy="771600"/>
          </a:xfrm>
          <a:prstGeom prst="can">
            <a:avLst>
              <a:gd name="adj" fmla="val 25000"/>
            </a:avLst>
          </a:prstGeom>
          <a:solidFill>
            <a:srgbClr val="4A86E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651325" y="4155425"/>
            <a:ext cx="311399" cy="203099"/>
          </a:xfrm>
          <a:prstGeom prst="ellipse">
            <a:avLst/>
          </a:prstGeom>
          <a:solidFill>
            <a:srgbClr val="43434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2771750" y="4114800"/>
            <a:ext cx="311399" cy="203099"/>
          </a:xfrm>
          <a:prstGeom prst="ellipse">
            <a:avLst/>
          </a:prstGeom>
          <a:solidFill>
            <a:srgbClr val="43434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2960075" y="3959975"/>
            <a:ext cx="257399" cy="203099"/>
          </a:xfrm>
          <a:prstGeom prst="ellipse">
            <a:avLst/>
          </a:prstGeom>
          <a:solidFill>
            <a:srgbClr val="43434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960075" y="4114800"/>
            <a:ext cx="257399" cy="203099"/>
          </a:xfrm>
          <a:prstGeom prst="ellipse">
            <a:avLst/>
          </a:prstGeom>
          <a:solidFill>
            <a:srgbClr val="43434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970798">
            <a:off x="2596774" y="3960006"/>
            <a:ext cx="231751" cy="203037"/>
          </a:xfrm>
          <a:prstGeom prst="ellipse">
            <a:avLst/>
          </a:prstGeom>
          <a:solidFill>
            <a:srgbClr val="43434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x="6430025" y="36325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438400" y="4431525"/>
            <a:ext cx="4745700" cy="63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1st cup- zero coffee joulies</a:t>
            </a:r>
            <a:r>
              <a:rPr lang="en"/>
              <a:t> </a:t>
            </a:r>
            <a:r>
              <a:rPr lang="en">
                <a:solidFill>
                  <a:srgbClr val="BF9000"/>
                </a:solidFill>
              </a:rPr>
              <a:t>2nd cup- one coffee joulies</a:t>
            </a:r>
            <a:r>
              <a:rPr lang="en"/>
              <a:t> </a:t>
            </a:r>
            <a:r>
              <a:rPr lang="en">
                <a:solidFill>
                  <a:srgbClr val="351C75"/>
                </a:solidFill>
              </a:rPr>
              <a:t>3rd cup- four coffee joulies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83750" y="3701275"/>
            <a:ext cx="8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34F5C"/>
                </a:solidFill>
              </a:rPr>
              <a:t>1st Cup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492450" y="3641050"/>
            <a:ext cx="916799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F9000"/>
                </a:solidFill>
              </a:rPr>
              <a:t>2nd Cup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558225" y="3632550"/>
            <a:ext cx="916799" cy="33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51C75"/>
                </a:solidFill>
              </a:rPr>
              <a:t>3rd Cup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1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Experiment Data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62650"/>
            <a:ext cx="4265275" cy="2139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5275" y="2652625"/>
            <a:ext cx="4695225" cy="2273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Shape 67"/>
          <p:cNvCxnSpPr/>
          <p:nvPr/>
        </p:nvCxnSpPr>
        <p:spPr>
          <a:xfrm flipH="1">
            <a:off x="3103850" y="2888475"/>
            <a:ext cx="2419799" cy="1051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8" name="Shape 68"/>
          <p:cNvSpPr txBox="1"/>
          <p:nvPr/>
        </p:nvSpPr>
        <p:spPr>
          <a:xfrm>
            <a:off x="950150" y="3762600"/>
            <a:ext cx="2153699" cy="46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Blue line = 2nd cup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x="2407050" y="1254200"/>
            <a:ext cx="2584500" cy="5066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0" name="Shape 70"/>
          <p:cNvSpPr txBox="1"/>
          <p:nvPr/>
        </p:nvSpPr>
        <p:spPr>
          <a:xfrm>
            <a:off x="4991475" y="1368225"/>
            <a:ext cx="2926499" cy="39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 line= 3rd cup</a:t>
            </a:r>
          </a:p>
        </p:txBody>
      </p:sp>
      <p:cxnSp>
        <p:nvCxnSpPr>
          <p:cNvPr id="71" name="Shape 71"/>
          <p:cNvCxnSpPr/>
          <p:nvPr/>
        </p:nvCxnSpPr>
        <p:spPr>
          <a:xfrm>
            <a:off x="3217850" y="2229700"/>
            <a:ext cx="1824299" cy="240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2" name="Shape 72"/>
          <p:cNvSpPr txBox="1"/>
          <p:nvPr/>
        </p:nvSpPr>
        <p:spPr>
          <a:xfrm>
            <a:off x="5472875" y="2305700"/>
            <a:ext cx="2444999" cy="34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Blue line= 1st cup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155CC"/>
                </a:solidFill>
              </a:rPr>
              <a:t>Boiling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-Vaporization is the phase transition from a liquid to a gas.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Vaporization occurs during the boiling or vaporization of a liquid, which turns into a gas, or vapor.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Boiling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725" y="2395350"/>
            <a:ext cx="1962150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 rot="4829313">
            <a:off x="2463471" y="2436413"/>
            <a:ext cx="920453" cy="1624295"/>
          </a:xfrm>
          <a:prstGeom prst="downArrow">
            <a:avLst>
              <a:gd name="adj1" fmla="val 38233"/>
              <a:gd name="adj2" fmla="val 5000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/>
          <p:nvPr/>
        </p:nvSpPr>
        <p:spPr>
          <a:xfrm rot="644">
            <a:off x="3731126" y="2655235"/>
            <a:ext cx="3203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>
                <a:solidFill>
                  <a:srgbClr val="F1C232"/>
                </a:solidFill>
              </a:rPr>
              <a:t>When the water reaches its boiling point, it marks the beginning of the process of evaporation.</a:t>
            </a:r>
          </a:p>
        </p:txBody>
      </p:sp>
      <p:cxnSp>
        <p:nvCxnSpPr>
          <p:cNvPr id="87" name="Shape 87"/>
          <p:cNvCxnSpPr/>
          <p:nvPr/>
        </p:nvCxnSpPr>
        <p:spPr>
          <a:xfrm rot="10800000">
            <a:off x="1001574" y="2070849"/>
            <a:ext cx="663300" cy="879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8" name="Shape 88"/>
          <p:cNvSpPr txBox="1"/>
          <p:nvPr/>
        </p:nvSpPr>
        <p:spPr>
          <a:xfrm>
            <a:off x="297775" y="1691450"/>
            <a:ext cx="2679899" cy="28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Steam (gaseous form of H</a:t>
            </a:r>
            <a:r>
              <a:rPr lang="en" baseline="-25000"/>
              <a:t>2</a:t>
            </a:r>
            <a:r>
              <a:rPr lang="en"/>
              <a:t>0)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980700" y="1175650"/>
            <a:ext cx="5759699" cy="40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1st</a:t>
            </a:r>
            <a:r>
              <a:rPr lang="en">
                <a:solidFill>
                  <a:srgbClr val="3D85C6"/>
                </a:solidFill>
              </a:rPr>
              <a:t>-Some heat source (such as a stove) adds kinetic energy to the water particles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135075" y="1852550"/>
            <a:ext cx="5296499" cy="87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2nd</a:t>
            </a:r>
            <a:r>
              <a:rPr lang="en">
                <a:solidFill>
                  <a:srgbClr val="3D85C6"/>
                </a:solidFill>
              </a:rPr>
              <a:t>-The added total kinetic energy/</a:t>
            </a:r>
            <a:r>
              <a:rPr lang="en">
                <a:solidFill>
                  <a:srgbClr val="9900FF"/>
                </a:solidFill>
              </a:rPr>
              <a:t>Thermal energy </a:t>
            </a:r>
            <a:r>
              <a:rPr lang="en">
                <a:solidFill>
                  <a:srgbClr val="3D85C6"/>
                </a:solidFill>
              </a:rPr>
              <a:t>causes the average kinetic/</a:t>
            </a:r>
            <a:r>
              <a:rPr lang="en">
                <a:solidFill>
                  <a:srgbClr val="9900FF"/>
                </a:solidFill>
              </a:rPr>
              <a:t>temperature</a:t>
            </a:r>
            <a:r>
              <a:rPr lang="en">
                <a:solidFill>
                  <a:srgbClr val="3D85C6"/>
                </a:solidFill>
              </a:rPr>
              <a:t> energy (this makes sense because now there is more energy per particle)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D85C6"/>
                </a:solidFill>
              </a:rPr>
              <a:t>What Happens When The Temperature of the Water Increases?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013650"/>
            <a:ext cx="8229600" cy="146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As you probably know, when the temperature of a liquid increases, there is the a phase change becomes possible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97" name="Shape 97"/>
          <p:cNvSpPr/>
          <p:nvPr/>
        </p:nvSpPr>
        <p:spPr>
          <a:xfrm>
            <a:off x="4426950" y="1727600"/>
            <a:ext cx="3484499" cy="922799"/>
          </a:xfrm>
          <a:prstGeom prst="wedgeRectCallout">
            <a:avLst>
              <a:gd name="adj1" fmla="val 55919"/>
              <a:gd name="adj2" fmla="val 114873"/>
            </a:avLst>
          </a:prstGeom>
          <a:solidFill>
            <a:srgbClr val="F9CB9C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So… When does water (liquid H</a:t>
            </a:r>
            <a:r>
              <a:rPr lang="en" baseline="-25000"/>
              <a:t>2</a:t>
            </a:r>
            <a:r>
              <a:rPr lang="en"/>
              <a:t>0) become steam (gaseous </a:t>
            </a:r>
            <a:r>
              <a:rPr lang="en">
                <a:solidFill>
                  <a:schemeClr val="dk1"/>
                </a:solidFill>
              </a:rPr>
              <a:t>H</a:t>
            </a:r>
            <a:r>
              <a:rPr lang="en" baseline="-25000">
                <a:solidFill>
                  <a:schemeClr val="dk1"/>
                </a:solidFill>
              </a:rPr>
              <a:t>2</a:t>
            </a:r>
            <a:r>
              <a:rPr lang="en">
                <a:solidFill>
                  <a:schemeClr val="dk1"/>
                </a:solidFill>
              </a:rPr>
              <a:t>0)?</a:t>
            </a:r>
          </a:p>
        </p:txBody>
      </p:sp>
      <p:sp>
        <p:nvSpPr>
          <p:cNvPr id="98" name="Shape 98"/>
          <p:cNvSpPr/>
          <p:nvPr/>
        </p:nvSpPr>
        <p:spPr>
          <a:xfrm>
            <a:off x="7966477" y="2911326"/>
            <a:ext cx="1166100" cy="1166100"/>
          </a:xfrm>
          <a:prstGeom prst="pie">
            <a:avLst>
              <a:gd name="adj1" fmla="val 14034175"/>
              <a:gd name="adj2" fmla="val 10636481"/>
            </a:avLst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8441625" y="3003650"/>
            <a:ext cx="333599" cy="3140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8446475" y="3082250"/>
            <a:ext cx="206100" cy="1766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6147" y="3082247"/>
            <a:ext cx="1748399" cy="1748399"/>
          </a:xfrm>
          <a:prstGeom prst="pie">
            <a:avLst>
              <a:gd name="adj1" fmla="val 1422144"/>
              <a:gd name="adj2" fmla="val 20126951"/>
            </a:avLst>
          </a:prstGeom>
          <a:solidFill>
            <a:srgbClr val="38761D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55800" y="3273575"/>
            <a:ext cx="500699" cy="44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050400" y="3376625"/>
            <a:ext cx="206100" cy="235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258850" y="2911325"/>
            <a:ext cx="3572999" cy="1805999"/>
          </a:xfrm>
          <a:prstGeom prst="wedgeRoundRectCallout">
            <a:avLst>
              <a:gd name="adj1" fmla="val -96977"/>
              <a:gd name="adj2" fmla="val 4028"/>
              <a:gd name="adj3" fmla="val 0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Good Question. The boiling point of water is when water can </a:t>
            </a:r>
            <a:r>
              <a:rPr lang="en" b="1"/>
              <a:t>start </a:t>
            </a:r>
            <a:r>
              <a:rPr lang="en"/>
              <a:t>to become steam. </a:t>
            </a:r>
            <a:r>
              <a:rPr lang="en" i="1"/>
              <a:t>The boiling point of water is defined by specific temperature.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-100</a:t>
            </a:r>
            <a:r>
              <a:rPr lang="en" sz="1200" baseline="30000"/>
              <a:t>o</a:t>
            </a:r>
            <a:r>
              <a:rPr lang="en" sz="1200"/>
              <a:t>C = Boiling point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/>
              <a:t>-212</a:t>
            </a:r>
            <a:r>
              <a:rPr lang="en" sz="1200" baseline="30000"/>
              <a:t>o</a:t>
            </a:r>
            <a:r>
              <a:rPr lang="en" sz="1200"/>
              <a:t>F = Boiling point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235575"/>
            <a:ext cx="8229600" cy="121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i="1">
                <a:latin typeface="Comic Sans MS"/>
                <a:ea typeface="Comic Sans MS"/>
                <a:cs typeface="Comic Sans MS"/>
                <a:sym typeface="Comic Sans MS"/>
              </a:rPr>
              <a:t>If the boiling point is 100</a:t>
            </a:r>
            <a:r>
              <a:rPr lang="en" sz="2400" i="1" baseline="30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" sz="2400" i="1">
                <a:latin typeface="Comic Sans MS"/>
                <a:ea typeface="Comic Sans MS"/>
                <a:cs typeface="Comic Sans MS"/>
                <a:sym typeface="Comic Sans MS"/>
              </a:rPr>
              <a:t>C, is it possible for water to exist in liquid form at 100</a:t>
            </a:r>
            <a:r>
              <a:rPr lang="en" sz="2400" i="1" baseline="30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" sz="2400" i="1">
                <a:latin typeface="Comic Sans MS"/>
                <a:ea typeface="Comic Sans MS"/>
                <a:cs typeface="Comic Sans MS"/>
                <a:sym typeface="Comic Sans MS"/>
              </a:rPr>
              <a:t>C?</a:t>
            </a:r>
          </a:p>
        </p:txBody>
      </p:sp>
      <p:sp>
        <p:nvSpPr>
          <p:cNvPr id="110" name="Shape 110"/>
          <p:cNvSpPr/>
          <p:nvPr/>
        </p:nvSpPr>
        <p:spPr>
          <a:xfrm rot="-9984199">
            <a:off x="6719840" y="2600199"/>
            <a:ext cx="2304689" cy="2304689"/>
          </a:xfrm>
          <a:prstGeom prst="pie">
            <a:avLst>
              <a:gd name="adj1" fmla="val 1843699"/>
              <a:gd name="adj2" fmla="val 20215802"/>
            </a:avLst>
          </a:prstGeom>
          <a:solidFill>
            <a:srgbClr val="38761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7676000" y="2885850"/>
            <a:ext cx="706799" cy="667499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7715275" y="3082150"/>
            <a:ext cx="402300" cy="3926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 rot="-221881" flipH="1">
            <a:off x="495015" y="2258041"/>
            <a:ext cx="5339718" cy="2454616"/>
          </a:xfrm>
          <a:prstGeom prst="wedgeEllipseCallout">
            <a:avLst>
              <a:gd name="adj1" fmla="val -70687"/>
              <a:gd name="adj2" fmla="val 4463"/>
            </a:avLst>
          </a:prstGeom>
          <a:solidFill>
            <a:srgbClr val="B6D7A8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YES!!!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IT IS POSSIBLE FOR LIQUID WATER TO EXIST AT 100</a:t>
            </a:r>
            <a:r>
              <a:rPr lang="en" baseline="3000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C (212</a:t>
            </a:r>
            <a:r>
              <a:rPr lang="en" baseline="3000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F); HOWEVER NOTE THAT AT THIS TEMPERATURE THE WATER </a:t>
            </a: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WILL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BE BOILING, AND SOME WILL BE EVAPORATING.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Evaporation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-Unlike when water boils and quickly becomes steam </a:t>
            </a:r>
            <a:r>
              <a:rPr lang="en">
                <a:solidFill>
                  <a:srgbClr val="A61C00"/>
                </a:solidFill>
              </a:rPr>
              <a:t>evaporation is a much slower process</a:t>
            </a:r>
            <a:r>
              <a:rPr lang="en">
                <a:solidFill>
                  <a:srgbClr val="000000"/>
                </a:solidFill>
              </a:rPr>
              <a:t> in which the surface of the liquid is slowly vaporized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-Occurs when water is exposed to 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Macintosh PowerPoint</Application>
  <PresentationFormat>On-screen Show (16:9)</PresentationFormat>
  <Paragraphs>56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simple-light</vt:lpstr>
      <vt:lpstr>Phase Change Presentation</vt:lpstr>
      <vt:lpstr>Our Experiment</vt:lpstr>
      <vt:lpstr>Coffee Joulie Experiment</vt:lpstr>
      <vt:lpstr>Experiment Data</vt:lpstr>
      <vt:lpstr>Boiling</vt:lpstr>
      <vt:lpstr>Boiling</vt:lpstr>
      <vt:lpstr>What Happens When The Temperature of the Water Increases?</vt:lpstr>
      <vt:lpstr>PowerPoint Presentation</vt:lpstr>
      <vt:lpstr>Evaporation</vt:lpstr>
      <vt:lpstr>Tea Time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Change Presentation</dc:title>
  <cp:lastModifiedBy>Newton Public Schools</cp:lastModifiedBy>
  <cp:revision>1</cp:revision>
  <dcterms:modified xsi:type="dcterms:W3CDTF">2016-06-09T16:42:21Z</dcterms:modified>
</cp:coreProperties>
</file>