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74" r:id="rId3"/>
    <p:sldId id="272" r:id="rId4"/>
    <p:sldId id="270" r:id="rId5"/>
    <p:sldId id="271" r:id="rId6"/>
    <p:sldId id="256" r:id="rId7"/>
    <p:sldId id="257" r:id="rId8"/>
    <p:sldId id="258" r:id="rId9"/>
    <p:sldId id="259" r:id="rId10"/>
    <p:sldId id="260" r:id="rId11"/>
    <p:sldId id="261" r:id="rId12"/>
    <p:sldId id="277" r:id="rId13"/>
    <p:sldId id="269" r:id="rId14"/>
    <p:sldId id="262" r:id="rId15"/>
    <p:sldId id="264" r:id="rId16"/>
    <p:sldId id="263" r:id="rId17"/>
    <p:sldId id="265" r:id="rId18"/>
    <p:sldId id="276" r:id="rId19"/>
    <p:sldId id="275" r:id="rId20"/>
    <p:sldId id="266" r:id="rId21"/>
    <p:sldId id="278" r:id="rId22"/>
    <p:sldId id="26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outlineViewPr>
    <p:cViewPr>
      <p:scale>
        <a:sx n="33" d="100"/>
        <a:sy n="33" d="100"/>
      </p:scale>
      <p:origin x="0" y="-171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679E1-2CFA-4BE0-8C80-7FA29ECF3269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95138-51CA-4DEF-9540-F072D4818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12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video</a:t>
            </a:r>
            <a:r>
              <a:rPr lang="en-US" baseline="0" dirty="0"/>
              <a:t> of Jet 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95138-51CA-4DEF-9540-F072D4818C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video of Upwelling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95138-51CA-4DEF-9540-F072D4818C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4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9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3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4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4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8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2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91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1513E-06A6-4F1D-8148-5E47569F1331}" type="datetimeFigureOut">
              <a:rPr lang="en-US" smtClean="0"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8BB44-5C96-463E-9FD7-A5653D9E6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ooplankton" TargetMode="External"/><Relationship Id="rId2" Type="http://schemas.openxmlformats.org/officeDocument/2006/relationships/hyperlink" Target="https://en.wikipedia.org/wiki/Pacific_decadal_oscill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hytoplankton" TargetMode="External"/><Relationship Id="rId5" Type="http://schemas.openxmlformats.org/officeDocument/2006/relationships/hyperlink" Target="https://en.wikipedia.org/wiki/The_Blob_(Pacific_Ocean)#cite_note-NFSC-13" TargetMode="External"/><Relationship Id="rId4" Type="http://schemas.openxmlformats.org/officeDocument/2006/relationships/hyperlink" Target="https://en.wikipedia.org/wiki/Copepo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556106">
            <a:off x="52367" y="1495202"/>
            <a:ext cx="8441567" cy="2773057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Baskerville Old Face" panose="02020602080505020303" pitchFamily="18" charset="0"/>
              </a:rPr>
              <a:t>Can Y</a:t>
            </a:r>
            <a:r>
              <a:rPr lang="en-US" sz="8000" b="1" u="sng" dirty="0">
                <a:latin typeface="Baskerville Old Face" panose="02020602080505020303" pitchFamily="18" charset="0"/>
              </a:rPr>
              <a:t>o</a:t>
            </a:r>
            <a:r>
              <a:rPr lang="en-US" sz="8000" b="1" dirty="0">
                <a:latin typeface="Baskerville Old Face" panose="02020602080505020303" pitchFamily="18" charset="0"/>
              </a:rPr>
              <a:t>u Solve a Puzzle?</a:t>
            </a:r>
          </a:p>
        </p:txBody>
      </p:sp>
    </p:spTree>
    <p:extLst>
      <p:ext uri="{BB962C8B-B14F-4D97-AF65-F5344CB8AC3E}">
        <p14:creationId xmlns:p14="http://schemas.microsoft.com/office/powerpoint/2010/main" val="325669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Pigeon Guillemot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4827" y="1378593"/>
            <a:ext cx="5202959" cy="52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60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Marbled </a:t>
            </a:r>
            <a:r>
              <a:rPr lang="en-US" dirty="0" err="1"/>
              <a:t>Murrelet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8204" y="1285945"/>
            <a:ext cx="6355591" cy="512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4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    </a:t>
            </a:r>
            <a:r>
              <a:rPr lang="en-US" dirty="0">
                <a:solidFill>
                  <a:srgbClr val="002060"/>
                </a:solidFill>
                <a:latin typeface="AR BERKLEY" panose="02000000000000000000" pitchFamily="2" charset="0"/>
              </a:rPr>
              <a:t>Ocean Food Web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4" y="942536"/>
            <a:ext cx="8651631" cy="6324505"/>
          </a:xfrm>
        </p:spPr>
      </p:pic>
    </p:spTree>
    <p:extLst>
      <p:ext uri="{BB962C8B-B14F-4D97-AF65-F5344CB8AC3E}">
        <p14:creationId xmlns:p14="http://schemas.microsoft.com/office/powerpoint/2010/main" val="2481359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329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 Food Web of Cassin’s Auklet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44" y="868233"/>
            <a:ext cx="5784111" cy="5784111"/>
          </a:xfrm>
        </p:spPr>
      </p:pic>
    </p:spTree>
    <p:extLst>
      <p:ext uri="{BB962C8B-B14F-4D97-AF65-F5344CB8AC3E}">
        <p14:creationId xmlns:p14="http://schemas.microsoft.com/office/powerpoint/2010/main" val="2037903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Breeding Adults of this Bird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3" y="1690688"/>
            <a:ext cx="7847416" cy="4880233"/>
          </a:xfrm>
        </p:spPr>
      </p:pic>
    </p:spTree>
    <p:extLst>
      <p:ext uri="{BB962C8B-B14F-4D97-AF65-F5344CB8AC3E}">
        <p14:creationId xmlns:p14="http://schemas.microsoft.com/office/powerpoint/2010/main" val="410454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Breeding Adults of this Bird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98" y="1250079"/>
            <a:ext cx="8527312" cy="5143379"/>
          </a:xfrm>
        </p:spPr>
      </p:pic>
    </p:spTree>
    <p:extLst>
      <p:ext uri="{BB962C8B-B14F-4D97-AF65-F5344CB8AC3E}">
        <p14:creationId xmlns:p14="http://schemas.microsoft.com/office/powerpoint/2010/main" val="4231066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456"/>
          </a:xfrm>
        </p:spPr>
        <p:txBody>
          <a:bodyPr/>
          <a:lstStyle/>
          <a:p>
            <a:r>
              <a:rPr lang="en-US" dirty="0"/>
              <a:t>Ocean Climate Data from 1950 - 2014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95" y="1434865"/>
            <a:ext cx="7714059" cy="5179050"/>
          </a:xfrm>
        </p:spPr>
      </p:pic>
    </p:spTree>
    <p:extLst>
      <p:ext uri="{BB962C8B-B14F-4D97-AF65-F5344CB8AC3E}">
        <p14:creationId xmlns:p14="http://schemas.microsoft.com/office/powerpoint/2010/main" val="166681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47" y="-73989"/>
            <a:ext cx="8917172" cy="6931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623" y="5273749"/>
            <a:ext cx="3530010" cy="11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06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 BLANCA" panose="02000000000000000000" pitchFamily="2" charset="0"/>
              </a:rPr>
              <a:t>The Polar Jet Stream is Warped by the </a:t>
            </a:r>
            <a:r>
              <a:rPr lang="en-US" dirty="0">
                <a:solidFill>
                  <a:srgbClr val="FF0000"/>
                </a:solidFill>
                <a:latin typeface="AR BLANCA" panose="02000000000000000000" pitchFamily="2" charset="0"/>
              </a:rPr>
              <a:t>HOT BLOB in the Pacific Ocean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1694063"/>
            <a:ext cx="9791114" cy="4871079"/>
          </a:xfrm>
        </p:spPr>
      </p:pic>
    </p:spTree>
    <p:extLst>
      <p:ext uri="{BB962C8B-B14F-4D97-AF65-F5344CB8AC3E}">
        <p14:creationId xmlns:p14="http://schemas.microsoft.com/office/powerpoint/2010/main" val="126316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11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AR BLANCA" panose="02000000000000000000" pitchFamily="2" charset="0"/>
              </a:rPr>
              <a:t>The California Current is Cold Water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1" y="856299"/>
            <a:ext cx="8370277" cy="6641633"/>
          </a:xfrm>
        </p:spPr>
      </p:pic>
    </p:spTree>
    <p:extLst>
      <p:ext uri="{BB962C8B-B14F-4D97-AF65-F5344CB8AC3E}">
        <p14:creationId xmlns:p14="http://schemas.microsoft.com/office/powerpoint/2010/main" val="1953453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Lesson 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Students will uncover the relationship between changes in an ocean environment and a population of seabirds.</a:t>
            </a:r>
          </a:p>
        </p:txBody>
      </p:sp>
    </p:spTree>
    <p:extLst>
      <p:ext uri="{BB962C8B-B14F-4D97-AF65-F5344CB8AC3E}">
        <p14:creationId xmlns:p14="http://schemas.microsoft.com/office/powerpoint/2010/main" val="3805730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Pacific Warm Water Blob interferes with Upwelling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5" y="1690688"/>
            <a:ext cx="11715229" cy="5018566"/>
          </a:xfrm>
        </p:spPr>
      </p:pic>
    </p:spTree>
    <p:extLst>
      <p:ext uri="{BB962C8B-B14F-4D97-AF65-F5344CB8AC3E}">
        <p14:creationId xmlns:p14="http://schemas.microsoft.com/office/powerpoint/2010/main" val="4109458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35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What does the Hot Blob look like?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21" y="1364566"/>
            <a:ext cx="5846358" cy="5398137"/>
          </a:xfrm>
        </p:spPr>
      </p:pic>
    </p:spTree>
    <p:extLst>
      <p:ext uri="{BB962C8B-B14F-4D97-AF65-F5344CB8AC3E}">
        <p14:creationId xmlns:p14="http://schemas.microsoft.com/office/powerpoint/2010/main" val="4027409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w coral_bleaching_alert_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5069" y="421757"/>
            <a:ext cx="5124893" cy="51248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73878" y="365124"/>
            <a:ext cx="2379921" cy="4738503"/>
          </a:xfrm>
        </p:spPr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</a:pPr>
            <a:br>
              <a:rPr lang="en-US" sz="2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br>
              <a:rPr lang="en-US" sz="2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br>
              <a:rPr lang="en-US" sz="2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2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Warmer water temperatures can result in coral bleaching. When water is too warm, corals will expel the algae (zooxanthellae) living in their tissues causing the coral to turn completely white</a:t>
            </a:r>
            <a:br>
              <a:rPr lang="en-US" sz="2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reason for the phenomenon is unclear. Some experts consider that the wedge of warm water portends a cyclical change with the surface waters of the mid-latitude Pacific Ocean flipping from a cold phase to a warm phase in a cycle known as the </a:t>
            </a:r>
            <a:r>
              <a:rPr lang="en-US" dirty="0">
                <a:hlinkClick r:id="rId2" tooltip="Pacific decadal oscillation"/>
              </a:rPr>
              <a:t>Pacific decadal oscillation</a:t>
            </a:r>
            <a:r>
              <a:rPr lang="en-US" dirty="0"/>
              <a:t> (PDO</a:t>
            </a:r>
          </a:p>
          <a:p>
            <a:r>
              <a:rPr lang="en-US" dirty="0"/>
              <a:t>Sea surface temperature anomalies are a physical indicator which adversely affect the </a:t>
            </a:r>
            <a:r>
              <a:rPr lang="en-US" dirty="0">
                <a:hlinkClick r:id="rId3" tooltip="Zooplankton"/>
              </a:rPr>
              <a:t>zooplankton</a:t>
            </a:r>
            <a:r>
              <a:rPr lang="en-US" dirty="0"/>
              <a:t> (mainly </a:t>
            </a:r>
            <a:r>
              <a:rPr lang="en-US" dirty="0">
                <a:hlinkClick r:id="rId4" tooltip="Copepod"/>
              </a:rPr>
              <a:t>copepods</a:t>
            </a:r>
            <a:r>
              <a:rPr lang="en-US" dirty="0"/>
              <a:t>) in the Northeast Pacific and specifically in the Coastal Upwelling Domain. Warm waters are much less nutrient-rich than the cold upwelling waters which were the norm till recently off the Pacific Coast.</a:t>
            </a:r>
            <a:r>
              <a:rPr lang="en-US" baseline="30000" dirty="0">
                <a:hlinkClick r:id="rId5"/>
              </a:rPr>
              <a:t>[13]</a:t>
            </a:r>
            <a:r>
              <a:rPr lang="en-US" dirty="0"/>
              <a:t> This results in reduced </a:t>
            </a:r>
            <a:r>
              <a:rPr lang="en-US" dirty="0">
                <a:hlinkClick r:id="rId6" tooltip="Phytoplankton"/>
              </a:rPr>
              <a:t>phytoplankton</a:t>
            </a:r>
            <a:r>
              <a:rPr lang="en-US" dirty="0"/>
              <a:t> productivity with knock on effects on the zooplankton which feed on it and the higher levels of the food chain</a:t>
            </a:r>
          </a:p>
        </p:txBody>
      </p:sp>
    </p:spTree>
    <p:extLst>
      <p:ext uri="{BB962C8B-B14F-4D97-AF65-F5344CB8AC3E}">
        <p14:creationId xmlns:p14="http://schemas.microsoft.com/office/powerpoint/2010/main" val="3696408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4E1212"/>
                </a:solidFill>
              </a:rPr>
              <a:t>How Can We Take Care of Our Environment?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9758"/>
            <a:ext cx="7097822" cy="47282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12" y="2129758"/>
            <a:ext cx="6013097" cy="45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What are Sustainability Practices?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Choices that meet the needs of the present without compromising the ability of future generations to meet their own needs</a:t>
            </a:r>
          </a:p>
        </p:txBody>
      </p:sp>
    </p:spTree>
    <p:extLst>
      <p:ext uri="{BB962C8B-B14F-4D97-AF65-F5344CB8AC3E}">
        <p14:creationId xmlns:p14="http://schemas.microsoft.com/office/powerpoint/2010/main" val="10469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The Key to Sustainable Choices and Development is a good understanding of the relationships of all sectors of our world and how they are connected.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06" y="1623259"/>
            <a:ext cx="4168368" cy="5234741"/>
          </a:xfrm>
        </p:spPr>
      </p:pic>
    </p:spTree>
    <p:extLst>
      <p:ext uri="{BB962C8B-B14F-4D97-AF65-F5344CB8AC3E}">
        <p14:creationId xmlns:p14="http://schemas.microsoft.com/office/powerpoint/2010/main" val="2419693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0" y="606169"/>
            <a:ext cx="8187070" cy="6028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294" y="-40083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 BERKLEY" panose="02000000000000000000" pitchFamily="2" charset="0"/>
              </a:rPr>
              <a:t>The Sea Bird Mystery</a:t>
            </a:r>
          </a:p>
        </p:txBody>
      </p:sp>
      <p:sp>
        <p:nvSpPr>
          <p:cNvPr id="4" name="Rectangle 3"/>
          <p:cNvSpPr/>
          <p:nvPr/>
        </p:nvSpPr>
        <p:spPr>
          <a:xfrm>
            <a:off x="5209954" y="2967334"/>
            <a:ext cx="11386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0120184">
            <a:off x="637953" y="2843145"/>
            <a:ext cx="9144000" cy="1554480"/>
          </a:xfrm>
        </p:spPr>
        <p:txBody>
          <a:bodyPr>
            <a:normAutofit/>
          </a:bodyPr>
          <a:lstStyle/>
          <a:p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52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Common </a:t>
            </a:r>
            <a:r>
              <a:rPr lang="en-US" dirty="0" err="1"/>
              <a:t>Murre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4533" y="1690688"/>
            <a:ext cx="4842934" cy="484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97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Tufted Puffin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813" y="1977656"/>
            <a:ext cx="4233136" cy="44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Cassin’s Auklet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81" y="1207681"/>
            <a:ext cx="7336466" cy="5517022"/>
          </a:xfrm>
        </p:spPr>
      </p:pic>
    </p:spTree>
    <p:extLst>
      <p:ext uri="{BB962C8B-B14F-4D97-AF65-F5344CB8AC3E}">
        <p14:creationId xmlns:p14="http://schemas.microsoft.com/office/powerpoint/2010/main" val="2442128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309</Words>
  <Application>Microsoft Office PowerPoint</Application>
  <PresentationFormat>Widescreen</PresentationFormat>
  <Paragraphs>36</Paragraphs>
  <Slides>23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 BERKLEY</vt:lpstr>
      <vt:lpstr>AR BLANCA</vt:lpstr>
      <vt:lpstr>Arial</vt:lpstr>
      <vt:lpstr>Arial Black</vt:lpstr>
      <vt:lpstr>Baskerville Old Face</vt:lpstr>
      <vt:lpstr>Calibri</vt:lpstr>
      <vt:lpstr>Calibri Light</vt:lpstr>
      <vt:lpstr>Office Theme</vt:lpstr>
      <vt:lpstr>Can You Solve a Puzzle?</vt:lpstr>
      <vt:lpstr>Lesson Objective:</vt:lpstr>
      <vt:lpstr>How Can We Take Care of Our Environment?</vt:lpstr>
      <vt:lpstr>What are Sustainability Practices?</vt:lpstr>
      <vt:lpstr>The Key to Sustainable Choices and Development is a good understanding of the relationships of all sectors of our world and how they are connected.</vt:lpstr>
      <vt:lpstr>The Sea Bird Mystery</vt:lpstr>
      <vt:lpstr>Common Murre</vt:lpstr>
      <vt:lpstr>Tufted Puffin</vt:lpstr>
      <vt:lpstr>Cassin’s Auklet</vt:lpstr>
      <vt:lpstr>Pigeon Guillemot</vt:lpstr>
      <vt:lpstr>Marbled Murrelet</vt:lpstr>
      <vt:lpstr>     Ocean Food Web</vt:lpstr>
      <vt:lpstr> Food Web of Cassin’s Auklet</vt:lpstr>
      <vt:lpstr>Number of Breeding Adults of this Bird</vt:lpstr>
      <vt:lpstr>Number of Breeding Adults of this Bird</vt:lpstr>
      <vt:lpstr>Ocean Climate Data from 1950 - 2014</vt:lpstr>
      <vt:lpstr>PowerPoint Presentation</vt:lpstr>
      <vt:lpstr>The Polar Jet Stream is Warped by the HOT BLOB in the Pacific Ocean</vt:lpstr>
      <vt:lpstr>The California Current is Cold Water</vt:lpstr>
      <vt:lpstr>The Pacific Warm Water Blob interferes with Upwelling</vt:lpstr>
      <vt:lpstr>What does the Hot Blob look like?</vt:lpstr>
      <vt:lpstr>   Warmer water temperatures can result in coral bleaching. When water is too warm, corals will expel the algae (zooxanthellae) living in their tissues causing the coral to turn completely white </vt:lpstr>
      <vt:lpstr>Why?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 Bird Mystery</dc:title>
  <dc:creator>M Ghuloum</dc:creator>
  <cp:lastModifiedBy>M Ghuloum</cp:lastModifiedBy>
  <cp:revision>30</cp:revision>
  <dcterms:created xsi:type="dcterms:W3CDTF">2016-12-09T19:07:08Z</dcterms:created>
  <dcterms:modified xsi:type="dcterms:W3CDTF">2017-03-12T20:23:12Z</dcterms:modified>
</cp:coreProperties>
</file>