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6" r:id="rId2"/>
    <p:sldId id="258" r:id="rId3"/>
    <p:sldId id="263" r:id="rId4"/>
    <p:sldId id="265" r:id="rId5"/>
    <p:sldId id="272" r:id="rId6"/>
    <p:sldId id="273" r:id="rId7"/>
    <p:sldId id="266" r:id="rId8"/>
    <p:sldId id="271" r:id="rId9"/>
    <p:sldId id="274" r:id="rId10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84"/>
    <p:restoredTop sz="93465" autoAdjust="0"/>
  </p:normalViewPr>
  <p:slideViewPr>
    <p:cSldViewPr snapToGrid="0" snapToObjects="1">
      <p:cViewPr varScale="1">
        <p:scale>
          <a:sx n="60" d="100"/>
          <a:sy n="60" d="100"/>
        </p:scale>
        <p:origin x="62" y="4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9457EFA-508C-4BC3-8513-6D2B86900B92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2624B93-0B50-4672-9B97-2233DC8CB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5896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3D13D6-5FE1-9B47-A7C2-B93D5B668A36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01DC35-2972-4248-B310-362A82247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249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Intro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1DC35-2972-4248-B310-362A8224747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553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Intro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1DC35-2972-4248-B310-362A8224747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944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Intro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1DC35-2972-4248-B310-362A8224747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714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intro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1DC35-2972-4248-B310-362A8224747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946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A747B-8D32-6747-B549-F10D90E7E873}" type="datetimeFigureOut">
              <a:rPr lang="en-US" smtClean="0"/>
              <a:pPr/>
              <a:t>4/10/2017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5104F-C887-1648-AB4E-8B843C08FE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A747B-8D32-6747-B549-F10D90E7E873}" type="datetimeFigureOut">
              <a:rPr lang="en-US" smtClean="0"/>
              <a:pPr/>
              <a:t>4/10/2017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5104F-C887-1648-AB4E-8B843C08FE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A747B-8D32-6747-B549-F10D90E7E873}" type="datetimeFigureOut">
              <a:rPr lang="en-US" smtClean="0"/>
              <a:pPr/>
              <a:t>4/10/2017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5104F-C887-1648-AB4E-8B843C08FE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A747B-8D32-6747-B549-F10D90E7E873}" type="datetimeFigureOut">
              <a:rPr lang="en-US" smtClean="0"/>
              <a:pPr/>
              <a:t>4/10/2017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5104F-C887-1648-AB4E-8B843C08FE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A747B-8D32-6747-B549-F10D90E7E873}" type="datetimeFigureOut">
              <a:rPr lang="en-US" smtClean="0"/>
              <a:pPr/>
              <a:t>4/10/2017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5104F-C887-1648-AB4E-8B843C08FE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A747B-8D32-6747-B549-F10D90E7E873}" type="datetimeFigureOut">
              <a:rPr lang="en-US" smtClean="0"/>
              <a:pPr/>
              <a:t>4/10/2017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5104F-C887-1648-AB4E-8B843C08FE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A747B-8D32-6747-B549-F10D90E7E873}" type="datetimeFigureOut">
              <a:rPr lang="en-US" smtClean="0"/>
              <a:pPr/>
              <a:t>4/10/2017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5104F-C887-1648-AB4E-8B843C08FE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A747B-8D32-6747-B549-F10D90E7E873}" type="datetimeFigureOut">
              <a:rPr lang="en-US" smtClean="0"/>
              <a:pPr/>
              <a:t>4/10/2017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5104F-C887-1648-AB4E-8B843C08FE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A747B-8D32-6747-B549-F10D90E7E873}" type="datetimeFigureOut">
              <a:rPr lang="en-US" smtClean="0"/>
              <a:pPr/>
              <a:t>4/10/2017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5104F-C887-1648-AB4E-8B843C08FE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A747B-8D32-6747-B549-F10D90E7E873}" type="datetimeFigureOut">
              <a:rPr lang="en-US" smtClean="0"/>
              <a:pPr/>
              <a:t>4/10/2017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5104F-C887-1648-AB4E-8B843C08FE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A747B-8D32-6747-B549-F10D90E7E873}" type="datetimeFigureOut">
              <a:rPr lang="en-US" smtClean="0"/>
              <a:pPr/>
              <a:t>4/10/2017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5104F-C887-1648-AB4E-8B843C08FE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1A747B-8D32-6747-B549-F10D90E7E873}" type="datetimeFigureOut">
              <a:rPr lang="en-US" smtClean="0"/>
              <a:pPr/>
              <a:t>4/10/2017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5104F-C887-1648-AB4E-8B843C08FE8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91733" y="919427"/>
            <a:ext cx="13150426" cy="71916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311680"/>
            <a:ext cx="9144000" cy="1470025"/>
          </a:xfrm>
        </p:spPr>
        <p:txBody>
          <a:bodyPr/>
          <a:lstStyle/>
          <a:p>
            <a:r>
              <a:rPr lang="en-US" u="sng" dirty="0" smtClean="0"/>
              <a:t>Grand Canyon Cross Section Tutorial</a:t>
            </a:r>
            <a:endParaRPr lang="en-US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1715"/>
            <a:ext cx="8229600" cy="4958119"/>
          </a:xfrm>
        </p:spPr>
        <p:txBody>
          <a:bodyPr>
            <a:normAutofit/>
          </a:bodyPr>
          <a:lstStyle/>
          <a:p>
            <a:pPr>
              <a:spcAft>
                <a:spcPts val="4800"/>
              </a:spcAft>
            </a:pPr>
            <a:r>
              <a:rPr lang="en-US" sz="2800" dirty="0"/>
              <a:t>Geologists are interested in the structure of solid </a:t>
            </a:r>
            <a:r>
              <a:rPr lang="en-US" sz="2800" dirty="0" smtClean="0"/>
              <a:t>Earth </a:t>
            </a:r>
            <a:r>
              <a:rPr lang="en-US" sz="2800" dirty="0"/>
              <a:t>and the rocks of which it is composed.  </a:t>
            </a:r>
            <a:endParaRPr lang="en-US" sz="2800" dirty="0" smtClean="0"/>
          </a:p>
          <a:p>
            <a:pPr>
              <a:spcAft>
                <a:spcPts val="4800"/>
              </a:spcAft>
            </a:pPr>
            <a:r>
              <a:rPr lang="en-US" sz="2800" dirty="0" smtClean="0"/>
              <a:t>Geologists </a:t>
            </a:r>
            <a:r>
              <a:rPr lang="en-US" sz="2800" dirty="0"/>
              <a:t>also care about the shape of rocks both on the surface and below the surface of the E</a:t>
            </a:r>
            <a:r>
              <a:rPr lang="en-US" sz="2800" dirty="0" smtClean="0"/>
              <a:t>arth.</a:t>
            </a:r>
            <a:endParaRPr lang="en-US" sz="2800" dirty="0"/>
          </a:p>
          <a:p>
            <a:pPr>
              <a:spcAft>
                <a:spcPts val="4800"/>
              </a:spcAft>
            </a:pPr>
            <a:r>
              <a:rPr lang="en-US" sz="2800" dirty="0"/>
              <a:t>Geologists use representations called </a:t>
            </a:r>
            <a:r>
              <a:rPr lang="en-US" sz="2800" u="sng" dirty="0"/>
              <a:t>geologic maps </a:t>
            </a:r>
            <a:r>
              <a:rPr lang="en-US" sz="2800" dirty="0"/>
              <a:t>to illustrate what rock layers are exposed at the surface of the </a:t>
            </a:r>
            <a:r>
              <a:rPr lang="en-US" sz="2800" dirty="0" smtClean="0"/>
              <a:t>Earth</a:t>
            </a:r>
            <a:r>
              <a:rPr lang="en-US" sz="2800" dirty="0"/>
              <a:t>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77081" y="505254"/>
            <a:ext cx="53678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Background</a:t>
            </a:r>
            <a:r>
              <a:rPr lang="en-US" sz="3600" dirty="0" smtClean="0"/>
              <a:t>: </a:t>
            </a:r>
            <a:r>
              <a:rPr lang="en-US" sz="4400" dirty="0" smtClean="0"/>
              <a:t>Geology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945" y="1552670"/>
            <a:ext cx="8266328" cy="23168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 geologic map is a special-purpose map made to show geological features. Different types of rock are shown by different color to indicate where they are exposed at the surface.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147562"/>
            <a:ext cx="2685007" cy="23920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1886" y="4147562"/>
            <a:ext cx="4499241" cy="2392097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Background: The Geologic </a:t>
            </a:r>
            <a:r>
              <a:rPr lang="en-US" dirty="0"/>
              <a:t>M</a:t>
            </a:r>
            <a:r>
              <a:rPr lang="en-US" dirty="0" smtClean="0"/>
              <a:t>ap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87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0628"/>
            <a:ext cx="8229600" cy="1143000"/>
          </a:xfrm>
        </p:spPr>
        <p:txBody>
          <a:bodyPr/>
          <a:lstStyle/>
          <a:p>
            <a:r>
              <a:rPr lang="en-US" dirty="0" smtClean="0"/>
              <a:t>Part 1: Make </a:t>
            </a:r>
            <a:r>
              <a:rPr lang="en-US" dirty="0"/>
              <a:t>A</a:t>
            </a:r>
            <a:r>
              <a:rPr lang="en-US" dirty="0" smtClean="0"/>
              <a:t> Cross-Section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580" y="1444088"/>
            <a:ext cx="8229600" cy="4517506"/>
          </a:xfrm>
        </p:spPr>
        <p:txBody>
          <a:bodyPr>
            <a:normAutofit fontScale="85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 cross-section is a drawing that shows what the inside of something looks like after a cut has been made across it.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Imagine slicing into a loaf of bread so that you can see the </a:t>
            </a:r>
            <a:r>
              <a:rPr lang="en-US" dirty="0" smtClean="0"/>
              <a:t>inside.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The inside is the </a:t>
            </a:r>
            <a:r>
              <a:rPr lang="en-US" dirty="0" smtClean="0"/>
              <a:t>cross-section!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 geologic map would be like </a:t>
            </a:r>
          </a:p>
          <a:p>
            <a:pPr marL="0" indent="0">
              <a:buNone/>
            </a:pPr>
            <a:r>
              <a:rPr lang="en-US" dirty="0"/>
              <a:t>    looking at the top of the loaf of </a:t>
            </a:r>
            <a:r>
              <a:rPr lang="en-US" dirty="0" smtClean="0"/>
              <a:t>bread.</a:t>
            </a: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</p:txBody>
      </p:sp>
      <p:grpSp>
        <p:nvGrpSpPr>
          <p:cNvPr id="4" name="Group 6"/>
          <p:cNvGrpSpPr/>
          <p:nvPr/>
        </p:nvGrpSpPr>
        <p:grpSpPr>
          <a:xfrm>
            <a:off x="6229419" y="3702841"/>
            <a:ext cx="2849698" cy="2574759"/>
            <a:chOff x="5964102" y="4457700"/>
            <a:chExt cx="2849698" cy="2574759"/>
          </a:xfrm>
        </p:grpSpPr>
        <p:pic>
          <p:nvPicPr>
            <p:cNvPr id="11" name="Picture 10" descr="bread_loaf.g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64102" y="4457700"/>
              <a:ext cx="2849698" cy="2101849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6336468" y="6663127"/>
              <a:ext cx="14530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Cross-section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V="1">
              <a:off x="7143017" y="5435600"/>
              <a:ext cx="451583" cy="1215137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94135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266" y="0"/>
            <a:ext cx="8229600" cy="1143000"/>
          </a:xfrm>
        </p:spPr>
        <p:txBody>
          <a:bodyPr/>
          <a:lstStyle/>
          <a:p>
            <a:r>
              <a:rPr lang="en-US" dirty="0" smtClean="0"/>
              <a:t>Part 2: Core Sample Comparison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837928"/>
            <a:ext cx="5621866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Geologists </a:t>
            </a:r>
            <a:r>
              <a:rPr lang="en-US" dirty="0"/>
              <a:t>take core </a:t>
            </a:r>
            <a:r>
              <a:rPr lang="en-US" dirty="0" smtClean="0"/>
              <a:t>samples </a:t>
            </a:r>
            <a:r>
              <a:rPr lang="en-US" dirty="0"/>
              <a:t>t</a:t>
            </a:r>
            <a:r>
              <a:rPr lang="en-US" dirty="0" smtClean="0"/>
              <a:t>o see </a:t>
            </a:r>
            <a:r>
              <a:rPr lang="en-US" dirty="0" smtClean="0"/>
              <a:t>how rocks </a:t>
            </a:r>
            <a:r>
              <a:rPr lang="en-US" dirty="0" smtClean="0"/>
              <a:t>are layered </a:t>
            </a:r>
            <a:r>
              <a:rPr lang="en-US" dirty="0" smtClean="0"/>
              <a:t>below </a:t>
            </a:r>
            <a:r>
              <a:rPr lang="en-US" dirty="0" smtClean="0"/>
              <a:t>the surface.</a:t>
            </a:r>
          </a:p>
          <a:p>
            <a:r>
              <a:rPr lang="en-US" dirty="0"/>
              <a:t>Core samples are obtained by using long drills with steel tubes</a:t>
            </a:r>
            <a:r>
              <a:rPr lang="en-US" dirty="0" smtClean="0"/>
              <a:t>.</a:t>
            </a:r>
            <a:endParaRPr lang="en-US" dirty="0" smtClean="0"/>
          </a:p>
          <a:p>
            <a:r>
              <a:rPr lang="en-US" dirty="0"/>
              <a:t>The material that is removed from the steel tubes is removed and analyzed.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1867" y="1016000"/>
            <a:ext cx="3641162" cy="584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83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 3: Elevation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0"/>
            <a:ext cx="5939938" cy="482600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This map is also a topographic map. Topographic maps are used to show elevation, or </a:t>
            </a:r>
            <a:r>
              <a:rPr lang="en-US" dirty="0" smtClean="0"/>
              <a:t>height. </a:t>
            </a:r>
            <a:endParaRPr lang="en-US" dirty="0" smtClean="0"/>
          </a:p>
          <a:p>
            <a:r>
              <a:rPr lang="en-US" dirty="0" smtClean="0"/>
              <a:t>Contour lines indicate the elevation at a certain point on the map. </a:t>
            </a:r>
          </a:p>
          <a:p>
            <a:r>
              <a:rPr lang="en-US" dirty="0"/>
              <a:t>The </a:t>
            </a:r>
            <a:r>
              <a:rPr lang="en-US" dirty="0" smtClean="0"/>
              <a:t>contour </a:t>
            </a:r>
            <a:r>
              <a:rPr lang="en-US" dirty="0"/>
              <a:t>interval for the map to the right is 10 meters. So, the difference in elevation between two lines that are next to each other is 10 </a:t>
            </a:r>
            <a:r>
              <a:rPr lang="en-US" dirty="0" smtClean="0"/>
              <a:t>meters.</a:t>
            </a:r>
          </a:p>
          <a:p>
            <a:r>
              <a:rPr lang="en-US" dirty="0" smtClean="0"/>
              <a:t>The contour interval for your map is 20 meters.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138" y="2006943"/>
            <a:ext cx="3378200" cy="3924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59561" y="1824381"/>
            <a:ext cx="1892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View from the top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028783" y="5576526"/>
            <a:ext cx="1954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View from the side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11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Part 4: Strike and Dip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4064"/>
            <a:ext cx="8229600" cy="4525963"/>
          </a:xfrm>
        </p:spPr>
        <p:txBody>
          <a:bodyPr/>
          <a:lstStyle/>
          <a:p>
            <a:r>
              <a:rPr lang="en-US" dirty="0" smtClean="0"/>
              <a:t>To better understand the orientation of rock layers that compose the geologic map geologists measure strike and dip.</a:t>
            </a:r>
          </a:p>
          <a:p>
            <a:r>
              <a:rPr lang="en-US" dirty="0" smtClean="0"/>
              <a:t>Strike indicates the direction the layers of rock are trending (N,S,E,W).</a:t>
            </a:r>
          </a:p>
          <a:p>
            <a:r>
              <a:rPr lang="en-US" dirty="0" smtClean="0"/>
              <a:t>Dip is  the angle the</a:t>
            </a:r>
          </a:p>
          <a:p>
            <a:pPr marL="0" indent="0">
              <a:buNone/>
            </a:pPr>
            <a:r>
              <a:rPr lang="en-US" dirty="0" smtClean="0"/>
              <a:t>    rock layer is inclined.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582" t="6172" r="6145" b="5333"/>
          <a:stretch/>
        </p:blipFill>
        <p:spPr>
          <a:xfrm>
            <a:off x="4611329" y="3657600"/>
            <a:ext cx="4237703" cy="30185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634525" y="6550223"/>
            <a:ext cx="35094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geology.wikia.com</a:t>
            </a:r>
            <a:r>
              <a:rPr lang="en-US" sz="1400" dirty="0"/>
              <a:t>/wiki/</a:t>
            </a:r>
            <a:r>
              <a:rPr lang="en-US" sz="1400" dirty="0" err="1"/>
              <a:t>Strike_and_dip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9666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 5: Gold!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Using what you’ve learned about geologic (and </a:t>
            </a:r>
            <a:r>
              <a:rPr lang="en-US" smtClean="0"/>
              <a:t>topographic!) </a:t>
            </a:r>
            <a:r>
              <a:rPr lang="en-US" dirty="0" smtClean="0"/>
              <a:t>maps suggest 5 more drill hole locations! Include:</a:t>
            </a:r>
          </a:p>
          <a:p>
            <a:pPr lvl="1"/>
            <a:r>
              <a:rPr lang="en-US" sz="3200" dirty="0"/>
              <a:t>T</a:t>
            </a:r>
            <a:r>
              <a:rPr lang="en-US" sz="3200" dirty="0" smtClean="0"/>
              <a:t>heir latitude and longitude.</a:t>
            </a:r>
          </a:p>
          <a:p>
            <a:pPr lvl="1"/>
            <a:r>
              <a:rPr lang="en-US" sz="3200" dirty="0" smtClean="0"/>
              <a:t>How deep you would like to drill.</a:t>
            </a:r>
          </a:p>
          <a:p>
            <a:pPr lvl="1"/>
            <a:r>
              <a:rPr lang="en-US" sz="3200" dirty="0" smtClean="0"/>
              <a:t>Argue why these are the best locations and depths for the sample sites you selected.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74130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Disclaimer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There is no gold in the Grand Canyon!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21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5507</TotalTime>
  <Words>427</Words>
  <Application>Microsoft Office PowerPoint</Application>
  <PresentationFormat>On-screen Show (4:3)</PresentationFormat>
  <Paragraphs>49</Paragraphs>
  <Slides>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Grand Canyon Cross Section Tutorial</vt:lpstr>
      <vt:lpstr>PowerPoint Presentation</vt:lpstr>
      <vt:lpstr>Background: The Geologic Map</vt:lpstr>
      <vt:lpstr>Part 1: Make A Cross-Section</vt:lpstr>
      <vt:lpstr>Part 2: Core Sample Comparison</vt:lpstr>
      <vt:lpstr>Part 3: Elevation</vt:lpstr>
      <vt:lpstr>Part 4: Strike and Dip</vt:lpstr>
      <vt:lpstr>Part 5: Gold!</vt:lpstr>
      <vt:lpstr>Disclaimer</vt:lpstr>
    </vt:vector>
  </TitlesOfParts>
  <Company>University of Delaware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Geology Tutorial</dc:title>
  <dc:creator>Kristin Gagnier</dc:creator>
  <cp:lastModifiedBy>Doug Lombardi</cp:lastModifiedBy>
  <cp:revision>41</cp:revision>
  <cp:lastPrinted>2017-02-06T15:51:02Z</cp:lastPrinted>
  <dcterms:created xsi:type="dcterms:W3CDTF">2014-03-10T18:06:18Z</dcterms:created>
  <dcterms:modified xsi:type="dcterms:W3CDTF">2017-04-10T12:57:40Z</dcterms:modified>
</cp:coreProperties>
</file>