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598" y="-3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7665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7"/>
            <a:ext cx="7242464" cy="4013965"/>
          </a:xfrm>
          <a:prstGeom prst="rect">
            <a:avLst/>
          </a:prstGeom>
        </p:spPr>
        <p:txBody>
          <a:bodyPr lIns="113100" tIns="113100" rIns="113100" bIns="113100" anchor="b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4" y="5542288"/>
            <a:ext cx="7242464" cy="1549835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4944" y="2163088"/>
            <a:ext cx="7242464" cy="3839646"/>
          </a:xfrm>
          <a:prstGeom prst="rect">
            <a:avLst/>
          </a:prstGeom>
        </p:spPr>
        <p:txBody>
          <a:bodyPr lIns="113100" tIns="113100" rIns="113100" bIns="113100" anchor="b" anchorCtr="0"/>
          <a:lstStyle>
            <a:lvl1pPr lvl="0" algn="ctr">
              <a:spcBef>
                <a:spcPts val="0"/>
              </a:spcBef>
              <a:buSzPct val="100000"/>
              <a:defRPr sz="14800"/>
            </a:lvl1pPr>
            <a:lvl2pPr lvl="1" algn="ctr">
              <a:spcBef>
                <a:spcPts val="0"/>
              </a:spcBef>
              <a:buSzPct val="100000"/>
              <a:defRPr sz="14800"/>
            </a:lvl2pPr>
            <a:lvl3pPr lvl="2" algn="ctr">
              <a:spcBef>
                <a:spcPts val="0"/>
              </a:spcBef>
              <a:buSzPct val="100000"/>
              <a:defRPr sz="14800"/>
            </a:lvl3pPr>
            <a:lvl4pPr lvl="3" algn="ctr">
              <a:spcBef>
                <a:spcPts val="0"/>
              </a:spcBef>
              <a:buSzPct val="100000"/>
              <a:defRPr sz="14800"/>
            </a:lvl4pPr>
            <a:lvl5pPr lvl="4" algn="ctr">
              <a:spcBef>
                <a:spcPts val="0"/>
              </a:spcBef>
              <a:buSzPct val="100000"/>
              <a:defRPr sz="14800"/>
            </a:lvl5pPr>
            <a:lvl6pPr lvl="5" algn="ctr">
              <a:spcBef>
                <a:spcPts val="0"/>
              </a:spcBef>
              <a:buSzPct val="100000"/>
              <a:defRPr sz="14800"/>
            </a:lvl6pPr>
            <a:lvl7pPr lvl="6" algn="ctr">
              <a:spcBef>
                <a:spcPts val="0"/>
              </a:spcBef>
              <a:buSzPct val="100000"/>
              <a:defRPr sz="14800"/>
            </a:lvl7pPr>
            <a:lvl8pPr lvl="7" algn="ctr">
              <a:spcBef>
                <a:spcPts val="0"/>
              </a:spcBef>
              <a:buSzPct val="100000"/>
              <a:defRPr sz="14800"/>
            </a:lvl8pPr>
            <a:lvl9pPr lvl="8" algn="ctr">
              <a:spcBef>
                <a:spcPts val="0"/>
              </a:spcBef>
              <a:buSzPct val="100000"/>
              <a:defRPr sz="14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4" y="6164351"/>
            <a:ext cx="7242464" cy="2543718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4" y="4206106"/>
            <a:ext cx="7242464" cy="1646118"/>
          </a:xfrm>
          <a:prstGeom prst="rect">
            <a:avLst/>
          </a:prstGeom>
        </p:spPr>
        <p:txBody>
          <a:bodyPr lIns="113100" tIns="113100" rIns="113100" bIns="113100" anchor="ctr" anchorCtr="0"/>
          <a:lstStyle>
            <a:lvl1pPr lvl="0" algn="ctr">
              <a:spcBef>
                <a:spcPts val="0"/>
              </a:spcBef>
              <a:buSzPct val="100000"/>
              <a:defRPr sz="4500"/>
            </a:lvl1pPr>
            <a:lvl2pPr lvl="1" algn="ctr">
              <a:spcBef>
                <a:spcPts val="0"/>
              </a:spcBef>
              <a:buSzPct val="100000"/>
              <a:defRPr sz="4500"/>
            </a:lvl2pPr>
            <a:lvl3pPr lvl="2" algn="ctr">
              <a:spcBef>
                <a:spcPts val="0"/>
              </a:spcBef>
              <a:buSzPct val="100000"/>
              <a:defRPr sz="4500"/>
            </a:lvl3pPr>
            <a:lvl4pPr lvl="3" algn="ctr">
              <a:spcBef>
                <a:spcPts val="0"/>
              </a:spcBef>
              <a:buSzPct val="100000"/>
              <a:defRPr sz="4500"/>
            </a:lvl4pPr>
            <a:lvl5pPr lvl="4" algn="ctr">
              <a:spcBef>
                <a:spcPts val="0"/>
              </a:spcBef>
              <a:buSzPct val="100000"/>
              <a:defRPr sz="4500"/>
            </a:lvl5pPr>
            <a:lvl6pPr lvl="5" algn="ctr">
              <a:spcBef>
                <a:spcPts val="0"/>
              </a:spcBef>
              <a:buSzPct val="100000"/>
              <a:defRPr sz="4500"/>
            </a:lvl6pPr>
            <a:lvl7pPr lvl="6" algn="ctr">
              <a:spcBef>
                <a:spcPts val="0"/>
              </a:spcBef>
              <a:buSzPct val="100000"/>
              <a:defRPr sz="4500"/>
            </a:lvl7pPr>
            <a:lvl8pPr lvl="7" algn="ctr">
              <a:spcBef>
                <a:spcPts val="0"/>
              </a:spcBef>
              <a:buSzPct val="100000"/>
              <a:defRPr sz="4500"/>
            </a:lvl8pPr>
            <a:lvl9pPr lvl="8" algn="ctr">
              <a:spcBef>
                <a:spcPts val="0"/>
              </a:spcBef>
              <a:buSzPct val="100000"/>
              <a:defRPr sz="4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4" y="870272"/>
            <a:ext cx="7242464" cy="1120059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464" cy="6681141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4" y="870272"/>
            <a:ext cx="7242464" cy="1120059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6" y="2253728"/>
            <a:ext cx="3399845" cy="6681141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8"/>
            <a:ext cx="3399845" cy="6681141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4" y="870272"/>
            <a:ext cx="7242464" cy="1120059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4" y="1086506"/>
            <a:ext cx="2386800" cy="1477624"/>
          </a:xfrm>
          <a:prstGeom prst="rect">
            <a:avLst/>
          </a:prstGeom>
        </p:spPr>
        <p:txBody>
          <a:bodyPr lIns="113100" tIns="113100" rIns="113100" bIns="113100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4" y="2717442"/>
            <a:ext cx="2386800" cy="6217587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2" y="880293"/>
            <a:ext cx="5412723" cy="7999976"/>
          </a:xfrm>
          <a:prstGeom prst="rect">
            <a:avLst/>
          </a:prstGeom>
        </p:spPr>
        <p:txBody>
          <a:bodyPr lIns="113100" tIns="113100" rIns="113100" bIns="113100" anchor="ctr" anchorCtr="0"/>
          <a:lstStyle>
            <a:lvl1pPr lvl="0">
              <a:spcBef>
                <a:spcPts val="0"/>
              </a:spcBef>
              <a:buSzPct val="100000"/>
              <a:defRPr sz="5900"/>
            </a:lvl1pPr>
            <a:lvl2pPr lvl="1">
              <a:spcBef>
                <a:spcPts val="0"/>
              </a:spcBef>
              <a:buSzPct val="100000"/>
              <a:defRPr sz="5900"/>
            </a:lvl2pPr>
            <a:lvl3pPr lvl="2">
              <a:spcBef>
                <a:spcPts val="0"/>
              </a:spcBef>
              <a:buSzPct val="100000"/>
              <a:defRPr sz="5900"/>
            </a:lvl3pPr>
            <a:lvl4pPr lvl="3">
              <a:spcBef>
                <a:spcPts val="0"/>
              </a:spcBef>
              <a:buSzPct val="100000"/>
              <a:defRPr sz="5900"/>
            </a:lvl4pPr>
            <a:lvl5pPr lvl="4">
              <a:spcBef>
                <a:spcPts val="0"/>
              </a:spcBef>
              <a:buSzPct val="100000"/>
              <a:defRPr sz="5900"/>
            </a:lvl5pPr>
            <a:lvl6pPr lvl="5">
              <a:spcBef>
                <a:spcPts val="0"/>
              </a:spcBef>
              <a:buSzPct val="100000"/>
              <a:defRPr sz="5900"/>
            </a:lvl6pPr>
            <a:lvl7pPr lvl="6">
              <a:spcBef>
                <a:spcPts val="0"/>
              </a:spcBef>
              <a:buSzPct val="100000"/>
              <a:defRPr sz="5900"/>
            </a:lvl7pPr>
            <a:lvl8pPr lvl="7">
              <a:spcBef>
                <a:spcPts val="0"/>
              </a:spcBef>
              <a:buSzPct val="100000"/>
              <a:defRPr sz="5900"/>
            </a:lvl8pPr>
            <a:lvl9pPr lvl="8">
              <a:spcBef>
                <a:spcPts val="0"/>
              </a:spcBef>
              <a:buSzPct val="100000"/>
              <a:defRPr sz="59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3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3"/>
            <a:ext cx="3438327" cy="2898565"/>
          </a:xfrm>
          <a:prstGeom prst="rect">
            <a:avLst/>
          </a:prstGeom>
        </p:spPr>
        <p:txBody>
          <a:bodyPr lIns="113100" tIns="113100" rIns="113100" bIns="113100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8"/>
            <a:ext cx="3438327" cy="2415212"/>
          </a:xfrm>
          <a:prstGeom prst="rect">
            <a:avLst/>
          </a:prstGeom>
        </p:spPr>
        <p:txBody>
          <a:bodyPr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8"/>
            <a:ext cx="3261450" cy="7225835"/>
          </a:xfrm>
          <a:prstGeom prst="rect">
            <a:avLst/>
          </a:prstGeom>
        </p:spPr>
        <p:txBody>
          <a:bodyPr lIns="113100" tIns="113100" rIns="113100" bIns="1131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3"/>
            <a:ext cx="5099073" cy="1183341"/>
          </a:xfrm>
          <a:prstGeom prst="rect">
            <a:avLst/>
          </a:prstGeom>
        </p:spPr>
        <p:txBody>
          <a:bodyPr lIns="113100" tIns="113100" rIns="113100" bIns="1131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</p:spPr>
        <p:txBody>
          <a:bodyPr lIns="113100" tIns="113100" rIns="113100" bIns="1131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4" y="870272"/>
            <a:ext cx="7242464" cy="1120059"/>
          </a:xfrm>
          <a:prstGeom prst="rect">
            <a:avLst/>
          </a:prstGeom>
          <a:noFill/>
          <a:ln>
            <a:noFill/>
          </a:ln>
        </p:spPr>
        <p:txBody>
          <a:bodyPr lIns="113100" tIns="113100" rIns="113100" bIns="1131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464" cy="6681141"/>
          </a:xfrm>
          <a:prstGeom prst="rect">
            <a:avLst/>
          </a:prstGeom>
          <a:noFill/>
          <a:ln>
            <a:noFill/>
          </a:ln>
        </p:spPr>
        <p:txBody>
          <a:bodyPr lIns="113100" tIns="113100" rIns="113100" bIns="1131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22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ct val="100000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78"/>
            <a:ext cx="466418" cy="769871"/>
          </a:xfrm>
          <a:prstGeom prst="rect">
            <a:avLst/>
          </a:prstGeom>
          <a:noFill/>
          <a:ln>
            <a:noFill/>
          </a:ln>
        </p:spPr>
        <p:txBody>
          <a:bodyPr lIns="113100" tIns="113100" rIns="113100" bIns="1131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chemeClr val="dk2"/>
                </a:solidFill>
              </a:rPr>
              <a:t>‹#›</a:t>
            </a:fld>
            <a:endParaRPr lang="en" sz="12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1637336" y="2438400"/>
            <a:ext cx="4411632" cy="4938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18288" lvl="0" algn="ctr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en-US" sz="1600" spc="-50" dirty="0" smtClean="0">
                <a:latin typeface="Calibri"/>
                <a:cs typeface="Calibri"/>
                <a:sym typeface="Calibri"/>
              </a:rPr>
              <a:t>Use forceps to catch </a:t>
            </a:r>
            <a:r>
              <a:rPr lang="en-US" sz="1600" spc="-50" dirty="0">
                <a:latin typeface="Calibri"/>
                <a:cs typeface="Calibri"/>
                <a:sym typeface="Calibri"/>
              </a:rPr>
              <a:t>a termite 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around </a:t>
            </a:r>
            <a:r>
              <a:rPr lang="en-US" sz="1600" spc="-50" dirty="0">
                <a:latin typeface="Calibri"/>
                <a:cs typeface="Calibri"/>
                <a:sym typeface="Calibri"/>
              </a:rPr>
              <a:t>the head, being careful not to squeeze the abdomen, and place the termite in 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0.85% 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saline </a:t>
            </a:r>
            <a:r>
              <a:rPr lang="en-US" sz="1600" spc="-50" dirty="0">
                <a:latin typeface="Calibri"/>
                <a:cs typeface="Calibri"/>
                <a:sym typeface="Calibri"/>
              </a:rPr>
              <a:t>on the slide.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236519" y="4724400"/>
            <a:ext cx="5299366" cy="928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1600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</a:t>
            </a:r>
            <a:r>
              <a:rPr lang="en" sz="1600" spc="-50" dirty="0">
                <a:latin typeface="Calibri" panose="020F0502020204030204" pitchFamily="34" charset="0"/>
                <a:cs typeface="Calibri" panose="020F0502020204030204" pitchFamily="34" charset="0"/>
              </a:rPr>
              <a:t>the slide on the stage of the stereoscope.  </a:t>
            </a:r>
            <a:endParaRPr lang="en" sz="1600" spc="-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1600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" sz="1600" spc="-50" dirty="0">
                <a:latin typeface="Calibri" panose="020F0502020204030204" pitchFamily="34" charset="0"/>
                <a:cs typeface="Calibri" panose="020F0502020204030204" pitchFamily="34" charset="0"/>
              </a:rPr>
              <a:t>observing through the stereoscope, remove the gut. Place dissecting needles on either side of the termite abdomen (left), </a:t>
            </a:r>
            <a:r>
              <a:rPr lang="en" sz="1600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press </a:t>
            </a:r>
            <a:r>
              <a:rPr lang="en" sz="1600" spc="-50" dirty="0">
                <a:latin typeface="Calibri" panose="020F0502020204030204" pitchFamily="34" charset="0"/>
                <a:cs typeface="Calibri" panose="020F0502020204030204" pitchFamily="34" charset="0"/>
              </a:rPr>
              <a:t>down </a:t>
            </a:r>
            <a:r>
              <a:rPr lang="en" sz="1600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gently and </a:t>
            </a:r>
            <a:r>
              <a:rPr lang="en" sz="1600" spc="-50" dirty="0">
                <a:latin typeface="Calibri" panose="020F0502020204030204" pitchFamily="34" charset="0"/>
                <a:cs typeface="Calibri" panose="020F0502020204030204" pitchFamily="34" charset="0"/>
              </a:rPr>
              <a:t>pull apart </a:t>
            </a:r>
            <a:r>
              <a:rPr lang="en" sz="1600" spc="-50" dirty="0" smtClean="0">
                <a:latin typeface="Calibri" panose="020F0502020204030204" pitchFamily="34" charset="0"/>
                <a:cs typeface="Calibri" panose="020F0502020204030204" pitchFamily="34" charset="0"/>
              </a:rPr>
              <a:t>(center).</a:t>
            </a:r>
            <a:endParaRPr lang="en" sz="1600"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420360" y="7010400"/>
            <a:ext cx="4845584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18288" lvl="0" algn="ctr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en-US" sz="1600" spc="-50" dirty="0">
                <a:latin typeface="Calibri"/>
                <a:cs typeface="Calibri"/>
                <a:sym typeface="Calibri"/>
              </a:rPr>
              <a:t>Gently pull the gut apart into small pieces, much like scrambling an egg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.</a:t>
            </a: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en-US" sz="1600" spc="-50" dirty="0" smtClean="0">
                <a:latin typeface="Calibri"/>
                <a:cs typeface="Calibri"/>
                <a:sym typeface="Calibri"/>
              </a:rPr>
              <a:t>Finally, place </a:t>
            </a:r>
            <a:r>
              <a:rPr lang="en-US" sz="1600" spc="-50" dirty="0">
                <a:latin typeface="Calibri"/>
                <a:cs typeface="Calibri"/>
                <a:sym typeface="Calibri"/>
              </a:rPr>
              <a:t>a glass coverslip over your sample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.</a:t>
            </a: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endParaRPr lang="en-US" sz="1600" spc="-50" dirty="0">
              <a:latin typeface="Calibri"/>
              <a:cs typeface="Calibri"/>
              <a:sym typeface="Calibri"/>
            </a:endParaRP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endParaRPr lang="en-US" sz="1600" spc="-50" dirty="0" smtClean="0">
              <a:latin typeface="Calibri"/>
              <a:cs typeface="Calibri"/>
              <a:sym typeface="Calibri"/>
            </a:endParaRP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endParaRPr lang="en-US" sz="1600" spc="-50" dirty="0">
              <a:latin typeface="Calibri"/>
              <a:cs typeface="Calibri"/>
              <a:sym typeface="Calibri"/>
            </a:endParaRP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endParaRPr lang="en-US" sz="1600" spc="-50" dirty="0" smtClean="0">
              <a:latin typeface="Calibri"/>
              <a:cs typeface="Calibri"/>
              <a:sym typeface="Calibri"/>
            </a:endParaRPr>
          </a:p>
          <a:p>
            <a:pPr marL="18288" algn="ctr">
              <a:lnSpc>
                <a:spcPct val="80000"/>
              </a:lnSpc>
              <a:spcBef>
                <a:spcPts val="500"/>
              </a:spcBef>
              <a:buSzPct val="100000"/>
            </a:pPr>
            <a:endParaRPr lang="en-US" sz="1600" spc="-50" dirty="0" smtClean="0">
              <a:latin typeface="Calibri"/>
              <a:cs typeface="Calibri"/>
              <a:sym typeface="Calibri"/>
            </a:endParaRPr>
          </a:p>
          <a:p>
            <a:pPr marL="18288" algn="ctr">
              <a:lnSpc>
                <a:spcPct val="80000"/>
              </a:lnSpc>
              <a:buSzPct val="100000"/>
            </a:pPr>
            <a:r>
              <a:rPr lang="en-US" sz="1600" spc="-50" dirty="0" smtClean="0">
                <a:latin typeface="Calibri"/>
                <a:cs typeface="Calibri"/>
                <a:sym typeface="Calibri"/>
              </a:rPr>
              <a:t>Repeat these steps using 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new </a:t>
            </a:r>
            <a:r>
              <a:rPr lang="en-US" sz="1600" spc="-50" dirty="0" smtClean="0">
                <a:latin typeface="Calibri"/>
                <a:cs typeface="Calibri"/>
                <a:sym typeface="Calibri"/>
              </a:rPr>
              <a:t>microscope slides </a:t>
            </a:r>
          </a:p>
          <a:p>
            <a:pPr marL="18288" algn="ctr">
              <a:lnSpc>
                <a:spcPct val="80000"/>
              </a:lnSpc>
              <a:buSzPct val="100000"/>
            </a:pPr>
            <a:r>
              <a:rPr lang="en-US" sz="1600" spc="-50" dirty="0" smtClean="0">
                <a:latin typeface="Calibri"/>
                <a:cs typeface="Calibri"/>
                <a:sym typeface="Calibri"/>
              </a:rPr>
              <a:t>with 1.7% saline and distilled water .</a:t>
            </a:r>
            <a:endParaRPr lang="en-US" sz="1600" spc="-50" dirty="0">
              <a:latin typeface="Calibri"/>
              <a:cs typeface="Calibri"/>
              <a:sym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81332" y="583536"/>
            <a:ext cx="400974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-50" normalizeH="0" baseline="0" noProof="0" dirty="0" smtClean="0">
                <a:ln>
                  <a:noFill/>
                </a:ln>
                <a:solidFill>
                  <a:srgbClr val="611BB8">
                    <a:lumMod val="75000"/>
                  </a:srgbClr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DISSECTION GUIDE</a:t>
            </a:r>
            <a:endParaRPr kumimoji="0" lang="en-US" sz="3200" b="1" i="0" u="none" strike="noStrike" kern="0" cap="none" spc="-50" normalizeH="0" baseline="0" noProof="0" dirty="0" smtClean="0">
              <a:ln>
                <a:noFill/>
              </a:ln>
              <a:solidFill>
                <a:srgbClr val="611BB8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 rot="10800000">
            <a:off x="1236519" y="209549"/>
            <a:ext cx="5299366" cy="73958"/>
          </a:xfrm>
          <a:prstGeom prst="rect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8" name="Shape 64"/>
          <p:cNvPicPr preferRelativeResize="0"/>
          <p:nvPr/>
        </p:nvPicPr>
        <p:blipFill rotWithShape="1">
          <a:blip r:embed="rId3">
            <a:alphaModFix/>
          </a:blip>
          <a:srcRect t="13006" b="13006"/>
          <a:stretch/>
        </p:blipFill>
        <p:spPr>
          <a:xfrm>
            <a:off x="2619388" y="5724099"/>
            <a:ext cx="2533627" cy="1362501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29" name="Shape 62"/>
          <p:cNvPicPr preferRelativeResize="0"/>
          <p:nvPr/>
        </p:nvPicPr>
        <p:blipFill rotWithShape="1">
          <a:blip r:embed="rId4">
            <a:alphaModFix/>
          </a:blip>
          <a:srcRect l="17301" r="22342"/>
          <a:stretch/>
        </p:blipFill>
        <p:spPr>
          <a:xfrm rot="16200000">
            <a:off x="3299347" y="790607"/>
            <a:ext cx="1173709" cy="1817077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1" name="Shape 55"/>
          <p:cNvPicPr preferRelativeResize="0"/>
          <p:nvPr/>
        </p:nvPicPr>
        <p:blipFill rotWithShape="1">
          <a:blip r:embed="rId5">
            <a:alphaModFix/>
          </a:blip>
          <a:srcRect t="17689" b="1389"/>
          <a:stretch/>
        </p:blipFill>
        <p:spPr>
          <a:xfrm>
            <a:off x="5316269" y="3124200"/>
            <a:ext cx="2054324" cy="1556982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2" name="Shape 63"/>
          <p:cNvPicPr preferRelativeResize="0"/>
          <p:nvPr/>
        </p:nvPicPr>
        <p:blipFill rotWithShape="1">
          <a:blip r:embed="rId6">
            <a:alphaModFix/>
          </a:blip>
          <a:srcRect b="19932"/>
          <a:stretch/>
        </p:blipFill>
        <p:spPr>
          <a:xfrm>
            <a:off x="2377720" y="3124200"/>
            <a:ext cx="2705100" cy="1556982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33" name="Shape 67"/>
          <p:cNvPicPr preferRelativeResize="0"/>
          <p:nvPr/>
        </p:nvPicPr>
        <p:blipFill rotWithShape="1">
          <a:blip r:embed="rId7">
            <a:alphaModFix/>
          </a:blip>
          <a:srcRect b="19932"/>
          <a:stretch/>
        </p:blipFill>
        <p:spPr>
          <a:xfrm>
            <a:off x="401808" y="3124200"/>
            <a:ext cx="1743075" cy="1556982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2" name="Group 1"/>
          <p:cNvGrpSpPr/>
          <p:nvPr/>
        </p:nvGrpSpPr>
        <p:grpSpPr>
          <a:xfrm>
            <a:off x="288331" y="8153400"/>
            <a:ext cx="7195738" cy="838200"/>
            <a:chOff x="152400" y="1752600"/>
            <a:chExt cx="8139791" cy="838200"/>
          </a:xfrm>
        </p:grpSpPr>
        <p:sp>
          <p:nvSpPr>
            <p:cNvPr id="14" name="Rectangle 13"/>
            <p:cNvSpPr/>
            <p:nvPr/>
          </p:nvSpPr>
          <p:spPr>
            <a:xfrm>
              <a:off x="152400" y="1752600"/>
              <a:ext cx="2563793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pc="-5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termite gut + 0.85% saline</a:t>
              </a:r>
              <a:endParaRPr lang="en-US" spc="-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31092" y="1752600"/>
              <a:ext cx="2563793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pc="-5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termite gut + 1.7% saline</a:t>
              </a:r>
              <a:endParaRPr lang="en-US" spc="-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28398" y="1752600"/>
              <a:ext cx="2563793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pc="-5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termite gut + distilled water</a:t>
              </a:r>
              <a:endParaRPr lang="en-US" spc="-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131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Morales, Asia Liza A CTR USARMY MEDCOM WRAIR (US)</cp:lastModifiedBy>
  <cp:revision>6</cp:revision>
  <dcterms:modified xsi:type="dcterms:W3CDTF">2016-11-21T15:11:44Z</dcterms:modified>
</cp:coreProperties>
</file>