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ABeeZee" panose="020B060402020202020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enk One" panose="020B0604020202020204" charset="0"/>
      <p:regular r:id="rId17"/>
    </p:embeddedFont>
    <p:embeddedFont>
      <p:font typeface="Didact Gothic" panose="020B0604020202020204" charset="0"/>
      <p:regular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Varela" panose="020B0604020202020204" charset="0"/>
      <p:regular r:id="rId27"/>
    </p:embeddedFont>
    <p:embeddedFont>
      <p:font typeface="Waiting for the Sunris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6xlNyWPpB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https://www.youtube.com/watch?v=_6xlNyWPpB8</a:t>
            </a:r>
            <a:r>
              <a:rPr lang="en"/>
              <a:t>  Great video to watch about how plastic bottles are made and what happens to them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ec8cca6a8_1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Teachers, you will be prompted to create a copy when you click in the circle above. Be sure to set the share settings on everybody can edit (File, Share, Advanced) Then, with the Doc open, go to Addons - Get more Addons and search for Word Cloud Generator. To enable, click on free. When students click to share their first thought, it will open a shared document that they can type into. As they enter their words, it will develop into a word cloud.</a:t>
            </a:r>
            <a:endParaRPr/>
          </a:p>
        </p:txBody>
      </p:sp>
      <p:sp>
        <p:nvSpPr>
          <p:cNvPr id="117" name="Google Shape;117;g4ec8cca6a8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ec8cca6a8_1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4ec8cca6a8_1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ec8cca6a8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Teachers, you will be prompted to create a copy when you click in the circle above. Be sure to set the share settings on everybody can edit (File, Share, Advanced) Then, with the Doc open, go to Addons - Get more Addons and search for Word Cloud Generator. To enable, click on free. When students click to share their first thought, it will open a shared document that they can type into. As they enter their words, it will develop into a word cloud.</a:t>
            </a:r>
            <a:endParaRPr/>
          </a:p>
        </p:txBody>
      </p:sp>
      <p:sp>
        <p:nvSpPr>
          <p:cNvPr id="137" name="Google Shape;137;g4ec8cca6a8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ec8cca6a8_8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4ec8cca6a8_8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ec8cca6a8_4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Teachers, you will be prompted to create a copy when you click in the circle above. Be sure to set the share settings on everybody can edit (File, Share, Advanced) Then, with the Doc open, go to Addons - Get more Addons and search for Word Cloud Generator. To enable, click on free. When students click to share their first thought, it will open a shared document that they can type into. As they enter their words, it will develop into a word cloud.</a:t>
            </a:r>
            <a:endParaRPr/>
          </a:p>
        </p:txBody>
      </p:sp>
      <p:sp>
        <p:nvSpPr>
          <p:cNvPr id="158" name="Google Shape;158;g4ec8cca6a8_4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ec8cca6a8_4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4ec8cca6a8_4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5873" cy="5159871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425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-13225" y="-6600"/>
            <a:ext cx="7075873" cy="5159871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75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75" cy="681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 flipH="1">
            <a:off x="667522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64" name="Google Shape;64;p16"/>
          <p:cNvSpPr/>
          <p:nvPr/>
        </p:nvSpPr>
        <p:spPr>
          <a:xfrm>
            <a:off x="0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 rtl="0"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66" name="Google Shape;66;p16"/>
          <p:cNvSpPr txBox="1"/>
          <p:nvPr/>
        </p:nvSpPr>
        <p:spPr>
          <a:xfrm>
            <a:off x="3593400" y="-6600"/>
            <a:ext cx="1957275" cy="101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75" cy="629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125" cy="273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0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75" cy="629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325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325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0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75" cy="629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75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75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75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>
            <a:off x="0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75" cy="629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0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75" cy="519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40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/>
        </p:nvSpPr>
        <p:spPr>
          <a:xfrm>
            <a:off x="-13219" y="-15056"/>
            <a:ext cx="6538200" cy="5170313"/>
          </a:xfrm>
          <a:custGeom>
            <a:avLst/>
            <a:gdLst/>
            <a:ahLst/>
            <a:cxnLst/>
            <a:rect l="l" t="t" r="r" b="b"/>
            <a:pathLst>
              <a:path w="348704" h="275750" extrusionOk="0">
                <a:moveTo>
                  <a:pt x="78975" y="0"/>
                </a:moveTo>
                <a:lnTo>
                  <a:pt x="0" y="451"/>
                </a:lnTo>
                <a:lnTo>
                  <a:pt x="0" y="275644"/>
                </a:lnTo>
                <a:lnTo>
                  <a:pt x="348704" y="275750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 flipH="1">
            <a:off x="667522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99" name="Google Shape;99;p23"/>
          <p:cNvSpPr/>
          <p:nvPr/>
        </p:nvSpPr>
        <p:spPr>
          <a:xfrm>
            <a:off x="0" y="-6600"/>
            <a:ext cx="8476488" cy="5153271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4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2414004" y="2152975"/>
            <a:ext cx="4449150" cy="5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75" cy="6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125" cy="27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 sz="14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75" cy="2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rtl="0"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hyperlink" Target="https://safesha.re/5s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hyperlink" Target="https://safeshare.tv/x/ss5c47dedd799b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hyperlink" Target="https://safeshare.tv/x/ss5c47df965791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share.tv/x/ss5c47dbc1b0027" TargetMode="External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afesha.re/5vr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docs.google.com/document/d/15HeNkQGJPG-zuKCC1dBuexIAYUqZTb0H7MO_SbPXS9U/copy" TargetMode="Externa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afesha.re/5vs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safeshare.tv/x/XpeSInZPYq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6"/>
          <p:cNvPicPr preferRelativeResize="0"/>
          <p:nvPr/>
        </p:nvPicPr>
        <p:blipFill rotWithShape="1">
          <a:blip r:embed="rId3">
            <a:alphaModFix/>
          </a:blip>
          <a:srcRect t="31248" b="3125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26"/>
          <p:cNvSpPr txBox="1"/>
          <p:nvPr/>
        </p:nvSpPr>
        <p:spPr>
          <a:xfrm>
            <a:off x="476975" y="1147300"/>
            <a:ext cx="25800" cy="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/>
        </p:nvSpPr>
        <p:spPr>
          <a:xfrm>
            <a:off x="686875" y="4095188"/>
            <a:ext cx="5533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rPr>
              <a:t>What is the impact of trash on the earth’s surface?</a:t>
            </a:r>
            <a:endParaRPr sz="1800">
              <a:solidFill>
                <a:srgbClr val="01CBE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732975" y="707250"/>
            <a:ext cx="3029100" cy="2862600"/>
          </a:xfrm>
          <a:prstGeom prst="ellipse">
            <a:avLst/>
          </a:prstGeom>
          <a:solidFill>
            <a:srgbClr val="173A5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 rot="-2054806">
            <a:off x="31492" y="332674"/>
            <a:ext cx="2003880" cy="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rPr>
              <a:t>Engage!</a:t>
            </a:r>
            <a:endParaRPr sz="1100">
              <a:solidFill>
                <a:srgbClr val="01CBE1"/>
              </a:solidFill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1524375" y="1497300"/>
            <a:ext cx="14463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Air</a:t>
            </a:r>
            <a:endParaRPr sz="7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625" y="2526725"/>
            <a:ext cx="1533750" cy="7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/>
          <p:nvPr/>
        </p:nvSpPr>
        <p:spPr>
          <a:xfrm>
            <a:off x="6054478" y="1867380"/>
            <a:ext cx="2481525" cy="1408725"/>
          </a:xfrm>
          <a:prstGeom prst="rect">
            <a:avLst/>
          </a:prstGeom>
          <a:solidFill>
            <a:srgbClr val="003755">
              <a:alpha val="6731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28"/>
          <p:cNvGrpSpPr/>
          <p:nvPr/>
        </p:nvGrpSpPr>
        <p:grpSpPr>
          <a:xfrm>
            <a:off x="6130209" y="1965629"/>
            <a:ext cx="2347312" cy="1240313"/>
            <a:chOff x="5929843" y="1538153"/>
            <a:chExt cx="5789400" cy="1267728"/>
          </a:xfrm>
        </p:grpSpPr>
        <p:sp>
          <p:nvSpPr>
            <p:cNvPr id="130" name="Google Shape;130;p28"/>
            <p:cNvSpPr/>
            <p:nvPr/>
          </p:nvSpPr>
          <p:spPr>
            <a:xfrm>
              <a:off x="5929843" y="1538153"/>
              <a:ext cx="5789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01CBE1"/>
                  </a:solidFill>
                  <a:latin typeface="Denk One"/>
                  <a:ea typeface="Denk One"/>
                  <a:cs typeface="Denk One"/>
                  <a:sym typeface="Denk One"/>
                </a:rPr>
                <a:t>Explore</a:t>
              </a:r>
              <a:endParaRPr sz="2300" cap="none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5929843" y="2010881"/>
              <a:ext cx="5705100" cy="7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Watch the video to learn about </a:t>
              </a:r>
              <a:endParaRPr sz="14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sp>
        <p:nvSpPr>
          <p:cNvPr id="132" name="Google Shape;132;p28"/>
          <p:cNvSpPr/>
          <p:nvPr/>
        </p:nvSpPr>
        <p:spPr>
          <a:xfrm>
            <a:off x="607997" y="777825"/>
            <a:ext cx="4706325" cy="3587850"/>
          </a:xfrm>
          <a:prstGeom prst="rect">
            <a:avLst/>
          </a:prstGeom>
          <a:solidFill>
            <a:srgbClr val="00375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/>
          <p:nvPr/>
        </p:nvSpPr>
        <p:spPr>
          <a:xfrm>
            <a:off x="5472563" y="2442131"/>
            <a:ext cx="423675" cy="28732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2692" y="1350088"/>
            <a:ext cx="4351657" cy="221645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545900" y="3520338"/>
            <a:ext cx="5533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rPr>
              <a:t>What is the impact of trash on the earth’s surface?</a:t>
            </a:r>
            <a:endParaRPr sz="1800">
              <a:solidFill>
                <a:srgbClr val="01CBE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1109775" y="592975"/>
            <a:ext cx="2693100" cy="2476500"/>
          </a:xfrm>
          <a:prstGeom prst="ellipse">
            <a:avLst/>
          </a:prstGeom>
          <a:solidFill>
            <a:srgbClr val="173A5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 rot="-2054806">
            <a:off x="31492" y="332674"/>
            <a:ext cx="2003880" cy="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rPr>
              <a:t>Engage!</a:t>
            </a:r>
            <a:endParaRPr sz="1100">
              <a:solidFill>
                <a:srgbClr val="01CBE1"/>
              </a:solidFill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1362075" y="1189963"/>
            <a:ext cx="21885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Land</a:t>
            </a:r>
            <a:endParaRPr sz="7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43" name="Google Shape;143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3943" y="1296321"/>
            <a:ext cx="2630567" cy="12825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/>
          <p:nvPr/>
        </p:nvSpPr>
        <p:spPr>
          <a:xfrm>
            <a:off x="6054400" y="233800"/>
            <a:ext cx="2903700" cy="4614300"/>
          </a:xfrm>
          <a:prstGeom prst="rect">
            <a:avLst/>
          </a:prstGeom>
          <a:solidFill>
            <a:srgbClr val="003755">
              <a:alpha val="6731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30"/>
          <p:cNvGrpSpPr/>
          <p:nvPr/>
        </p:nvGrpSpPr>
        <p:grpSpPr>
          <a:xfrm>
            <a:off x="6138775" y="445575"/>
            <a:ext cx="2312848" cy="858762"/>
            <a:chOff x="17050646" y="-1203272"/>
            <a:chExt cx="5705100" cy="831731"/>
          </a:xfrm>
        </p:grpSpPr>
        <p:sp>
          <p:nvSpPr>
            <p:cNvPr id="150" name="Google Shape;150;p30"/>
            <p:cNvSpPr/>
            <p:nvPr/>
          </p:nvSpPr>
          <p:spPr>
            <a:xfrm>
              <a:off x="17858357" y="-1203272"/>
              <a:ext cx="38397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01CBE1"/>
                  </a:solidFill>
                  <a:latin typeface="Denk One"/>
                  <a:ea typeface="Denk One"/>
                  <a:cs typeface="Denk One"/>
                  <a:sym typeface="Denk One"/>
                </a:rPr>
                <a:t>Explore</a:t>
              </a:r>
              <a:endParaRPr sz="2300" cap="none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  <p:sp>
          <p:nvSpPr>
            <p:cNvPr id="151" name="Google Shape;151;p30"/>
            <p:cNvSpPr/>
            <p:nvPr/>
          </p:nvSpPr>
          <p:spPr>
            <a:xfrm>
              <a:off x="17050646" y="-709041"/>
              <a:ext cx="57051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Watch the video to learn </a:t>
              </a:r>
              <a:endParaRPr sz="14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sp>
        <p:nvSpPr>
          <p:cNvPr id="152" name="Google Shape;152;p30"/>
          <p:cNvSpPr/>
          <p:nvPr/>
        </p:nvSpPr>
        <p:spPr>
          <a:xfrm>
            <a:off x="672747" y="445575"/>
            <a:ext cx="4706400" cy="3588000"/>
          </a:xfrm>
          <a:prstGeom prst="rect">
            <a:avLst/>
          </a:prstGeom>
          <a:solidFill>
            <a:srgbClr val="00375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5472563" y="2442131"/>
            <a:ext cx="423675" cy="28732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425" y="1192087"/>
            <a:ext cx="4168349" cy="209497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30"/>
          <p:cNvSpPr txBox="1"/>
          <p:nvPr/>
        </p:nvSpPr>
        <p:spPr>
          <a:xfrm>
            <a:off x="6128350" y="1353575"/>
            <a:ext cx="2755800" cy="3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On average, how much garbage does each person make per day?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What makes us a wasteful society?</a:t>
            </a: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What can we do to limit the amount of waste coming into a landfill?</a:t>
            </a:r>
            <a:endParaRPr sz="18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680075" y="3818613"/>
            <a:ext cx="5533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rPr>
              <a:t>What is the impact of trash on the earth’s surface?</a:t>
            </a:r>
            <a:endParaRPr sz="1800">
              <a:solidFill>
                <a:srgbClr val="01CBE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1096875" y="415013"/>
            <a:ext cx="2448900" cy="2383650"/>
          </a:xfrm>
          <a:prstGeom prst="ellipse">
            <a:avLst/>
          </a:prstGeom>
          <a:solidFill>
            <a:srgbClr val="173A5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1"/>
          <p:cNvSpPr/>
          <p:nvPr/>
        </p:nvSpPr>
        <p:spPr>
          <a:xfrm>
            <a:off x="1385325" y="1681800"/>
            <a:ext cx="18720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Why </a:t>
            </a:r>
            <a:r>
              <a:rPr lang="en" sz="1100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the concern about plastic? Watch the video, then </a:t>
            </a:r>
            <a:r>
              <a:rPr lang="en" sz="1400" b="1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click </a:t>
            </a:r>
            <a:r>
              <a:rPr lang="en" sz="1100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on the icon above to </a:t>
            </a:r>
            <a:r>
              <a:rPr lang="en" sz="1400" b="1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share </a:t>
            </a:r>
            <a:r>
              <a:rPr lang="en" sz="1100">
                <a:solidFill>
                  <a:schemeClr val="lt1"/>
                </a:solidFill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your first thought. </a:t>
            </a:r>
            <a:endParaRPr sz="1100">
              <a:solidFill>
                <a:schemeClr val="lt1"/>
              </a:solidFill>
              <a:latin typeface="Waiting for the Sunrise"/>
              <a:ea typeface="Waiting for the Sunrise"/>
              <a:cs typeface="Waiting for the Sunrise"/>
              <a:sym typeface="Waiting for the Sunrise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1928807" y="787015"/>
            <a:ext cx="785025" cy="76387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8705" y="825881"/>
            <a:ext cx="705229" cy="686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 rot="-2054806">
            <a:off x="31492" y="332674"/>
            <a:ext cx="2003880" cy="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rPr>
              <a:t>Engage!</a:t>
            </a:r>
            <a:endParaRPr sz="1100">
              <a:solidFill>
                <a:srgbClr val="01CBE1"/>
              </a:solidFill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3370613" y="1976119"/>
            <a:ext cx="476550" cy="1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1"/>
          <p:cNvSpPr/>
          <p:nvPr/>
        </p:nvSpPr>
        <p:spPr>
          <a:xfrm>
            <a:off x="2836800" y="1135219"/>
            <a:ext cx="420525" cy="161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1"/>
          <p:cNvSpPr txBox="1"/>
          <p:nvPr/>
        </p:nvSpPr>
        <p:spPr>
          <a:xfrm>
            <a:off x="4293313" y="-275925"/>
            <a:ext cx="2564700" cy="12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Didact Gothic"/>
                <a:ea typeface="Didact Gothic"/>
                <a:cs typeface="Didact Gothic"/>
                <a:sym typeface="Didact Gothic"/>
              </a:rPr>
              <a:t>Water</a:t>
            </a:r>
            <a:endParaRPr sz="6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69" name="Google Shape;169;p3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1225" y="787025"/>
            <a:ext cx="2959975" cy="13014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3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62200" y="3294429"/>
            <a:ext cx="2448901" cy="1283421"/>
          </a:xfrm>
          <a:prstGeom prst="rect">
            <a:avLst/>
          </a:prstGeom>
          <a:noFill/>
          <a:ln w="762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/>
          <p:nvPr/>
        </p:nvSpPr>
        <p:spPr>
          <a:xfrm>
            <a:off x="6054478" y="1867380"/>
            <a:ext cx="2481525" cy="1408725"/>
          </a:xfrm>
          <a:prstGeom prst="rect">
            <a:avLst/>
          </a:prstGeom>
          <a:solidFill>
            <a:srgbClr val="003755">
              <a:alpha val="6731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32"/>
          <p:cNvGrpSpPr/>
          <p:nvPr/>
        </p:nvGrpSpPr>
        <p:grpSpPr>
          <a:xfrm>
            <a:off x="6130209" y="1965629"/>
            <a:ext cx="2347312" cy="1240313"/>
            <a:chOff x="5929843" y="1538153"/>
            <a:chExt cx="5789400" cy="1267728"/>
          </a:xfrm>
        </p:grpSpPr>
        <p:sp>
          <p:nvSpPr>
            <p:cNvPr id="177" name="Google Shape;177;p32"/>
            <p:cNvSpPr/>
            <p:nvPr/>
          </p:nvSpPr>
          <p:spPr>
            <a:xfrm>
              <a:off x="5929843" y="1538153"/>
              <a:ext cx="57894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rgbClr val="01CBE1"/>
                  </a:solidFill>
                  <a:latin typeface="Denk One"/>
                  <a:ea typeface="Denk One"/>
                  <a:cs typeface="Denk One"/>
                  <a:sym typeface="Denk One"/>
                </a:rPr>
                <a:t>Explore</a:t>
              </a:r>
              <a:endParaRPr sz="2300" cap="none">
                <a:solidFill>
                  <a:srgbClr val="01CBE1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5929843" y="2010881"/>
              <a:ext cx="5705100" cy="7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Watch the video to learn about The Great Pacific Garbage Patch.</a:t>
              </a:r>
              <a:endParaRPr sz="14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sp>
        <p:nvSpPr>
          <p:cNvPr id="179" name="Google Shape;179;p32"/>
          <p:cNvSpPr/>
          <p:nvPr/>
        </p:nvSpPr>
        <p:spPr>
          <a:xfrm>
            <a:off x="607997" y="777825"/>
            <a:ext cx="4706325" cy="3587850"/>
          </a:xfrm>
          <a:prstGeom prst="rect">
            <a:avLst/>
          </a:prstGeom>
          <a:solidFill>
            <a:srgbClr val="00375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5472563" y="2442131"/>
            <a:ext cx="423675" cy="28732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75" y="2935002"/>
            <a:ext cx="3592219" cy="183277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3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8125" y="777825"/>
            <a:ext cx="3776224" cy="18919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On-screen Show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Raleway</vt:lpstr>
      <vt:lpstr>Merriweather</vt:lpstr>
      <vt:lpstr>Didact Gothic</vt:lpstr>
      <vt:lpstr>ABeeZee</vt:lpstr>
      <vt:lpstr>Calibri</vt:lpstr>
      <vt:lpstr>Twentieth Century</vt:lpstr>
      <vt:lpstr>Varela</vt:lpstr>
      <vt:lpstr>Arial</vt:lpstr>
      <vt:lpstr>Waiting for the Sunrise</vt:lpstr>
      <vt:lpstr>Denk One</vt:lpstr>
      <vt:lpstr>Simple Light</vt:lpstr>
      <vt:lpstr>Ragozine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Reynolds</dc:creator>
  <cp:lastModifiedBy>Lauren Reynolds</cp:lastModifiedBy>
  <cp:revision>1</cp:revision>
  <dcterms:modified xsi:type="dcterms:W3CDTF">2019-07-30T13:58:23Z</dcterms:modified>
</cp:coreProperties>
</file>